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30" r:id="rId4"/>
  </p:sldMasterIdLst>
  <p:notesMasterIdLst>
    <p:notesMasterId r:id="rId22"/>
  </p:notesMasterIdLst>
  <p:handoutMasterIdLst>
    <p:handoutMasterId r:id="rId23"/>
  </p:handoutMasterIdLst>
  <p:sldIdLst>
    <p:sldId id="4324" r:id="rId5"/>
    <p:sldId id="394" r:id="rId6"/>
    <p:sldId id="3212" r:id="rId7"/>
    <p:sldId id="3242" r:id="rId8"/>
    <p:sldId id="4326" r:id="rId9"/>
    <p:sldId id="4327" r:id="rId10"/>
    <p:sldId id="4318" r:id="rId11"/>
    <p:sldId id="4315" r:id="rId12"/>
    <p:sldId id="4330" r:id="rId13"/>
    <p:sldId id="4331" r:id="rId14"/>
    <p:sldId id="4306" r:id="rId15"/>
    <p:sldId id="4332" r:id="rId16"/>
    <p:sldId id="386" r:id="rId17"/>
    <p:sldId id="4323" r:id="rId18"/>
    <p:sldId id="4314" r:id="rId19"/>
    <p:sldId id="4328" r:id="rId20"/>
    <p:sldId id="4329" r:id="rId2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8F7A3D86-815F-214A-AFD6-AC51D59C0183}">
          <p14:sldIdLst>
            <p14:sldId id="4324"/>
            <p14:sldId id="394"/>
            <p14:sldId id="3212"/>
            <p14:sldId id="3242"/>
            <p14:sldId id="4326"/>
            <p14:sldId id="4327"/>
            <p14:sldId id="4318"/>
            <p14:sldId id="4315"/>
            <p14:sldId id="4330"/>
            <p14:sldId id="4331"/>
            <p14:sldId id="4306"/>
            <p14:sldId id="4332"/>
            <p14:sldId id="386"/>
          </p14:sldIdLst>
        </p14:section>
        <p14:section name="Appendix" id="{B6533050-75A5-C64F-9A5C-9216E0A842E8}">
          <p14:sldIdLst>
            <p14:sldId id="4323"/>
            <p14:sldId id="4314"/>
            <p14:sldId id="4328"/>
            <p14:sldId id="4329"/>
          </p14:sldIdLst>
        </p14:section>
      </p14:sectionLst>
    </p:ext>
    <p:ext uri="{EFAFB233-063F-42B5-8137-9DF3F51BA10A}">
      <p15:sldGuideLst xmlns:p15="http://schemas.microsoft.com/office/powerpoint/2012/main">
        <p15:guide id="10" pos="3528" userDrawn="1">
          <p15:clr>
            <a:srgbClr val="A4A3A4"/>
          </p15:clr>
        </p15:guide>
        <p15:guide id="11" orient="horz" pos="840" userDrawn="1">
          <p15:clr>
            <a:srgbClr val="A4A3A4"/>
          </p15:clr>
        </p15:guide>
        <p15:guide id="12" orient="horz" pos="3384" userDrawn="1">
          <p15:clr>
            <a:srgbClr val="A4A3A4"/>
          </p15:clr>
        </p15:guide>
        <p15:guide id="13" orient="horz" pos="3888"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2" clrIdx="0"/>
  <p:cmAuthor id="2" name="Hall, Laura J." initials="HLJ" lastIdx="5" clrIdx="1">
    <p:extLst>
      <p:ext uri="{19B8F6BF-5375-455C-9EA6-DF929625EA0E}">
        <p15:presenceInfo xmlns:p15="http://schemas.microsoft.com/office/powerpoint/2012/main" userId="S::lahall@deloitte.com::fbf71cd5-481f-4c4a-851c-9cfe5035460d" providerId="AD"/>
      </p:ext>
    </p:extLst>
  </p:cmAuthor>
  <p:cmAuthor id="3" name="Jessica" initials="J" lastIdx="1" clrIdx="2">
    <p:extLst>
      <p:ext uri="{19B8F6BF-5375-455C-9EA6-DF929625EA0E}">
        <p15:presenceInfo xmlns:p15="http://schemas.microsoft.com/office/powerpoint/2012/main" userId="S::jfaus@deloitte.com::25f9b826-38db-4700-ae2c-030635b89362" providerId="AD"/>
      </p:ext>
    </p:extLst>
  </p:cmAuthor>
  <p:cmAuthor id="4" name="Chelski, Ashley" initials="CA" lastIdx="5" clrIdx="1">
    <p:extLst>
      <p:ext uri="{19B8F6BF-5375-455C-9EA6-DF929625EA0E}">
        <p15:presenceInfo xmlns:p15="http://schemas.microsoft.com/office/powerpoint/2012/main" userId="S::achelski@deloitte.com::dea4847c-7d8f-4c04-90ab-13e736c969b0" providerId="AD"/>
      </p:ext>
    </p:extLst>
  </p:cmAuthor>
  <p:cmAuthor id="5" name="Kim, Shawn Cha" initials="KSC" lastIdx="3" clrIdx="3">
    <p:extLst>
      <p:ext uri="{19B8F6BF-5375-455C-9EA6-DF929625EA0E}">
        <p15:presenceInfo xmlns:p15="http://schemas.microsoft.com/office/powerpoint/2012/main" userId="S::shkim@deloitte.com::b827a7e2-635f-478d-a4e4-391a2a4217f1" providerId="AD"/>
      </p:ext>
    </p:extLst>
  </p:cmAuthor>
  <p:cmAuthor id="6" name="Ma, Chin" initials="MC" lastIdx="1" clrIdx="4">
    <p:extLst>
      <p:ext uri="{19B8F6BF-5375-455C-9EA6-DF929625EA0E}">
        <p15:presenceInfo xmlns:p15="http://schemas.microsoft.com/office/powerpoint/2012/main" userId="S::cma@deloitte.com::b31cae26-bec3-4bf0-8771-4bdceb5838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565A"/>
    <a:srgbClr val="EEEEB8"/>
    <a:srgbClr val="D0D0D2"/>
    <a:srgbClr val="D0D0D8"/>
    <a:srgbClr val="C6D0D8"/>
    <a:srgbClr val="004F59"/>
    <a:srgbClr val="38807A"/>
    <a:srgbClr val="DDFFFF"/>
    <a:srgbClr val="9DD4CF"/>
    <a:srgbClr val="62B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FD1A6-E6D2-CA4E-A83D-B09984A2FD64}" v="54" dt="2023-06-13T03:05:11.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89"/>
    <p:restoredTop sz="97155"/>
  </p:normalViewPr>
  <p:slideViewPr>
    <p:cSldViewPr snapToGrid="0">
      <p:cViewPr>
        <p:scale>
          <a:sx n="83" d="100"/>
          <a:sy n="83" d="100"/>
        </p:scale>
        <p:origin x="2480" y="1072"/>
      </p:cViewPr>
      <p:guideLst>
        <p:guide pos="3528"/>
        <p:guide orient="horz" pos="840"/>
        <p:guide orient="horz" pos="3384"/>
        <p:guide orient="horz" pos="3888"/>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39113261215241E-2"/>
          <c:y val="0.33878304860807085"/>
          <c:w val="0.95292177347756957"/>
          <c:h val="0.50178963439989577"/>
        </c:manualLayout>
      </c:layout>
      <c:barChart>
        <c:barDir val="bar"/>
        <c:grouping val="stacked"/>
        <c:varyColors val="0"/>
        <c:ser>
          <c:idx val="0"/>
          <c:order val="0"/>
          <c:tx>
            <c:strRef>
              <c:f>Sheet1!$B$1</c:f>
              <c:strCache>
                <c:ptCount val="1"/>
                <c:pt idx="0">
                  <c:v>Train</c:v>
                </c:pt>
              </c:strCache>
            </c:strRef>
          </c:tx>
          <c:spPr>
            <a:ln w="15875">
              <a:solidFill>
                <a:schemeClr val="bg1"/>
              </a:solidFill>
            </a:ln>
          </c:spPr>
          <c:invertIfNegative val="0"/>
          <c:cat>
            <c:strRef>
              <c:f>Sheet1!$A$2</c:f>
              <c:strCache>
                <c:ptCount val="1"/>
                <c:pt idx="0">
                  <c:v>Data split</c:v>
                </c:pt>
              </c:strCache>
            </c:strRef>
          </c:cat>
          <c:val>
            <c:numRef>
              <c:f>Sheet1!$B$2</c:f>
              <c:numCache>
                <c:formatCode>General</c:formatCode>
                <c:ptCount val="1"/>
                <c:pt idx="0">
                  <c:v>0.7</c:v>
                </c:pt>
              </c:numCache>
            </c:numRef>
          </c:val>
          <c:extLst>
            <c:ext xmlns:c16="http://schemas.microsoft.com/office/drawing/2014/chart" uri="{C3380CC4-5D6E-409C-BE32-E72D297353CC}">
              <c16:uniqueId val="{00000000-6181-2E47-BEA6-7DFD278168E8}"/>
            </c:ext>
          </c:extLst>
        </c:ser>
        <c:ser>
          <c:idx val="1"/>
          <c:order val="1"/>
          <c:tx>
            <c:strRef>
              <c:f>Sheet1!$C$1</c:f>
              <c:strCache>
                <c:ptCount val="1"/>
                <c:pt idx="0">
                  <c:v>Validate</c:v>
                </c:pt>
              </c:strCache>
            </c:strRef>
          </c:tx>
          <c:spPr>
            <a:ln w="15875">
              <a:solidFill>
                <a:schemeClr val="bg1"/>
              </a:solidFill>
            </a:ln>
          </c:spPr>
          <c:invertIfNegative val="0"/>
          <c:cat>
            <c:strRef>
              <c:f>Sheet1!$A$2</c:f>
              <c:strCache>
                <c:ptCount val="1"/>
                <c:pt idx="0">
                  <c:v>Data split</c:v>
                </c:pt>
              </c:strCache>
            </c:strRef>
          </c:cat>
          <c:val>
            <c:numRef>
              <c:f>Sheet1!$C$2</c:f>
              <c:numCache>
                <c:formatCode>General</c:formatCode>
                <c:ptCount val="1"/>
                <c:pt idx="0">
                  <c:v>0.15</c:v>
                </c:pt>
              </c:numCache>
            </c:numRef>
          </c:val>
          <c:extLst>
            <c:ext xmlns:c16="http://schemas.microsoft.com/office/drawing/2014/chart" uri="{C3380CC4-5D6E-409C-BE32-E72D297353CC}">
              <c16:uniqueId val="{00000002-6181-2E47-BEA6-7DFD278168E8}"/>
            </c:ext>
          </c:extLst>
        </c:ser>
        <c:ser>
          <c:idx val="2"/>
          <c:order val="2"/>
          <c:tx>
            <c:strRef>
              <c:f>Sheet1!$D$1</c:f>
              <c:strCache>
                <c:ptCount val="1"/>
                <c:pt idx="0">
                  <c:v>Test</c:v>
                </c:pt>
              </c:strCache>
            </c:strRef>
          </c:tx>
          <c:spPr>
            <a:ln w="15875">
              <a:solidFill>
                <a:schemeClr val="bg1"/>
              </a:solidFill>
            </a:ln>
          </c:spPr>
          <c:invertIfNegative val="0"/>
          <c:cat>
            <c:strRef>
              <c:f>Sheet1!$A$2</c:f>
              <c:strCache>
                <c:ptCount val="1"/>
                <c:pt idx="0">
                  <c:v>Data split</c:v>
                </c:pt>
              </c:strCache>
            </c:strRef>
          </c:cat>
          <c:val>
            <c:numRef>
              <c:f>Sheet1!$D$2</c:f>
              <c:numCache>
                <c:formatCode>General</c:formatCode>
                <c:ptCount val="1"/>
                <c:pt idx="0">
                  <c:v>0.15</c:v>
                </c:pt>
              </c:numCache>
            </c:numRef>
          </c:val>
          <c:extLst>
            <c:ext xmlns:c16="http://schemas.microsoft.com/office/drawing/2014/chart" uri="{C3380CC4-5D6E-409C-BE32-E72D297353CC}">
              <c16:uniqueId val="{00000003-6181-2E47-BEA6-7DFD278168E8}"/>
            </c:ext>
          </c:extLst>
        </c:ser>
        <c:dLbls>
          <c:showLegendKey val="0"/>
          <c:showVal val="0"/>
          <c:showCatName val="0"/>
          <c:showSerName val="0"/>
          <c:showPercent val="0"/>
          <c:showBubbleSize val="0"/>
        </c:dLbls>
        <c:gapWidth val="150"/>
        <c:overlap val="100"/>
        <c:axId val="322905600"/>
        <c:axId val="322847584"/>
      </c:barChart>
      <c:catAx>
        <c:axId val="322905600"/>
        <c:scaling>
          <c:orientation val="minMax"/>
        </c:scaling>
        <c:delete val="1"/>
        <c:axPos val="l"/>
        <c:numFmt formatCode="General" sourceLinked="1"/>
        <c:majorTickMark val="out"/>
        <c:minorTickMark val="none"/>
        <c:tickLblPos val="nextTo"/>
        <c:crossAx val="322847584"/>
        <c:crosses val="autoZero"/>
        <c:auto val="1"/>
        <c:lblAlgn val="ctr"/>
        <c:lblOffset val="100"/>
        <c:noMultiLvlLbl val="0"/>
      </c:catAx>
      <c:valAx>
        <c:axId val="322847584"/>
        <c:scaling>
          <c:orientation val="minMax"/>
          <c:max val="1"/>
        </c:scaling>
        <c:delete val="1"/>
        <c:axPos val="b"/>
        <c:numFmt formatCode="General" sourceLinked="1"/>
        <c:majorTickMark val="out"/>
        <c:minorTickMark val="none"/>
        <c:tickLblPos val="nextTo"/>
        <c:crossAx val="322905600"/>
        <c:crosses val="autoZero"/>
        <c:crossBetween val="between"/>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ln w="22225">
      <a:no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018977-0EE8-2F44-A5F3-6B47548C9261}"/>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3" name="Date Placeholder 2">
            <a:extLst>
              <a:ext uri="{FF2B5EF4-FFF2-40B4-BE49-F238E27FC236}">
                <a16:creationId xmlns:a16="http://schemas.microsoft.com/office/drawing/2014/main" id="{8406B25D-270A-C746-87B6-7C62253C42A8}"/>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F7ADBBCA-923A-3441-BFA0-90E5FEDE311A}" type="datetimeFigureOut">
              <a:rPr lang="en-US" smtClean="0">
                <a:latin typeface="Open Sans" panose="020B0606030504020204" pitchFamily="34" charset="0"/>
              </a:rPr>
              <a:t>6/12/23</a:t>
            </a:fld>
            <a:endParaRPr lang="en-US">
              <a:latin typeface="Open Sans" panose="020B0606030504020204" pitchFamily="34" charset="0"/>
            </a:endParaRPr>
          </a:p>
        </p:txBody>
      </p:sp>
      <p:sp>
        <p:nvSpPr>
          <p:cNvPr id="4" name="Footer Placeholder 3">
            <a:extLst>
              <a:ext uri="{FF2B5EF4-FFF2-40B4-BE49-F238E27FC236}">
                <a16:creationId xmlns:a16="http://schemas.microsoft.com/office/drawing/2014/main" id="{B148285F-DFCF-EA40-B8F0-045E588C5BC2}"/>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latin typeface="Open Sans" panose="020B0606030504020204" pitchFamily="34" charset="0"/>
            </a:endParaRPr>
          </a:p>
        </p:txBody>
      </p:sp>
      <p:sp>
        <p:nvSpPr>
          <p:cNvPr id="5" name="Slide Number Placeholder 4">
            <a:extLst>
              <a:ext uri="{FF2B5EF4-FFF2-40B4-BE49-F238E27FC236}">
                <a16:creationId xmlns:a16="http://schemas.microsoft.com/office/drawing/2014/main" id="{AA192E1C-D389-9D4E-9F4E-1548E0AAA8C1}"/>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25673C3-27A8-D144-A7C0-09FAF063A9CD}"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159450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99D25135-8F2B-3A4A-87B4-4A416BBAAFF0}" type="datetimeFigureOut">
              <a:rPr lang="en-US" smtClean="0"/>
              <a:pPr/>
              <a:t>6/12/23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FF6365D6-AA63-3047-A4C2-A4044CEFE915}" type="slidenum">
              <a:rPr lang="en-US" smtClean="0"/>
              <a:pPr/>
              <a:t>‹#›</a:t>
            </a:fld>
            <a:endParaRPr lang="en-US"/>
          </a:p>
        </p:txBody>
      </p:sp>
    </p:spTree>
    <p:extLst>
      <p:ext uri="{BB962C8B-B14F-4D97-AF65-F5344CB8AC3E}">
        <p14:creationId xmlns:p14="http://schemas.microsoft.com/office/powerpoint/2010/main" val="402911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620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15</a:t>
            </a:fld>
            <a:endParaRPr lang="en-US"/>
          </a:p>
        </p:txBody>
      </p:sp>
    </p:spTree>
    <p:extLst>
      <p:ext uri="{BB962C8B-B14F-4D97-AF65-F5344CB8AC3E}">
        <p14:creationId xmlns:p14="http://schemas.microsoft.com/office/powerpoint/2010/main" val="34637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16</a:t>
            </a:fld>
            <a:endParaRPr lang="en-US"/>
          </a:p>
        </p:txBody>
      </p:sp>
    </p:spTree>
    <p:extLst>
      <p:ext uri="{BB962C8B-B14F-4D97-AF65-F5344CB8AC3E}">
        <p14:creationId xmlns:p14="http://schemas.microsoft.com/office/powerpoint/2010/main" val="86396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17</a:t>
            </a:fld>
            <a:endParaRPr lang="en-US"/>
          </a:p>
        </p:txBody>
      </p:sp>
    </p:spTree>
    <p:extLst>
      <p:ext uri="{BB962C8B-B14F-4D97-AF65-F5344CB8AC3E}">
        <p14:creationId xmlns:p14="http://schemas.microsoft.com/office/powerpoint/2010/main" val="307686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What are the data sources? Why are they interesting? Why are they relevant to this problem?</a:t>
            </a:r>
          </a:p>
          <a:p>
            <a:pPr marL="228600" indent="-228600">
              <a:buFont typeface="+mj-lt"/>
              <a:buAutoNum type="arabicPeriod"/>
            </a:pPr>
            <a:r>
              <a:rPr lang="en-US"/>
              <a:t>Highlight a few features. Whate features are interesting? What features did you create? What is the target?</a:t>
            </a:r>
          </a:p>
          <a:p>
            <a:pPr marL="228600" indent="-228600">
              <a:buFont typeface="+mj-lt"/>
              <a:buAutoNum type="arabicPeriod"/>
            </a:pPr>
            <a:r>
              <a:rPr lang="en-US"/>
              <a:t>Data preprocessing: Analyze and select features. Create and normalize categorical data. Convert to same geographic identifie for merging.</a:t>
            </a:r>
          </a:p>
          <a:p>
            <a:pPr marL="685800" lvl="1" indent="-228600">
              <a:buFont typeface="+mj-lt"/>
              <a:buAutoNum type="arabicPeriod"/>
            </a:pPr>
            <a:r>
              <a:rPr lang="en-US"/>
              <a:t>Process diagram</a:t>
            </a:r>
          </a:p>
          <a:p>
            <a:pPr marL="685800" lvl="1" indent="-228600">
              <a:buFont typeface="+mj-lt"/>
              <a:buAutoNum type="arabicPeriod"/>
            </a:pPr>
            <a:r>
              <a:rPr lang="en-US"/>
              <a:t>Screenshot of feature statistics</a:t>
            </a:r>
          </a:p>
          <a:p>
            <a:pPr marL="228600" indent="-228600">
              <a:buFont typeface="+mj-lt"/>
              <a:buAutoNum type="arabicPeriod"/>
            </a:pPr>
            <a:r>
              <a:rPr lang="en-US"/>
              <a:t>EDA findings: </a:t>
            </a:r>
          </a:p>
          <a:p>
            <a:pPr marL="685800" lvl="1" indent="-228600">
              <a:buFont typeface="+mj-lt"/>
              <a:buAutoNum type="arabicPeriod"/>
            </a:pPr>
            <a:r>
              <a:rPr lang="en-US"/>
              <a:t>Correlation matrix</a:t>
            </a:r>
          </a:p>
          <a:p>
            <a:pPr marL="685800" lvl="1" indent="-228600">
              <a:buFont typeface="+mj-lt"/>
              <a:buAutoNum type="arabicPeriod"/>
            </a:pPr>
            <a:r>
              <a:rPr lang="en-US"/>
              <a:t>A few scatter plots</a:t>
            </a:r>
          </a:p>
          <a:p>
            <a:pPr marL="228600" indent="-228600">
              <a:buFont typeface="+mj-lt"/>
              <a:buAutoNum type="arabicPeriod"/>
            </a:pPr>
            <a:r>
              <a:rPr lang="en-US"/>
              <a:t>EDA leads to model selection: regression</a:t>
            </a:r>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fld id="{FF6365D6-AA63-3047-A4C2-A4044CEFE915}" type="slidenum">
              <a:rPr lang="en-US" smtClean="0"/>
              <a:pPr/>
              <a:t>4</a:t>
            </a:fld>
            <a:endParaRPr lang="en-US"/>
          </a:p>
        </p:txBody>
      </p:sp>
    </p:spTree>
    <p:extLst>
      <p:ext uri="{BB962C8B-B14F-4D97-AF65-F5344CB8AC3E}">
        <p14:creationId xmlns:p14="http://schemas.microsoft.com/office/powerpoint/2010/main" val="250601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5</a:t>
            </a:fld>
            <a:endParaRPr lang="en-US"/>
          </a:p>
        </p:txBody>
      </p:sp>
    </p:spTree>
    <p:extLst>
      <p:ext uri="{BB962C8B-B14F-4D97-AF65-F5344CB8AC3E}">
        <p14:creationId xmlns:p14="http://schemas.microsoft.com/office/powerpoint/2010/main" val="2099795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6</a:t>
            </a:fld>
            <a:endParaRPr lang="en-US"/>
          </a:p>
        </p:txBody>
      </p:sp>
    </p:spTree>
    <p:extLst>
      <p:ext uri="{BB962C8B-B14F-4D97-AF65-F5344CB8AC3E}">
        <p14:creationId xmlns:p14="http://schemas.microsoft.com/office/powerpoint/2010/main" val="148835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7</a:t>
            </a:fld>
            <a:endParaRPr lang="en-US"/>
          </a:p>
        </p:txBody>
      </p:sp>
    </p:spTree>
    <p:extLst>
      <p:ext uri="{BB962C8B-B14F-4D97-AF65-F5344CB8AC3E}">
        <p14:creationId xmlns:p14="http://schemas.microsoft.com/office/powerpoint/2010/main" val="588256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8</a:t>
            </a:fld>
            <a:endParaRPr lang="en-US"/>
          </a:p>
        </p:txBody>
      </p:sp>
    </p:spTree>
    <p:extLst>
      <p:ext uri="{BB962C8B-B14F-4D97-AF65-F5344CB8AC3E}">
        <p14:creationId xmlns:p14="http://schemas.microsoft.com/office/powerpoint/2010/main" val="368903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9</a:t>
            </a:fld>
            <a:endParaRPr lang="en-US"/>
          </a:p>
        </p:txBody>
      </p:sp>
    </p:spTree>
    <p:extLst>
      <p:ext uri="{BB962C8B-B14F-4D97-AF65-F5344CB8AC3E}">
        <p14:creationId xmlns:p14="http://schemas.microsoft.com/office/powerpoint/2010/main" val="3662999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10</a:t>
            </a:fld>
            <a:endParaRPr lang="en-US"/>
          </a:p>
        </p:txBody>
      </p:sp>
    </p:spTree>
    <p:extLst>
      <p:ext uri="{BB962C8B-B14F-4D97-AF65-F5344CB8AC3E}">
        <p14:creationId xmlns:p14="http://schemas.microsoft.com/office/powerpoint/2010/main" val="33130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14</a:t>
            </a:fld>
            <a:endParaRPr lang="en-US"/>
          </a:p>
        </p:txBody>
      </p:sp>
    </p:spTree>
    <p:extLst>
      <p:ext uri="{BB962C8B-B14F-4D97-AF65-F5344CB8AC3E}">
        <p14:creationId xmlns:p14="http://schemas.microsoft.com/office/powerpoint/2010/main" val="372479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ransform - Cover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873273F-5093-714D-A50C-9E42C26A40DB}"/>
              </a:ext>
            </a:extLst>
          </p:cNvPr>
          <p:cNvSpPr>
            <a:spLocks noGrp="1"/>
          </p:cNvSpPr>
          <p:nvPr>
            <p:ph type="pic" sz="quarter" idx="14" hasCustomPrompt="1"/>
          </p:nvPr>
        </p:nvSpPr>
        <p:spPr>
          <a:xfrm>
            <a:off x="0" y="0"/>
            <a:ext cx="12192000" cy="6858000"/>
          </a:xfrm>
        </p:spPr>
        <p:txBody>
          <a:bodyPr rIns="274320" anchor="ctr"/>
          <a:lstStyle>
            <a:lvl1pPr algn="r">
              <a:defRPr/>
            </a:lvl1pPr>
          </a:lstStyle>
          <a:p>
            <a:r>
              <a:rPr lang="en-US"/>
              <a:t>Click, drag and drop, or paste in your circle motif image here. </a:t>
            </a:r>
            <a:br>
              <a:rPr lang="en-US"/>
            </a:br>
            <a:r>
              <a:rPr lang="en-US"/>
              <a:t>When done, right-click and “Send to back”</a:t>
            </a:r>
          </a:p>
        </p:txBody>
      </p:sp>
      <p:sp>
        <p:nvSpPr>
          <p:cNvPr id="9" name="Text Placeholder 6">
            <a:extLst>
              <a:ext uri="{FF2B5EF4-FFF2-40B4-BE49-F238E27FC236}">
                <a16:creationId xmlns:a16="http://schemas.microsoft.com/office/drawing/2014/main" id="{76E68383-C5C9-0C41-8944-BDC21381448A}"/>
              </a:ext>
            </a:extLst>
          </p:cNvPr>
          <p:cNvSpPr>
            <a:spLocks noGrp="1"/>
          </p:cNvSpPr>
          <p:nvPr>
            <p:ph type="body" sz="quarter" idx="11" hasCustomPrompt="1"/>
          </p:nvPr>
        </p:nvSpPr>
        <p:spPr>
          <a:xfrm>
            <a:off x="914400" y="3344276"/>
            <a:ext cx="4038600" cy="1628558"/>
          </a:xfrm>
          <a:prstGeom prst="rect">
            <a:avLst/>
          </a:prstGeom>
        </p:spPr>
        <p:txBody>
          <a:bodyPr>
            <a:noAutofit/>
          </a:bodyPr>
          <a:lstStyle>
            <a:lvl1pPr marL="0" marR="0" indent="0" algn="l" defTabSz="914400" rtl="0" eaLnBrk="1" fontAlgn="auto" latinLnBrk="0" hangingPunct="1">
              <a:lnSpc>
                <a:spcPct val="100000"/>
              </a:lnSpc>
              <a:spcBef>
                <a:spcPts val="0"/>
              </a:spcBef>
              <a:spcAft>
                <a:spcPts val="1000"/>
              </a:spcAft>
              <a:buClrTx/>
              <a:buSzPct val="100000"/>
              <a:buFontTx/>
              <a:buNone/>
              <a:tabLst/>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lang="en-US"/>
              <a:t>Insert your presentation title, short and sweet</a:t>
            </a:r>
          </a:p>
          <a:p>
            <a:pPr lvl="0"/>
            <a:endParaRPr lang="en-US"/>
          </a:p>
        </p:txBody>
      </p:sp>
      <p:sp>
        <p:nvSpPr>
          <p:cNvPr id="11" name="Text Placeholder 2">
            <a:extLst>
              <a:ext uri="{FF2B5EF4-FFF2-40B4-BE49-F238E27FC236}">
                <a16:creationId xmlns:a16="http://schemas.microsoft.com/office/drawing/2014/main" id="{A3A75483-02C0-EA47-8719-DFFC81B8B444}"/>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lnSpc>
                <a:spcPct val="120000"/>
              </a:lnSpc>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2022</a:t>
            </a:r>
          </a:p>
        </p:txBody>
      </p:sp>
      <p:sp>
        <p:nvSpPr>
          <p:cNvPr id="12" name="Text Placeholder 10">
            <a:extLst>
              <a:ext uri="{FF2B5EF4-FFF2-40B4-BE49-F238E27FC236}">
                <a16:creationId xmlns:a16="http://schemas.microsoft.com/office/drawing/2014/main" id="{70F42A91-1B0E-FA49-9161-0DAE0A8020D5}"/>
              </a:ext>
            </a:extLst>
          </p:cNvPr>
          <p:cNvSpPr>
            <a:spLocks noGrp="1"/>
          </p:cNvSpPr>
          <p:nvPr>
            <p:ph type="body" sz="quarter" idx="13" hasCustomPrompt="1"/>
          </p:nvPr>
        </p:nvSpPr>
        <p:spPr>
          <a:xfrm>
            <a:off x="914400" y="5235575"/>
            <a:ext cx="4038600" cy="263525"/>
          </a:xfrm>
          <a:prstGeom prst="rect">
            <a:avLst/>
          </a:prstGeom>
        </p:spPr>
        <p:txBody>
          <a:bodyPr>
            <a:noAutofit/>
          </a:bodyPr>
          <a:lstStyle>
            <a:lvl1pPr marL="0" indent="0">
              <a:lnSpc>
                <a:spcPct val="120000"/>
              </a:lnSpc>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3190710397"/>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 No Content">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184239"/>
            <a:ext cx="103251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5" name="Title Placeholder 1">
            <a:extLst>
              <a:ext uri="{FF2B5EF4-FFF2-40B4-BE49-F238E27FC236}">
                <a16:creationId xmlns:a16="http://schemas.microsoft.com/office/drawing/2014/main" id="{3240DA6F-6694-CE4C-9707-FF6CCB817679}"/>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Tree>
    <p:extLst>
      <p:ext uri="{BB962C8B-B14F-4D97-AF65-F5344CB8AC3E}">
        <p14:creationId xmlns:p14="http://schemas.microsoft.com/office/powerpoint/2010/main" val="33997806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3 Column">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F932B7AC-E03D-4641-A658-EFC46DA5B953}"/>
              </a:ext>
            </a:extLst>
          </p:cNvPr>
          <p:cNvSpPr>
            <a:spLocks noGrp="1"/>
          </p:cNvSpPr>
          <p:nvPr>
            <p:ph type="body" sz="quarter" idx="14" hasCustomPrompt="1"/>
          </p:nvPr>
        </p:nvSpPr>
        <p:spPr>
          <a:xfrm>
            <a:off x="914399"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59570E4D-82BC-684D-A83D-2FD443B03459}"/>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
        <p:nvSpPr>
          <p:cNvPr id="12" name="Text Placeholder 7">
            <a:extLst>
              <a:ext uri="{FF2B5EF4-FFF2-40B4-BE49-F238E27FC236}">
                <a16:creationId xmlns:a16="http://schemas.microsoft.com/office/drawing/2014/main" id="{FC24007C-6EBB-F74E-BF08-84B841EA7462}"/>
              </a:ext>
            </a:extLst>
          </p:cNvPr>
          <p:cNvSpPr>
            <a:spLocks noGrp="1"/>
          </p:cNvSpPr>
          <p:nvPr>
            <p:ph type="body" sz="quarter" idx="17" hasCustomPrompt="1"/>
          </p:nvPr>
        </p:nvSpPr>
        <p:spPr>
          <a:xfrm>
            <a:off x="914400" y="1184239"/>
            <a:ext cx="103251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13" name="Text Placeholder 10">
            <a:extLst>
              <a:ext uri="{FF2B5EF4-FFF2-40B4-BE49-F238E27FC236}">
                <a16:creationId xmlns:a16="http://schemas.microsoft.com/office/drawing/2014/main" id="{6967AB22-C0C0-2742-BD54-6051D20162A5}"/>
              </a:ext>
            </a:extLst>
          </p:cNvPr>
          <p:cNvSpPr>
            <a:spLocks noGrp="1"/>
          </p:cNvSpPr>
          <p:nvPr>
            <p:ph type="body" sz="quarter" idx="18" hasCustomPrompt="1"/>
          </p:nvPr>
        </p:nvSpPr>
        <p:spPr>
          <a:xfrm>
            <a:off x="914399"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10">
            <a:extLst>
              <a:ext uri="{FF2B5EF4-FFF2-40B4-BE49-F238E27FC236}">
                <a16:creationId xmlns:a16="http://schemas.microsoft.com/office/drawing/2014/main" id="{9F6F4BD0-7A9A-DF4C-A6AA-CB06C3594755}"/>
              </a:ext>
            </a:extLst>
          </p:cNvPr>
          <p:cNvSpPr>
            <a:spLocks noGrp="1"/>
          </p:cNvSpPr>
          <p:nvPr>
            <p:ph type="body" sz="quarter" idx="19" hasCustomPrompt="1"/>
          </p:nvPr>
        </p:nvSpPr>
        <p:spPr>
          <a:xfrm>
            <a:off x="4481284"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0">
            <a:extLst>
              <a:ext uri="{FF2B5EF4-FFF2-40B4-BE49-F238E27FC236}">
                <a16:creationId xmlns:a16="http://schemas.microsoft.com/office/drawing/2014/main" id="{C9F84FA3-B8A0-4941-A536-CEE608C571B9}"/>
              </a:ext>
            </a:extLst>
          </p:cNvPr>
          <p:cNvSpPr>
            <a:spLocks noGrp="1"/>
          </p:cNvSpPr>
          <p:nvPr>
            <p:ph type="body" sz="quarter" idx="20" hasCustomPrompt="1"/>
          </p:nvPr>
        </p:nvSpPr>
        <p:spPr>
          <a:xfrm>
            <a:off x="4481284"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10">
            <a:extLst>
              <a:ext uri="{FF2B5EF4-FFF2-40B4-BE49-F238E27FC236}">
                <a16:creationId xmlns:a16="http://schemas.microsoft.com/office/drawing/2014/main" id="{32072321-130C-D245-A5D7-D36DF2AB6C6F}"/>
              </a:ext>
            </a:extLst>
          </p:cNvPr>
          <p:cNvSpPr>
            <a:spLocks noGrp="1"/>
          </p:cNvSpPr>
          <p:nvPr>
            <p:ph type="body" sz="quarter" idx="21" hasCustomPrompt="1"/>
          </p:nvPr>
        </p:nvSpPr>
        <p:spPr>
          <a:xfrm>
            <a:off x="8048170"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0">
            <a:extLst>
              <a:ext uri="{FF2B5EF4-FFF2-40B4-BE49-F238E27FC236}">
                <a16:creationId xmlns:a16="http://schemas.microsoft.com/office/drawing/2014/main" id="{3E7B935A-FF82-2443-B5F8-25F63BBDE1D1}"/>
              </a:ext>
            </a:extLst>
          </p:cNvPr>
          <p:cNvSpPr>
            <a:spLocks noGrp="1"/>
          </p:cNvSpPr>
          <p:nvPr>
            <p:ph type="body" sz="quarter" idx="22" hasCustomPrompt="1"/>
          </p:nvPr>
        </p:nvSpPr>
        <p:spPr>
          <a:xfrm>
            <a:off x="8048170"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99946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Sidebar">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8EC5EC5A-100A-7147-B3DC-6BBBC38A8B41}"/>
              </a:ext>
            </a:extLst>
          </p:cNvPr>
          <p:cNvSpPr>
            <a:spLocks noGrp="1"/>
          </p:cNvSpPr>
          <p:nvPr>
            <p:ph type="body" sz="quarter" idx="14" hasCustomPrompt="1"/>
          </p:nvPr>
        </p:nvSpPr>
        <p:spPr>
          <a:xfrm>
            <a:off x="914400" y="2959100"/>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5" name="Text Placeholder 5">
            <a:extLst>
              <a:ext uri="{FF2B5EF4-FFF2-40B4-BE49-F238E27FC236}">
                <a16:creationId xmlns:a16="http://schemas.microsoft.com/office/drawing/2014/main" id="{12265B65-FBCA-7D49-A4A6-DE6AEF4FFD2F}"/>
              </a:ext>
            </a:extLst>
          </p:cNvPr>
          <p:cNvSpPr>
            <a:spLocks noGrp="1"/>
          </p:cNvSpPr>
          <p:nvPr>
            <p:ph type="body" sz="quarter" idx="21"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
        <p:nvSpPr>
          <p:cNvPr id="6" name="Picture Placeholder 2">
            <a:extLst>
              <a:ext uri="{FF2B5EF4-FFF2-40B4-BE49-F238E27FC236}">
                <a16:creationId xmlns:a16="http://schemas.microsoft.com/office/drawing/2014/main" id="{283AA6D6-7603-414F-9F7C-4F52F4D319BF}"/>
              </a:ext>
            </a:extLst>
          </p:cNvPr>
          <p:cNvSpPr>
            <a:spLocks noGrp="1"/>
          </p:cNvSpPr>
          <p:nvPr>
            <p:ph type="pic" sz="quarter" idx="22" hasCustomPrompt="1"/>
          </p:nvPr>
        </p:nvSpPr>
        <p:spPr>
          <a:xfrm>
            <a:off x="4646613" y="313102"/>
            <a:ext cx="7545387" cy="258398"/>
          </a:xfrm>
        </p:spPr>
        <p:txBody>
          <a:bodyPr wrap="none" lIns="91440" anchor="ctr" anchorCtr="0"/>
          <a:lstStyle>
            <a:lvl1pPr>
              <a:defRPr sz="1200">
                <a:solidFill>
                  <a:schemeClr val="tx1"/>
                </a:solidFill>
              </a:defRPr>
            </a:lvl1pPr>
          </a:lstStyle>
          <a:p>
            <a:r>
              <a:rPr lang="en-US"/>
              <a:t>Click to insert accent graphic or photo. Delete if not needed.</a:t>
            </a:r>
          </a:p>
        </p:txBody>
      </p:sp>
    </p:spTree>
    <p:extLst>
      <p:ext uri="{BB962C8B-B14F-4D97-AF65-F5344CB8AC3E}">
        <p14:creationId xmlns:p14="http://schemas.microsoft.com/office/powerpoint/2010/main" val="30235395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Highlight - 2">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AE60AA89-0F2A-824E-9BA6-AD5D95C0A75C}"/>
              </a:ext>
            </a:extLst>
          </p:cNvPr>
          <p:cNvSpPr>
            <a:spLocks noGrp="1"/>
          </p:cNvSpPr>
          <p:nvPr>
            <p:ph type="body" sz="quarter" idx="14" hasCustomPrompt="1"/>
          </p:nvPr>
        </p:nvSpPr>
        <p:spPr>
          <a:xfrm>
            <a:off x="914400" y="29591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5" name="Text Placeholder 9">
            <a:extLst>
              <a:ext uri="{FF2B5EF4-FFF2-40B4-BE49-F238E27FC236}">
                <a16:creationId xmlns:a16="http://schemas.microsoft.com/office/drawing/2014/main" id="{3981EA64-AE5C-AB4F-BD6E-144036821628}"/>
              </a:ext>
            </a:extLst>
          </p:cNvPr>
          <p:cNvSpPr>
            <a:spLocks noGrp="1"/>
          </p:cNvSpPr>
          <p:nvPr>
            <p:ph type="body" sz="quarter" idx="18" hasCustomPrompt="1"/>
          </p:nvPr>
        </p:nvSpPr>
        <p:spPr>
          <a:xfrm>
            <a:off x="5105400"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bg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7" name="Text Placeholder 9">
            <a:extLst>
              <a:ext uri="{FF2B5EF4-FFF2-40B4-BE49-F238E27FC236}">
                <a16:creationId xmlns:a16="http://schemas.microsoft.com/office/drawing/2014/main" id="{B7A1B024-03EC-4842-8A95-5E450A66C461}"/>
              </a:ext>
            </a:extLst>
          </p:cNvPr>
          <p:cNvSpPr>
            <a:spLocks noGrp="1"/>
          </p:cNvSpPr>
          <p:nvPr>
            <p:ph type="body" sz="quarter" idx="19" hasCustomPrompt="1"/>
          </p:nvPr>
        </p:nvSpPr>
        <p:spPr>
          <a:xfrm>
            <a:off x="8325971"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bg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8" name="Text Placeholder 9">
            <a:extLst>
              <a:ext uri="{FF2B5EF4-FFF2-40B4-BE49-F238E27FC236}">
                <a16:creationId xmlns:a16="http://schemas.microsoft.com/office/drawing/2014/main" id="{97CCDE48-5870-9247-88BF-6577D81C5B9D}"/>
              </a:ext>
            </a:extLst>
          </p:cNvPr>
          <p:cNvSpPr>
            <a:spLocks noGrp="1"/>
          </p:cNvSpPr>
          <p:nvPr>
            <p:ph type="body" sz="quarter" idx="20" hasCustomPrompt="1"/>
          </p:nvPr>
        </p:nvSpPr>
        <p:spPr>
          <a:xfrm>
            <a:off x="5105400" y="3641912"/>
            <a:ext cx="6134100"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bg1"/>
                </a:solidFill>
              </a:defRPr>
            </a:lvl1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9" name="Text Placeholder 5">
            <a:extLst>
              <a:ext uri="{FF2B5EF4-FFF2-40B4-BE49-F238E27FC236}">
                <a16:creationId xmlns:a16="http://schemas.microsoft.com/office/drawing/2014/main" id="{F3EFDA6D-62E3-F246-A342-6203B61F75C9}"/>
              </a:ext>
            </a:extLst>
          </p:cNvPr>
          <p:cNvSpPr>
            <a:spLocks noGrp="1"/>
          </p:cNvSpPr>
          <p:nvPr>
            <p:ph type="body" sz="quarter" idx="21"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
        <p:nvSpPr>
          <p:cNvPr id="11" name="Picture Placeholder 2">
            <a:extLst>
              <a:ext uri="{FF2B5EF4-FFF2-40B4-BE49-F238E27FC236}">
                <a16:creationId xmlns:a16="http://schemas.microsoft.com/office/drawing/2014/main" id="{27F86AD2-8630-274F-878E-6BAD33063F6C}"/>
              </a:ext>
            </a:extLst>
          </p:cNvPr>
          <p:cNvSpPr>
            <a:spLocks noGrp="1"/>
          </p:cNvSpPr>
          <p:nvPr>
            <p:ph type="pic" sz="quarter" idx="22" hasCustomPrompt="1"/>
          </p:nvPr>
        </p:nvSpPr>
        <p:spPr>
          <a:xfrm>
            <a:off x="4646613" y="313102"/>
            <a:ext cx="7545387" cy="258398"/>
          </a:xfrm>
        </p:spPr>
        <p:txBody>
          <a:bodyPr wrap="none" lIns="91440" anchor="ctr" anchorCtr="0"/>
          <a:lstStyle>
            <a:lvl1pPr>
              <a:defRPr sz="1200">
                <a:solidFill>
                  <a:schemeClr val="tx1"/>
                </a:solidFill>
              </a:defRPr>
            </a:lvl1pPr>
          </a:lstStyle>
          <a:p>
            <a:r>
              <a:rPr lang="en-US"/>
              <a:t>Click to insert accent graphic or photo</a:t>
            </a:r>
          </a:p>
        </p:txBody>
      </p:sp>
    </p:spTree>
    <p:extLst>
      <p:ext uri="{BB962C8B-B14F-4D97-AF65-F5344CB8AC3E}">
        <p14:creationId xmlns:p14="http://schemas.microsoft.com/office/powerpoint/2010/main" val="3247166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Sidebar - No Content">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20788C07-A2FE-F145-9F69-76FEFFC2ECA0}"/>
              </a:ext>
            </a:extLst>
          </p:cNvPr>
          <p:cNvSpPr>
            <a:spLocks noGrp="1"/>
          </p:cNvSpPr>
          <p:nvPr>
            <p:ph type="body" sz="quarter" idx="14" hasCustomPrompt="1"/>
          </p:nvPr>
        </p:nvSpPr>
        <p:spPr>
          <a:xfrm>
            <a:off x="914400" y="2959100"/>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6" name="Text Placeholder 5">
            <a:extLst>
              <a:ext uri="{FF2B5EF4-FFF2-40B4-BE49-F238E27FC236}">
                <a16:creationId xmlns:a16="http://schemas.microsoft.com/office/drawing/2014/main" id="{42229C52-8106-EB42-A504-4930B6D11D33}"/>
              </a:ext>
            </a:extLst>
          </p:cNvPr>
          <p:cNvSpPr>
            <a:spLocks noGrp="1"/>
          </p:cNvSpPr>
          <p:nvPr>
            <p:ph type="body" sz="quarter" idx="21"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
        <p:nvSpPr>
          <p:cNvPr id="3" name="Picture Placeholder 2">
            <a:extLst>
              <a:ext uri="{FF2B5EF4-FFF2-40B4-BE49-F238E27FC236}">
                <a16:creationId xmlns:a16="http://schemas.microsoft.com/office/drawing/2014/main" id="{F8BA54CF-ACBA-E743-9337-04015433D48B}"/>
              </a:ext>
            </a:extLst>
          </p:cNvPr>
          <p:cNvSpPr>
            <a:spLocks noGrp="1"/>
          </p:cNvSpPr>
          <p:nvPr>
            <p:ph type="pic" sz="quarter" idx="22" hasCustomPrompt="1"/>
          </p:nvPr>
        </p:nvSpPr>
        <p:spPr>
          <a:xfrm>
            <a:off x="4953000" y="0"/>
            <a:ext cx="7239000" cy="6858000"/>
          </a:xfrm>
        </p:spPr>
        <p:txBody>
          <a:bodyPr vert="horz" anchor="ctr" anchorCtr="0"/>
          <a:lstStyle>
            <a:lvl1pPr marL="0" marR="0" indent="0" algn="ctr" defTabSz="914400" rtl="0" eaLnBrk="1" fontAlgn="auto" latinLnBrk="0" hangingPunct="1">
              <a:lnSpc>
                <a:spcPct val="120000"/>
              </a:lnSpc>
              <a:spcBef>
                <a:spcPts val="0"/>
              </a:spcBef>
              <a:spcAft>
                <a:spcPts val="1000"/>
              </a:spcAft>
              <a:buClrTx/>
              <a:buSzPct val="100000"/>
              <a:buFont typeface="Arial" panose="020B0604020202020204" pitchFamily="34" charset="0"/>
              <a:buNone/>
              <a:tabLst/>
              <a:defRPr/>
            </a:lvl1pPr>
          </a:lstStyle>
          <a:p>
            <a:pPr marL="0" marR="0" lvl="0" indent="0" algn="l" defTabSz="914400" rtl="0" eaLnBrk="1" fontAlgn="auto" latinLnBrk="0" hangingPunct="1">
              <a:lnSpc>
                <a:spcPct val="120000"/>
              </a:lnSpc>
              <a:spcBef>
                <a:spcPts val="0"/>
              </a:spcBef>
              <a:spcAft>
                <a:spcPts val="1000"/>
              </a:spcAft>
              <a:buClrTx/>
              <a:buSzPct val="100000"/>
              <a:buFont typeface="Arial" panose="020B0604020202020204" pitchFamily="34" charset="0"/>
              <a:buNone/>
              <a:tabLst/>
              <a:defRPr/>
            </a:pPr>
            <a:r>
              <a:rPr lang="en-US"/>
              <a:t>Click to insert accent graphic or photo</a:t>
            </a:r>
          </a:p>
        </p:txBody>
      </p:sp>
    </p:spTree>
    <p:extLst>
      <p:ext uri="{BB962C8B-B14F-4D97-AF65-F5344CB8AC3E}">
        <p14:creationId xmlns:p14="http://schemas.microsoft.com/office/powerpoint/2010/main" val="47246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Title -  Messag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91A54-4336-CE41-988B-99A4FB780907}"/>
              </a:ext>
            </a:extLst>
          </p:cNvPr>
          <p:cNvSpPr>
            <a:spLocks noGrp="1"/>
          </p:cNvSpPr>
          <p:nvPr>
            <p:ph type="pic" sz="quarter" idx="21" hasCustomPrompt="1"/>
          </p:nvPr>
        </p:nvSpPr>
        <p:spPr>
          <a:xfrm>
            <a:off x="0" y="3367314"/>
            <a:ext cx="4956175" cy="3490687"/>
          </a:xfrm>
        </p:spPr>
        <p:txBody>
          <a:bodyPr anchor="ctr"/>
          <a:lstStyle>
            <a:lvl1pPr algn="ctr">
              <a:defRPr/>
            </a:lvl1pPr>
          </a:lstStyle>
          <a:p>
            <a:r>
              <a:rPr lang="en-US"/>
              <a:t>Click to insert accent graphic or photo</a:t>
            </a:r>
          </a:p>
        </p:txBody>
      </p:sp>
      <p:sp>
        <p:nvSpPr>
          <p:cNvPr id="10" name="Text Placeholder 9">
            <a:extLst>
              <a:ext uri="{FF2B5EF4-FFF2-40B4-BE49-F238E27FC236}">
                <a16:creationId xmlns:a16="http://schemas.microsoft.com/office/drawing/2014/main" id="{99092844-EC15-E84A-9D50-1ADA3C35DAC9}"/>
              </a:ext>
            </a:extLst>
          </p:cNvPr>
          <p:cNvSpPr>
            <a:spLocks noGrp="1"/>
          </p:cNvSpPr>
          <p:nvPr>
            <p:ph type="body" sz="quarter" idx="20" hasCustomPrompt="1"/>
          </p:nvPr>
        </p:nvSpPr>
        <p:spPr>
          <a:xfrm>
            <a:off x="5544667" y="4059622"/>
            <a:ext cx="5694833" cy="2441388"/>
          </a:xfrm>
        </p:spPr>
        <p:txBody>
          <a:bodyPr>
            <a:noAutofit/>
          </a:bodyPr>
          <a:lstStyle>
            <a:lvl1pPr marL="0" marR="0" indent="0" algn="l" defTabSz="914400" rtl="0" eaLnBrk="1" fontAlgn="auto" latinLnBrk="0" hangingPunct="1">
              <a:lnSpc>
                <a:spcPct val="120000"/>
              </a:lnSpc>
              <a:spcBef>
                <a:spcPts val="600"/>
              </a:spcBef>
              <a:spcAft>
                <a:spcPts val="0"/>
              </a:spcAft>
              <a:buClrTx/>
              <a:buSzTx/>
              <a:buFontTx/>
              <a:buNone/>
              <a:tabLst/>
              <a:defRPr sz="1000" b="0"/>
            </a:lvl1pPr>
          </a:lstStyle>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p:txBody>
      </p:sp>
      <p:sp>
        <p:nvSpPr>
          <p:cNvPr id="7" name="Title Placeholder 1">
            <a:extLst>
              <a:ext uri="{FF2B5EF4-FFF2-40B4-BE49-F238E27FC236}">
                <a16:creationId xmlns:a16="http://schemas.microsoft.com/office/drawing/2014/main" id="{866A2327-AE66-4449-BA17-9DA27279428D}"/>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
        <p:nvSpPr>
          <p:cNvPr id="8" name="Text Placeholder 10">
            <a:extLst>
              <a:ext uri="{FF2B5EF4-FFF2-40B4-BE49-F238E27FC236}">
                <a16:creationId xmlns:a16="http://schemas.microsoft.com/office/drawing/2014/main" id="{066A6DCC-A893-B249-AAB2-1B0DD5F357DD}"/>
              </a:ext>
            </a:extLst>
          </p:cNvPr>
          <p:cNvSpPr>
            <a:spLocks noGrp="1"/>
          </p:cNvSpPr>
          <p:nvPr>
            <p:ph type="body" sz="quarter" idx="16" hasCustomPrompt="1"/>
          </p:nvPr>
        </p:nvSpPr>
        <p:spPr>
          <a:xfrm>
            <a:off x="914400" y="1835047"/>
            <a:ext cx="9296400" cy="963332"/>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err="1"/>
              <a:t>Mollis</a:t>
            </a:r>
            <a:r>
              <a:rPr lang="en-US"/>
              <a:t> </a:t>
            </a:r>
            <a:r>
              <a:rPr lang="en-US" err="1"/>
              <a:t>pretium</a:t>
            </a:r>
            <a:r>
              <a:rPr lang="en-US"/>
              <a:t> lorem </a:t>
            </a:r>
            <a:r>
              <a:rPr lang="en-US" err="1"/>
              <a:t>primisetua</a:t>
            </a:r>
            <a:r>
              <a:rPr lang="en-US"/>
              <a:t>, </a:t>
            </a:r>
            <a:r>
              <a:rPr lang="en-US" err="1"/>
              <a:t>senectus</a:t>
            </a:r>
            <a:r>
              <a:rPr lang="en-US"/>
              <a:t> </a:t>
            </a:r>
            <a:r>
              <a:rPr lang="en-US" err="1"/>
              <a:t>habitasse</a:t>
            </a:r>
            <a:r>
              <a:rPr lang="en-US"/>
              <a:t> </a:t>
            </a:r>
            <a:r>
              <a:rPr lang="en-US" err="1"/>
              <a:t>lectusetu</a:t>
            </a:r>
            <a:r>
              <a:rPr lang="en-US"/>
              <a:t> </a:t>
            </a:r>
            <a:r>
              <a:rPr lang="en-US" err="1"/>
              <a:t>doler</a:t>
            </a:r>
            <a:r>
              <a:rPr lang="en-US"/>
              <a:t> </a:t>
            </a:r>
            <a:r>
              <a:rPr lang="en-US" err="1"/>
              <a:t>scelerisque</a:t>
            </a:r>
            <a:r>
              <a:rPr lang="en-US"/>
              <a:t> </a:t>
            </a:r>
            <a:r>
              <a:rPr lang="en-US" err="1"/>
              <a:t>donec</a:t>
            </a:r>
            <a:r>
              <a:rPr lang="en-US"/>
              <a:t>, </a:t>
            </a:r>
            <a:r>
              <a:rPr lang="en-US" err="1"/>
              <a:t>ultricies</a:t>
            </a:r>
            <a:r>
              <a:rPr lang="en-US"/>
              <a:t> </a:t>
            </a:r>
            <a:r>
              <a:rPr lang="en-US" err="1"/>
              <a:t>tortor</a:t>
            </a:r>
            <a:r>
              <a:rPr lang="en-US"/>
              <a:t> </a:t>
            </a:r>
            <a:r>
              <a:rPr lang="en-US" err="1"/>
              <a:t>suspendisse</a:t>
            </a:r>
            <a:r>
              <a:rPr lang="en-US"/>
              <a:t> </a:t>
            </a:r>
            <a:r>
              <a:rPr lang="en-US" err="1"/>
              <a:t>adipiscing</a:t>
            </a:r>
            <a:r>
              <a:rPr lang="en-US"/>
              <a:t> </a:t>
            </a:r>
            <a:r>
              <a:rPr lang="en-US" err="1"/>
              <a:t>fusce</a:t>
            </a:r>
            <a:r>
              <a:rPr lang="en-US"/>
              <a:t> </a:t>
            </a:r>
            <a:r>
              <a:rPr lang="en-US" err="1"/>
              <a:t>morbi</a:t>
            </a:r>
            <a:r>
              <a:rPr lang="en-US"/>
              <a:t> </a:t>
            </a:r>
            <a:r>
              <a:rPr lang="en-US" err="1"/>
              <a:t>volutpat</a:t>
            </a:r>
            <a:r>
              <a:rPr lang="en-US"/>
              <a:t> </a:t>
            </a:r>
            <a:r>
              <a:rPr lang="en-US" err="1"/>
              <a:t>pellentesque</a:t>
            </a:r>
            <a:r>
              <a:rPr lang="en-US"/>
              <a:t>, </a:t>
            </a:r>
            <a:r>
              <a:rPr lang="en-US" err="1"/>
              <a:t>consectetur</a:t>
            </a:r>
            <a:r>
              <a:rPr lang="en-US"/>
              <a:t> mi </a:t>
            </a:r>
            <a:r>
              <a:rPr lang="en-US" err="1"/>
              <a:t>risus</a:t>
            </a:r>
            <a:r>
              <a:rPr lang="en-US"/>
              <a:t> </a:t>
            </a:r>
            <a:r>
              <a:rPr lang="en-US" err="1"/>
              <a:t>molestie</a:t>
            </a:r>
            <a:r>
              <a:rPr lang="en-US"/>
              <a:t> </a:t>
            </a:r>
            <a:r>
              <a:rPr lang="en-US" err="1"/>
              <a:t>curae</a:t>
            </a:r>
            <a:r>
              <a:rPr lang="en-US"/>
              <a:t> </a:t>
            </a:r>
            <a:r>
              <a:rPr lang="en-US" err="1"/>
              <a:t>malesuada</a:t>
            </a:r>
            <a:r>
              <a:rPr lang="en-US"/>
              <a:t>. Massa </a:t>
            </a:r>
            <a:r>
              <a:rPr lang="en-US" err="1"/>
              <a:t>curae</a:t>
            </a:r>
            <a:r>
              <a:rPr lang="en-US"/>
              <a:t> </a:t>
            </a:r>
            <a:r>
              <a:rPr lang="en-US" err="1"/>
              <a:t>fringilla</a:t>
            </a:r>
            <a:r>
              <a:rPr lang="en-US"/>
              <a:t> </a:t>
            </a:r>
            <a:r>
              <a:rPr lang="en-US" err="1"/>
              <a:t>porttitor</a:t>
            </a:r>
            <a:r>
              <a:rPr lang="en-US"/>
              <a:t> </a:t>
            </a:r>
            <a:r>
              <a:rPr lang="en-US" err="1"/>
              <a:t>quam</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a:t>
            </a:r>
          </a:p>
        </p:txBody>
      </p:sp>
      <p:sp>
        <p:nvSpPr>
          <p:cNvPr id="9" name="Text Placeholder 10">
            <a:extLst>
              <a:ext uri="{FF2B5EF4-FFF2-40B4-BE49-F238E27FC236}">
                <a16:creationId xmlns:a16="http://schemas.microsoft.com/office/drawing/2014/main" id="{A153E9D7-C4F7-DC40-9524-D1219232B105}"/>
              </a:ext>
            </a:extLst>
          </p:cNvPr>
          <p:cNvSpPr>
            <a:spLocks noGrp="1"/>
          </p:cNvSpPr>
          <p:nvPr>
            <p:ph type="body" sz="quarter" idx="22" hasCustomPrompt="1"/>
          </p:nvPr>
        </p:nvSpPr>
        <p:spPr>
          <a:xfrm>
            <a:off x="5544667" y="3360416"/>
            <a:ext cx="3198133" cy="206210"/>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1" i="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5309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Title -  Messaging - Color Background">
    <p:bg>
      <p:bgPr>
        <a:solidFill>
          <a:schemeClr val="accent2"/>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163E3A62-D110-124C-BFA5-4BCA8D567DE6}"/>
              </a:ext>
            </a:extLst>
          </p:cNvPr>
          <p:cNvSpPr>
            <a:spLocks noGrp="1"/>
          </p:cNvSpPr>
          <p:nvPr>
            <p:ph type="body" sz="quarter" idx="16" hasCustomPrompt="1"/>
          </p:nvPr>
        </p:nvSpPr>
        <p:spPr>
          <a:xfrm>
            <a:off x="914400" y="1492624"/>
            <a:ext cx="9296400" cy="963332"/>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err="1"/>
              <a:t>Mollis</a:t>
            </a:r>
            <a:r>
              <a:rPr lang="en-US"/>
              <a:t> </a:t>
            </a:r>
            <a:r>
              <a:rPr lang="en-US" err="1"/>
              <a:t>pretium</a:t>
            </a:r>
            <a:r>
              <a:rPr lang="en-US"/>
              <a:t> lorem </a:t>
            </a:r>
            <a:r>
              <a:rPr lang="en-US" err="1"/>
              <a:t>primisetua</a:t>
            </a:r>
            <a:r>
              <a:rPr lang="en-US"/>
              <a:t>, </a:t>
            </a:r>
            <a:r>
              <a:rPr lang="en-US" err="1"/>
              <a:t>senectus</a:t>
            </a:r>
            <a:r>
              <a:rPr lang="en-US"/>
              <a:t> </a:t>
            </a:r>
            <a:r>
              <a:rPr lang="en-US" err="1"/>
              <a:t>habitasse</a:t>
            </a:r>
            <a:r>
              <a:rPr lang="en-US"/>
              <a:t> </a:t>
            </a:r>
            <a:r>
              <a:rPr lang="en-US" err="1"/>
              <a:t>lectusetu</a:t>
            </a:r>
            <a:r>
              <a:rPr lang="en-US"/>
              <a:t> </a:t>
            </a:r>
            <a:r>
              <a:rPr lang="en-US" err="1"/>
              <a:t>doler</a:t>
            </a:r>
            <a:r>
              <a:rPr lang="en-US"/>
              <a:t> </a:t>
            </a:r>
            <a:r>
              <a:rPr lang="en-US" err="1"/>
              <a:t>scelerisque</a:t>
            </a:r>
            <a:r>
              <a:rPr lang="en-US"/>
              <a:t> </a:t>
            </a:r>
            <a:r>
              <a:rPr lang="en-US" err="1"/>
              <a:t>donec</a:t>
            </a:r>
            <a:r>
              <a:rPr lang="en-US"/>
              <a:t>, </a:t>
            </a:r>
            <a:r>
              <a:rPr lang="en-US" err="1"/>
              <a:t>ultricies</a:t>
            </a:r>
            <a:r>
              <a:rPr lang="en-US"/>
              <a:t> </a:t>
            </a:r>
            <a:r>
              <a:rPr lang="en-US" err="1"/>
              <a:t>tortor</a:t>
            </a:r>
            <a:r>
              <a:rPr lang="en-US"/>
              <a:t> </a:t>
            </a:r>
            <a:r>
              <a:rPr lang="en-US" err="1"/>
              <a:t>suspendisse</a:t>
            </a:r>
            <a:r>
              <a:rPr lang="en-US"/>
              <a:t> </a:t>
            </a:r>
            <a:r>
              <a:rPr lang="en-US" err="1"/>
              <a:t>adipiscing</a:t>
            </a:r>
            <a:r>
              <a:rPr lang="en-US"/>
              <a:t> </a:t>
            </a:r>
            <a:r>
              <a:rPr lang="en-US" err="1"/>
              <a:t>fusce</a:t>
            </a:r>
            <a:r>
              <a:rPr lang="en-US"/>
              <a:t> </a:t>
            </a:r>
            <a:r>
              <a:rPr lang="en-US" err="1"/>
              <a:t>morbi</a:t>
            </a:r>
            <a:r>
              <a:rPr lang="en-US"/>
              <a:t> </a:t>
            </a:r>
            <a:r>
              <a:rPr lang="en-US" err="1"/>
              <a:t>volutpat</a:t>
            </a:r>
            <a:r>
              <a:rPr lang="en-US"/>
              <a:t> </a:t>
            </a:r>
            <a:r>
              <a:rPr lang="en-US" err="1"/>
              <a:t>pellentesque</a:t>
            </a:r>
            <a:r>
              <a:rPr lang="en-US"/>
              <a:t>, </a:t>
            </a:r>
            <a:r>
              <a:rPr lang="en-US" err="1"/>
              <a:t>consectetur</a:t>
            </a:r>
            <a:r>
              <a:rPr lang="en-US"/>
              <a:t> mi </a:t>
            </a:r>
            <a:r>
              <a:rPr lang="en-US" err="1"/>
              <a:t>risus</a:t>
            </a:r>
            <a:r>
              <a:rPr lang="en-US"/>
              <a:t> </a:t>
            </a:r>
            <a:r>
              <a:rPr lang="en-US" err="1"/>
              <a:t>molestie</a:t>
            </a:r>
            <a:r>
              <a:rPr lang="en-US"/>
              <a:t> </a:t>
            </a:r>
            <a:r>
              <a:rPr lang="en-US" err="1"/>
              <a:t>curae</a:t>
            </a:r>
            <a:r>
              <a:rPr lang="en-US"/>
              <a:t> </a:t>
            </a:r>
            <a:r>
              <a:rPr lang="en-US" err="1"/>
              <a:t>malesuada</a:t>
            </a:r>
            <a:r>
              <a:rPr lang="en-US"/>
              <a:t>. Massa </a:t>
            </a:r>
            <a:r>
              <a:rPr lang="en-US" err="1"/>
              <a:t>curae</a:t>
            </a:r>
            <a:r>
              <a:rPr lang="en-US"/>
              <a:t> </a:t>
            </a:r>
            <a:r>
              <a:rPr lang="en-US" err="1"/>
              <a:t>fringilla</a:t>
            </a:r>
            <a:r>
              <a:rPr lang="en-US"/>
              <a:t> </a:t>
            </a:r>
            <a:r>
              <a:rPr lang="en-US" err="1"/>
              <a:t>porttitor</a:t>
            </a:r>
            <a:r>
              <a:rPr lang="en-US"/>
              <a:t> </a:t>
            </a:r>
            <a:r>
              <a:rPr lang="en-US" err="1"/>
              <a:t>quam</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a:t>
            </a:r>
          </a:p>
        </p:txBody>
      </p:sp>
      <p:sp>
        <p:nvSpPr>
          <p:cNvPr id="9" name="Text Placeholder 9">
            <a:extLst>
              <a:ext uri="{FF2B5EF4-FFF2-40B4-BE49-F238E27FC236}">
                <a16:creationId xmlns:a16="http://schemas.microsoft.com/office/drawing/2014/main" id="{D5C972E0-FFF8-EB46-9B7C-37CDB763A629}"/>
              </a:ext>
            </a:extLst>
          </p:cNvPr>
          <p:cNvSpPr>
            <a:spLocks noGrp="1"/>
          </p:cNvSpPr>
          <p:nvPr>
            <p:ph type="body" sz="quarter" idx="20" hasCustomPrompt="1"/>
          </p:nvPr>
        </p:nvSpPr>
        <p:spPr>
          <a:xfrm>
            <a:off x="5544667" y="3845112"/>
            <a:ext cx="5694833" cy="2441388"/>
          </a:xfrm>
        </p:spPr>
        <p:txBody>
          <a:bodyPr>
            <a:noAutofit/>
          </a:bodyPr>
          <a:lstStyle>
            <a:lvl1pPr marL="0" marR="0" indent="0" algn="l" defTabSz="914400" rtl="0" eaLnBrk="1" fontAlgn="auto" latinLnBrk="0" hangingPunct="1">
              <a:lnSpc>
                <a:spcPct val="120000"/>
              </a:lnSpc>
              <a:spcBef>
                <a:spcPts val="600"/>
              </a:spcBef>
              <a:spcAft>
                <a:spcPts val="0"/>
              </a:spcAft>
              <a:buClrTx/>
              <a:buSzTx/>
              <a:buFontTx/>
              <a:buNone/>
              <a:tabLst/>
              <a:defRPr sz="1000" b="0"/>
            </a:lvl1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p:txBody>
      </p:sp>
      <p:sp>
        <p:nvSpPr>
          <p:cNvPr id="10" name="Title Placeholder 1">
            <a:extLst>
              <a:ext uri="{FF2B5EF4-FFF2-40B4-BE49-F238E27FC236}">
                <a16:creationId xmlns:a16="http://schemas.microsoft.com/office/drawing/2014/main" id="{41216854-1C40-AB45-B3F9-42955343A98E}"/>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Tree>
    <p:extLst>
      <p:ext uri="{BB962C8B-B14F-4D97-AF65-F5344CB8AC3E}">
        <p14:creationId xmlns:p14="http://schemas.microsoft.com/office/powerpoint/2010/main" val="18058139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 No Content - Color Background">
    <p:bg>
      <p:bgPr>
        <a:solidFill>
          <a:schemeClr val="accent3"/>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6A9572A-FD9C-7440-999F-B3ECDB61E826}"/>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
        <p:nvSpPr>
          <p:cNvPr id="4" name="Text Placeholder 7">
            <a:extLst>
              <a:ext uri="{FF2B5EF4-FFF2-40B4-BE49-F238E27FC236}">
                <a16:creationId xmlns:a16="http://schemas.microsoft.com/office/drawing/2014/main" id="{75CCA8EF-51DF-7447-8214-FAAB0EA296A0}"/>
              </a:ext>
            </a:extLst>
          </p:cNvPr>
          <p:cNvSpPr>
            <a:spLocks noGrp="1"/>
          </p:cNvSpPr>
          <p:nvPr>
            <p:ph type="body" sz="quarter" idx="14" hasCustomPrompt="1"/>
          </p:nvPr>
        </p:nvSpPr>
        <p:spPr>
          <a:xfrm>
            <a:off x="914400" y="1184239"/>
            <a:ext cx="103251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2607464494"/>
      </p:ext>
    </p:extLst>
  </p:cSld>
  <p:clrMapOvr>
    <a:masterClrMapping/>
  </p:clrMapOv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idebar - Story Messaging">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855D5F5-02BE-E44E-B9D9-EAA4F0B38AF2}"/>
              </a:ext>
            </a:extLst>
          </p:cNvPr>
          <p:cNvSpPr>
            <a:spLocks noGrp="1"/>
          </p:cNvSpPr>
          <p:nvPr>
            <p:ph type="pic" sz="quarter" idx="16" hasCustomPrompt="1"/>
          </p:nvPr>
        </p:nvSpPr>
        <p:spPr>
          <a:xfrm>
            <a:off x="0" y="0"/>
            <a:ext cx="4941888" cy="6858000"/>
          </a:xfrm>
        </p:spPr>
        <p:txBody>
          <a:bodyPr vert="horz" anchor="ctr" anchorCtr="0"/>
          <a:lstStyle>
            <a:lvl1pPr algn="ctr">
              <a:defRPr>
                <a:solidFill>
                  <a:schemeClr val="bg1"/>
                </a:solidFill>
              </a:defRPr>
            </a:lvl1pPr>
          </a:lstStyle>
          <a:p>
            <a:r>
              <a:rPr lang="en-US"/>
              <a:t>Click to insert accent graphic or photo</a:t>
            </a:r>
          </a:p>
        </p:txBody>
      </p:sp>
      <p:sp>
        <p:nvSpPr>
          <p:cNvPr id="4" name="Text Placeholder 3">
            <a:extLst>
              <a:ext uri="{FF2B5EF4-FFF2-40B4-BE49-F238E27FC236}">
                <a16:creationId xmlns:a16="http://schemas.microsoft.com/office/drawing/2014/main" id="{4ABAB6B2-829B-074B-A309-B3978A8AE2F8}"/>
              </a:ext>
            </a:extLst>
          </p:cNvPr>
          <p:cNvSpPr>
            <a:spLocks noGrp="1"/>
          </p:cNvSpPr>
          <p:nvPr>
            <p:ph type="body" sz="quarter" idx="15" hasCustomPrompt="1"/>
          </p:nvPr>
        </p:nvSpPr>
        <p:spPr>
          <a:xfrm>
            <a:off x="6019800" y="819150"/>
            <a:ext cx="5219700" cy="4870450"/>
          </a:xfrm>
        </p:spPr>
        <p:txBody>
          <a:bodyPr numCol="2" spcCol="457200">
            <a:noAutofit/>
          </a:bodyPr>
          <a:lstStyle>
            <a:lvl1pPr marL="0" marR="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sz="1000">
                <a:solidFill>
                  <a:schemeClr val="bg1"/>
                </a:solidFill>
              </a:defRPr>
            </a:lvl1pPr>
          </a:lstStyle>
          <a:p>
            <a:pPr lvl="0"/>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r>
              <a:rPr lang="en-US"/>
              <a:t> </a:t>
            </a:r>
            <a:r>
              <a:rPr lang="en-US" err="1"/>
              <a:t>est</a:t>
            </a:r>
            <a:r>
              <a:rPr lang="en-US"/>
              <a:t> ad.</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patent</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lvl="0"/>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a:p>
          <a:p>
            <a:pPr lvl="0"/>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a:p>
          <a:p>
            <a:pPr lvl="0"/>
            <a:endParaRPr lang="en-US"/>
          </a:p>
        </p:txBody>
      </p:sp>
    </p:spTree>
    <p:extLst>
      <p:ext uri="{BB962C8B-B14F-4D97-AF65-F5344CB8AC3E}">
        <p14:creationId xmlns:p14="http://schemas.microsoft.com/office/powerpoint/2010/main" val="1356483769"/>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head: No Content - Breadcrumb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3FE79D3-B21C-A940-9413-05C2C3557EB3}"/>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a:t>Click to edit title</a:t>
            </a:r>
          </a:p>
        </p:txBody>
      </p:sp>
      <p:sp>
        <p:nvSpPr>
          <p:cNvPr id="7" name="Text Placeholder 7">
            <a:extLst>
              <a:ext uri="{FF2B5EF4-FFF2-40B4-BE49-F238E27FC236}">
                <a16:creationId xmlns:a16="http://schemas.microsoft.com/office/drawing/2014/main" id="{21B08B97-243B-5443-A860-23EDD9E8F98C}"/>
              </a:ext>
            </a:extLst>
          </p:cNvPr>
          <p:cNvSpPr>
            <a:spLocks noGrp="1"/>
          </p:cNvSpPr>
          <p:nvPr>
            <p:ph type="body" sz="quarter" idx="14" hasCustomPrompt="1"/>
          </p:nvPr>
        </p:nvSpPr>
        <p:spPr>
          <a:xfrm>
            <a:off x="914399" y="1724535"/>
            <a:ext cx="10325099"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11" name="Text Placeholder 2">
            <a:extLst>
              <a:ext uri="{FF2B5EF4-FFF2-40B4-BE49-F238E27FC236}">
                <a16:creationId xmlns:a16="http://schemas.microsoft.com/office/drawing/2014/main" id="{E136CB96-E742-444A-B55F-00D82103A3FB}"/>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3628074066"/>
      </p:ext>
    </p:extLst>
  </p:cSld>
  <p:clrMapOvr>
    <a:masterClrMapping/>
  </p:clrMapOv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owth - Cover 5">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019F252A-74D8-C04F-A755-4BA9E9B8620A}"/>
              </a:ext>
            </a:extLst>
          </p:cNvPr>
          <p:cNvSpPr>
            <a:spLocks noGrp="1"/>
          </p:cNvSpPr>
          <p:nvPr>
            <p:ph type="pic" sz="quarter" idx="14" hasCustomPrompt="1"/>
          </p:nvPr>
        </p:nvSpPr>
        <p:spPr>
          <a:xfrm>
            <a:off x="0" y="0"/>
            <a:ext cx="12192000" cy="6858000"/>
          </a:xfrm>
        </p:spPr>
        <p:txBody>
          <a:bodyPr rIns="274320" anchor="ctr"/>
          <a:lstStyle>
            <a:lvl1pPr algn="r">
              <a:defRPr/>
            </a:lvl1pPr>
          </a:lstStyle>
          <a:p>
            <a:r>
              <a:rPr lang="en-US"/>
              <a:t>Click, drag and drop, or paste in your circle motif image here. </a:t>
            </a:r>
            <a:br>
              <a:rPr lang="en-US"/>
            </a:br>
            <a:r>
              <a:rPr lang="en-US"/>
              <a:t>When done, right-click and “Send to back”</a:t>
            </a:r>
          </a:p>
        </p:txBody>
      </p:sp>
      <p:sp>
        <p:nvSpPr>
          <p:cNvPr id="13" name="Text Placeholder 2">
            <a:extLst>
              <a:ext uri="{FF2B5EF4-FFF2-40B4-BE49-F238E27FC236}">
                <a16:creationId xmlns:a16="http://schemas.microsoft.com/office/drawing/2014/main" id="{A8C4D5DC-52AB-1A45-AFC6-5B7CA4E1B32D}"/>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lnSpc>
                <a:spcPct val="120000"/>
              </a:lnSpc>
              <a:buFontTx/>
              <a:buNone/>
              <a:defRPr sz="1400" b="0" i="0" spc="5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4" name="Text Placeholder 10">
            <a:extLst>
              <a:ext uri="{FF2B5EF4-FFF2-40B4-BE49-F238E27FC236}">
                <a16:creationId xmlns:a16="http://schemas.microsoft.com/office/drawing/2014/main" id="{4052F87C-3A54-1745-8A93-D0C7A400F265}"/>
              </a:ext>
            </a:extLst>
          </p:cNvPr>
          <p:cNvSpPr>
            <a:spLocks noGrp="1"/>
          </p:cNvSpPr>
          <p:nvPr>
            <p:ph type="body" sz="quarter" idx="13" hasCustomPrompt="1"/>
          </p:nvPr>
        </p:nvSpPr>
        <p:spPr>
          <a:xfrm>
            <a:off x="914400" y="5235575"/>
            <a:ext cx="4038600" cy="263525"/>
          </a:xfrm>
          <a:prstGeom prst="rect">
            <a:avLst/>
          </a:prstGeom>
        </p:spPr>
        <p:txBody>
          <a:bodyPr>
            <a:noAutofit/>
          </a:bodyPr>
          <a:lstStyle>
            <a:lvl1pPr marL="0" indent="0">
              <a:lnSpc>
                <a:spcPct val="120000"/>
              </a:lnSpc>
              <a:buFontTx/>
              <a:buNone/>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
        <p:nvSpPr>
          <p:cNvPr id="16" name="Text Placeholder 6">
            <a:extLst>
              <a:ext uri="{FF2B5EF4-FFF2-40B4-BE49-F238E27FC236}">
                <a16:creationId xmlns:a16="http://schemas.microsoft.com/office/drawing/2014/main" id="{007A1A5B-D298-E74A-B342-083E1AD61BA7}"/>
              </a:ext>
            </a:extLst>
          </p:cNvPr>
          <p:cNvSpPr>
            <a:spLocks noGrp="1"/>
          </p:cNvSpPr>
          <p:nvPr>
            <p:ph type="body" sz="quarter" idx="11" hasCustomPrompt="1"/>
          </p:nvPr>
        </p:nvSpPr>
        <p:spPr>
          <a:xfrm>
            <a:off x="914400" y="3344276"/>
            <a:ext cx="4038600" cy="1628558"/>
          </a:xfrm>
          <a:prstGeom prst="rect">
            <a:avLst/>
          </a:prstGeom>
        </p:spPr>
        <p:txBody>
          <a:bodyPr>
            <a:noAutofit/>
          </a:bodyPr>
          <a:lstStyle>
            <a:lvl1pPr marL="0" indent="0">
              <a:lnSpc>
                <a:spcPct val="100000"/>
              </a:lnSpc>
              <a:buFontTx/>
              <a:buNone/>
              <a:defRPr sz="3200" b="0" i="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a:t>Insert your presentation title, short and sweet</a:t>
            </a:r>
          </a:p>
        </p:txBody>
      </p:sp>
    </p:spTree>
    <p:extLst>
      <p:ext uri="{BB962C8B-B14F-4D97-AF65-F5344CB8AC3E}">
        <p14:creationId xmlns:p14="http://schemas.microsoft.com/office/powerpoint/2010/main" val="2577781209"/>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head: 3 Column - Breadcrumbs">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1FA0000-C94E-E149-9623-BD66BFB0643F}"/>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a:t>Click to edit title</a:t>
            </a:r>
          </a:p>
        </p:txBody>
      </p:sp>
      <p:sp>
        <p:nvSpPr>
          <p:cNvPr id="13" name="Text Placeholder 7">
            <a:extLst>
              <a:ext uri="{FF2B5EF4-FFF2-40B4-BE49-F238E27FC236}">
                <a16:creationId xmlns:a16="http://schemas.microsoft.com/office/drawing/2014/main" id="{A8B5101F-02F4-F644-B829-A903E6C5AF82}"/>
              </a:ext>
            </a:extLst>
          </p:cNvPr>
          <p:cNvSpPr>
            <a:spLocks noGrp="1"/>
          </p:cNvSpPr>
          <p:nvPr>
            <p:ph type="body" sz="quarter" idx="17" hasCustomPrompt="1"/>
          </p:nvPr>
        </p:nvSpPr>
        <p:spPr>
          <a:xfrm>
            <a:off x="914400" y="1724535"/>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9" name="Text Placeholder 2">
            <a:extLst>
              <a:ext uri="{FF2B5EF4-FFF2-40B4-BE49-F238E27FC236}">
                <a16:creationId xmlns:a16="http://schemas.microsoft.com/office/drawing/2014/main" id="{52D92F5C-FA62-6744-8F61-4466D334BE9E}"/>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
        <p:nvSpPr>
          <p:cNvPr id="11" name="Text Placeholder 10">
            <a:extLst>
              <a:ext uri="{FF2B5EF4-FFF2-40B4-BE49-F238E27FC236}">
                <a16:creationId xmlns:a16="http://schemas.microsoft.com/office/drawing/2014/main" id="{0E4A3D3C-19EC-3C4B-B4B7-1A480F8D1B04}"/>
              </a:ext>
            </a:extLst>
          </p:cNvPr>
          <p:cNvSpPr>
            <a:spLocks noGrp="1"/>
          </p:cNvSpPr>
          <p:nvPr>
            <p:ph type="body" sz="quarter" idx="14" hasCustomPrompt="1"/>
          </p:nvPr>
        </p:nvSpPr>
        <p:spPr>
          <a:xfrm>
            <a:off x="914399"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10">
            <a:extLst>
              <a:ext uri="{FF2B5EF4-FFF2-40B4-BE49-F238E27FC236}">
                <a16:creationId xmlns:a16="http://schemas.microsoft.com/office/drawing/2014/main" id="{EFEED5D6-573D-404A-8CCC-737D659E78E0}"/>
              </a:ext>
            </a:extLst>
          </p:cNvPr>
          <p:cNvSpPr>
            <a:spLocks noGrp="1"/>
          </p:cNvSpPr>
          <p:nvPr>
            <p:ph type="body" sz="quarter" idx="18" hasCustomPrompt="1"/>
          </p:nvPr>
        </p:nvSpPr>
        <p:spPr>
          <a:xfrm>
            <a:off x="914399"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10">
            <a:extLst>
              <a:ext uri="{FF2B5EF4-FFF2-40B4-BE49-F238E27FC236}">
                <a16:creationId xmlns:a16="http://schemas.microsoft.com/office/drawing/2014/main" id="{051170D1-9AC7-AF40-B2F1-FD9FF7421F23}"/>
              </a:ext>
            </a:extLst>
          </p:cNvPr>
          <p:cNvSpPr>
            <a:spLocks noGrp="1"/>
          </p:cNvSpPr>
          <p:nvPr>
            <p:ph type="body" sz="quarter" idx="19" hasCustomPrompt="1"/>
          </p:nvPr>
        </p:nvSpPr>
        <p:spPr>
          <a:xfrm>
            <a:off x="4481284"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0">
            <a:extLst>
              <a:ext uri="{FF2B5EF4-FFF2-40B4-BE49-F238E27FC236}">
                <a16:creationId xmlns:a16="http://schemas.microsoft.com/office/drawing/2014/main" id="{E694E8FB-E315-1E42-802D-0BCB6DC4A71B}"/>
              </a:ext>
            </a:extLst>
          </p:cNvPr>
          <p:cNvSpPr>
            <a:spLocks noGrp="1"/>
          </p:cNvSpPr>
          <p:nvPr>
            <p:ph type="body" sz="quarter" idx="20" hasCustomPrompt="1"/>
          </p:nvPr>
        </p:nvSpPr>
        <p:spPr>
          <a:xfrm>
            <a:off x="4481284"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10">
            <a:extLst>
              <a:ext uri="{FF2B5EF4-FFF2-40B4-BE49-F238E27FC236}">
                <a16:creationId xmlns:a16="http://schemas.microsoft.com/office/drawing/2014/main" id="{CD02155D-3CCC-8F41-A272-6A3A07492B19}"/>
              </a:ext>
            </a:extLst>
          </p:cNvPr>
          <p:cNvSpPr>
            <a:spLocks noGrp="1"/>
          </p:cNvSpPr>
          <p:nvPr>
            <p:ph type="body" sz="quarter" idx="21" hasCustomPrompt="1"/>
          </p:nvPr>
        </p:nvSpPr>
        <p:spPr>
          <a:xfrm>
            <a:off x="8048170"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Text Placeholder 10">
            <a:extLst>
              <a:ext uri="{FF2B5EF4-FFF2-40B4-BE49-F238E27FC236}">
                <a16:creationId xmlns:a16="http://schemas.microsoft.com/office/drawing/2014/main" id="{AED765FC-4485-E94D-A050-1A483A01E1CB}"/>
              </a:ext>
            </a:extLst>
          </p:cNvPr>
          <p:cNvSpPr>
            <a:spLocks noGrp="1"/>
          </p:cNvSpPr>
          <p:nvPr>
            <p:ph type="body" sz="quarter" idx="22" hasCustomPrompt="1"/>
          </p:nvPr>
        </p:nvSpPr>
        <p:spPr>
          <a:xfrm>
            <a:off x="8048170"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67462532"/>
      </p:ext>
    </p:extLst>
  </p:cSld>
  <p:clrMapOvr>
    <a:masterClrMapping/>
  </p:clrMapOvr>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head: 3 Column with Footer - Breadcrumb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B08EE29-A03A-C342-B34E-CB43983D5274}"/>
              </a:ext>
            </a:extLst>
          </p:cNvPr>
          <p:cNvCxnSpPr>
            <a:cxnSpLocks/>
          </p:cNvCxnSpPr>
          <p:nvPr userDrawn="1"/>
        </p:nvCxnSpPr>
        <p:spPr>
          <a:xfrm>
            <a:off x="912813" y="5723425"/>
            <a:ext cx="10326687" cy="0"/>
          </a:xfrm>
          <a:prstGeom prst="line">
            <a:avLst/>
          </a:prstGeom>
          <a:noFill/>
          <a:ln w="3175" cap="flat" cmpd="sng" algn="ctr">
            <a:solidFill>
              <a:sysClr val="windowText" lastClr="000000">
                <a:alpha val="50000"/>
              </a:sysClr>
            </a:solidFill>
            <a:prstDash val="solid"/>
            <a:miter lim="800000"/>
          </a:ln>
          <a:effectLst/>
        </p:spPr>
      </p:cxnSp>
      <p:sp>
        <p:nvSpPr>
          <p:cNvPr id="16" name="Text Placeholder 3">
            <a:extLst>
              <a:ext uri="{FF2B5EF4-FFF2-40B4-BE49-F238E27FC236}">
                <a16:creationId xmlns:a16="http://schemas.microsoft.com/office/drawing/2014/main" id="{E0AE33A8-E39A-FD46-B895-D32DF4211B6B}"/>
              </a:ext>
            </a:extLst>
          </p:cNvPr>
          <p:cNvSpPr>
            <a:spLocks noGrp="1"/>
          </p:cNvSpPr>
          <p:nvPr>
            <p:ph type="body" sz="quarter" idx="14" hasCustomPrompt="1"/>
          </p:nvPr>
        </p:nvSpPr>
        <p:spPr>
          <a:xfrm>
            <a:off x="3543300" y="5902960"/>
            <a:ext cx="3505200" cy="154781"/>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FACILISIS INTEGER FERMENTUM VEHICULA</a:t>
            </a:r>
          </a:p>
        </p:txBody>
      </p:sp>
      <p:sp>
        <p:nvSpPr>
          <p:cNvPr id="17" name="Text Placeholder 3">
            <a:extLst>
              <a:ext uri="{FF2B5EF4-FFF2-40B4-BE49-F238E27FC236}">
                <a16:creationId xmlns:a16="http://schemas.microsoft.com/office/drawing/2014/main" id="{D3E5CCD4-8DCA-214B-9897-C585BCBD2CD6}"/>
              </a:ext>
            </a:extLst>
          </p:cNvPr>
          <p:cNvSpPr>
            <a:spLocks noGrp="1"/>
          </p:cNvSpPr>
          <p:nvPr>
            <p:ph type="body" sz="quarter" idx="15" hasCustomPrompt="1"/>
          </p:nvPr>
        </p:nvSpPr>
        <p:spPr>
          <a:xfrm>
            <a:off x="7583037" y="5905659"/>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VIVERRA DOLOR</a:t>
            </a:r>
          </a:p>
        </p:txBody>
      </p:sp>
      <p:sp>
        <p:nvSpPr>
          <p:cNvPr id="18" name="Text Placeholder 3">
            <a:extLst>
              <a:ext uri="{FF2B5EF4-FFF2-40B4-BE49-F238E27FC236}">
                <a16:creationId xmlns:a16="http://schemas.microsoft.com/office/drawing/2014/main" id="{2F26D0B5-E351-E443-8784-69AE61A3E06B}"/>
              </a:ext>
            </a:extLst>
          </p:cNvPr>
          <p:cNvSpPr>
            <a:spLocks noGrp="1"/>
          </p:cNvSpPr>
          <p:nvPr>
            <p:ph type="body" sz="quarter" idx="16" hasCustomPrompt="1"/>
          </p:nvPr>
        </p:nvSpPr>
        <p:spPr>
          <a:xfrm>
            <a:off x="9601200" y="5905659"/>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PLATEA CURSUS PER </a:t>
            </a:r>
          </a:p>
        </p:txBody>
      </p:sp>
      <p:sp>
        <p:nvSpPr>
          <p:cNvPr id="19" name="Text Placeholder 3">
            <a:extLst>
              <a:ext uri="{FF2B5EF4-FFF2-40B4-BE49-F238E27FC236}">
                <a16:creationId xmlns:a16="http://schemas.microsoft.com/office/drawing/2014/main" id="{417B82C3-24AC-F94D-A2B5-A76BFDDA4050}"/>
              </a:ext>
            </a:extLst>
          </p:cNvPr>
          <p:cNvSpPr>
            <a:spLocks noGrp="1"/>
          </p:cNvSpPr>
          <p:nvPr>
            <p:ph type="body" sz="quarter" idx="13" hasCustomPrompt="1"/>
          </p:nvPr>
        </p:nvSpPr>
        <p:spPr>
          <a:xfrm>
            <a:off x="914400" y="5903279"/>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LIGULA JUSTO PORTTITOR</a:t>
            </a:r>
          </a:p>
        </p:txBody>
      </p:sp>
      <p:sp>
        <p:nvSpPr>
          <p:cNvPr id="21" name="Title Placeholder 1">
            <a:extLst>
              <a:ext uri="{FF2B5EF4-FFF2-40B4-BE49-F238E27FC236}">
                <a16:creationId xmlns:a16="http://schemas.microsoft.com/office/drawing/2014/main" id="{587A59F8-B5A7-7543-BCD3-6D3B96423664}"/>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a:t>Click to edit title</a:t>
            </a:r>
          </a:p>
        </p:txBody>
      </p:sp>
      <p:sp>
        <p:nvSpPr>
          <p:cNvPr id="13" name="Text Placeholder 2">
            <a:extLst>
              <a:ext uri="{FF2B5EF4-FFF2-40B4-BE49-F238E27FC236}">
                <a16:creationId xmlns:a16="http://schemas.microsoft.com/office/drawing/2014/main" id="{B347E46B-5FB5-1E4E-998B-F91978B9DA63}"/>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
        <p:nvSpPr>
          <p:cNvPr id="22" name="Text Placeholder 10">
            <a:extLst>
              <a:ext uri="{FF2B5EF4-FFF2-40B4-BE49-F238E27FC236}">
                <a16:creationId xmlns:a16="http://schemas.microsoft.com/office/drawing/2014/main" id="{152B3E3F-818B-904F-B592-F5B342104616}"/>
              </a:ext>
            </a:extLst>
          </p:cNvPr>
          <p:cNvSpPr>
            <a:spLocks noGrp="1"/>
          </p:cNvSpPr>
          <p:nvPr>
            <p:ph type="body" sz="quarter" idx="27" hasCustomPrompt="1"/>
          </p:nvPr>
        </p:nvSpPr>
        <p:spPr>
          <a:xfrm>
            <a:off x="914399" y="2159025"/>
            <a:ext cx="3198133" cy="1591205"/>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 Placeholder 10">
            <a:extLst>
              <a:ext uri="{FF2B5EF4-FFF2-40B4-BE49-F238E27FC236}">
                <a16:creationId xmlns:a16="http://schemas.microsoft.com/office/drawing/2014/main" id="{78B9C2FF-CA79-8D4E-8046-24E19F06DCAB}"/>
              </a:ext>
            </a:extLst>
          </p:cNvPr>
          <p:cNvSpPr>
            <a:spLocks noGrp="1"/>
          </p:cNvSpPr>
          <p:nvPr>
            <p:ph type="body" sz="quarter" idx="19" hasCustomPrompt="1"/>
          </p:nvPr>
        </p:nvSpPr>
        <p:spPr>
          <a:xfrm>
            <a:off x="4481284" y="2159025"/>
            <a:ext cx="3198133" cy="1591205"/>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Text Placeholder 10">
            <a:extLst>
              <a:ext uri="{FF2B5EF4-FFF2-40B4-BE49-F238E27FC236}">
                <a16:creationId xmlns:a16="http://schemas.microsoft.com/office/drawing/2014/main" id="{911A91DD-0EB8-C544-86BC-7B8E7A321A7B}"/>
              </a:ext>
            </a:extLst>
          </p:cNvPr>
          <p:cNvSpPr>
            <a:spLocks noGrp="1"/>
          </p:cNvSpPr>
          <p:nvPr>
            <p:ph type="body" sz="quarter" idx="21" hasCustomPrompt="1"/>
          </p:nvPr>
        </p:nvSpPr>
        <p:spPr>
          <a:xfrm>
            <a:off x="8048170" y="2159025"/>
            <a:ext cx="3198133" cy="1591205"/>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689708"/>
      </p:ext>
    </p:extLst>
  </p:cSld>
  <p:clrMapOvr>
    <a:masterClrMapping/>
  </p:clrMapOvr>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head: Sidebar - Breadcrumbs">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D47AA8BC-97B4-9546-8437-2BA0125816DC}"/>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9" name="Text Placeholder 2">
            <a:extLst>
              <a:ext uri="{FF2B5EF4-FFF2-40B4-BE49-F238E27FC236}">
                <a16:creationId xmlns:a16="http://schemas.microsoft.com/office/drawing/2014/main" id="{64C0E923-38EC-6B4C-9487-769D320A2EF9}"/>
              </a:ext>
            </a:extLst>
          </p:cNvPr>
          <p:cNvSpPr>
            <a:spLocks noGrp="1"/>
          </p:cNvSpPr>
          <p:nvPr>
            <p:ph type="body" sz="quarter" idx="18"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2">
            <a:extLst>
              <a:ext uri="{FF2B5EF4-FFF2-40B4-BE49-F238E27FC236}">
                <a16:creationId xmlns:a16="http://schemas.microsoft.com/office/drawing/2014/main" id="{8E758312-4D83-4444-B139-72CC9248FD46}"/>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14731737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 Breadcrumbs">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D9F71E33-BA0E-A541-A2DC-FD42A43A6FCD}"/>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5" name="Text Placeholder 9">
            <a:extLst>
              <a:ext uri="{FF2B5EF4-FFF2-40B4-BE49-F238E27FC236}">
                <a16:creationId xmlns:a16="http://schemas.microsoft.com/office/drawing/2014/main" id="{4BB17C82-293E-A545-98BE-F49322DB0411}"/>
              </a:ext>
            </a:extLst>
          </p:cNvPr>
          <p:cNvSpPr>
            <a:spLocks noGrp="1"/>
          </p:cNvSpPr>
          <p:nvPr>
            <p:ph type="body" sz="quarter" idx="20" hasCustomPrompt="1"/>
          </p:nvPr>
        </p:nvSpPr>
        <p:spPr>
          <a:xfrm>
            <a:off x="4958603" y="3656853"/>
            <a:ext cx="6286500"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16" name="Text Placeholder 9">
            <a:extLst>
              <a:ext uri="{FF2B5EF4-FFF2-40B4-BE49-F238E27FC236}">
                <a16:creationId xmlns:a16="http://schemas.microsoft.com/office/drawing/2014/main" id="{DE6D4580-4856-8642-9E92-D7DB0B4D7A61}"/>
              </a:ext>
            </a:extLst>
          </p:cNvPr>
          <p:cNvSpPr>
            <a:spLocks noGrp="1"/>
          </p:cNvSpPr>
          <p:nvPr>
            <p:ph type="body" sz="quarter" idx="18" hasCustomPrompt="1"/>
          </p:nvPr>
        </p:nvSpPr>
        <p:spPr>
          <a:xfrm>
            <a:off x="4953000" y="578224"/>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7" name="Text Placeholder 9">
            <a:extLst>
              <a:ext uri="{FF2B5EF4-FFF2-40B4-BE49-F238E27FC236}">
                <a16:creationId xmlns:a16="http://schemas.microsoft.com/office/drawing/2014/main" id="{0A80BEB9-2610-0A4D-80B5-1FD622F09997}"/>
              </a:ext>
            </a:extLst>
          </p:cNvPr>
          <p:cNvSpPr>
            <a:spLocks noGrp="1"/>
          </p:cNvSpPr>
          <p:nvPr>
            <p:ph type="body" sz="quarter" idx="19" hasCustomPrompt="1"/>
          </p:nvPr>
        </p:nvSpPr>
        <p:spPr>
          <a:xfrm>
            <a:off x="8278906" y="578224"/>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9" name="Text Placeholder 2">
            <a:extLst>
              <a:ext uri="{FF2B5EF4-FFF2-40B4-BE49-F238E27FC236}">
                <a16:creationId xmlns:a16="http://schemas.microsoft.com/office/drawing/2014/main" id="{F3A56DE9-FB1F-EC49-B6BF-68FE231E2842}"/>
              </a:ext>
            </a:extLst>
          </p:cNvPr>
          <p:cNvSpPr>
            <a:spLocks noGrp="1"/>
          </p:cNvSpPr>
          <p:nvPr>
            <p:ph type="body" sz="quarter" idx="21"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2">
            <a:extLst>
              <a:ext uri="{FF2B5EF4-FFF2-40B4-BE49-F238E27FC236}">
                <a16:creationId xmlns:a16="http://schemas.microsoft.com/office/drawing/2014/main" id="{430C0141-7232-D840-B7C5-37043317FE92}"/>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28267093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Highlight - 1 - Breadcrumb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D235C-95B5-5B47-875E-76A6BBB2A607}"/>
              </a:ext>
            </a:extLst>
          </p:cNvPr>
          <p:cNvSpPr/>
          <p:nvPr userDrawn="1"/>
        </p:nvSpPr>
        <p:spPr bwMode="gray">
          <a:xfrm>
            <a:off x="4507832" y="571500"/>
            <a:ext cx="7684168" cy="5715000"/>
          </a:xfrm>
          <a:prstGeom prst="rect">
            <a:avLst/>
          </a:prstGeom>
          <a:solidFill>
            <a:schemeClr val="accent3"/>
          </a:solidFill>
          <a:ln w="19050" algn="ctr">
            <a:noFill/>
            <a:miter lim="800000"/>
            <a:headEnd/>
            <a:tailEnd/>
          </a:ln>
        </p:spPr>
        <p:txBody>
          <a:bodyPr wrap="square" lIns="0" tIns="0" rIns="0" bIns="0" rtlCol="0" anchor="ctr">
            <a:noAutofit/>
          </a:bodyPr>
          <a:lstStyle/>
          <a:p>
            <a:pPr algn="ctr"/>
            <a:endParaRPr lang="en-US"/>
          </a:p>
        </p:txBody>
      </p:sp>
      <p:sp>
        <p:nvSpPr>
          <p:cNvPr id="14" name="Text Placeholder 7">
            <a:extLst>
              <a:ext uri="{FF2B5EF4-FFF2-40B4-BE49-F238E27FC236}">
                <a16:creationId xmlns:a16="http://schemas.microsoft.com/office/drawing/2014/main" id="{50FD3A15-BD8B-E34B-BC34-50978AF2D590}"/>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5" name="Text Placeholder 9">
            <a:extLst>
              <a:ext uri="{FF2B5EF4-FFF2-40B4-BE49-F238E27FC236}">
                <a16:creationId xmlns:a16="http://schemas.microsoft.com/office/drawing/2014/main" id="{8C0AE4FA-D2A5-C24F-B394-2F06B8655D73}"/>
              </a:ext>
            </a:extLst>
          </p:cNvPr>
          <p:cNvSpPr>
            <a:spLocks noGrp="1"/>
          </p:cNvSpPr>
          <p:nvPr>
            <p:ph type="body" sz="quarter" idx="18" hasCustomPrompt="1"/>
          </p:nvPr>
        </p:nvSpPr>
        <p:spPr>
          <a:xfrm>
            <a:off x="5105400"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tx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6" name="Text Placeholder 9">
            <a:extLst>
              <a:ext uri="{FF2B5EF4-FFF2-40B4-BE49-F238E27FC236}">
                <a16:creationId xmlns:a16="http://schemas.microsoft.com/office/drawing/2014/main" id="{145DA036-2645-6A4B-AAB9-D5649DF2BE66}"/>
              </a:ext>
            </a:extLst>
          </p:cNvPr>
          <p:cNvSpPr>
            <a:spLocks noGrp="1"/>
          </p:cNvSpPr>
          <p:nvPr>
            <p:ph type="body" sz="quarter" idx="19" hasCustomPrompt="1"/>
          </p:nvPr>
        </p:nvSpPr>
        <p:spPr>
          <a:xfrm>
            <a:off x="8325971"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tx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7" name="Text Placeholder 9">
            <a:extLst>
              <a:ext uri="{FF2B5EF4-FFF2-40B4-BE49-F238E27FC236}">
                <a16:creationId xmlns:a16="http://schemas.microsoft.com/office/drawing/2014/main" id="{F2697B8C-43B6-9A45-932F-FFADB537D4C2}"/>
              </a:ext>
            </a:extLst>
          </p:cNvPr>
          <p:cNvSpPr>
            <a:spLocks noGrp="1"/>
          </p:cNvSpPr>
          <p:nvPr>
            <p:ph type="body" sz="quarter" idx="20" hasCustomPrompt="1"/>
          </p:nvPr>
        </p:nvSpPr>
        <p:spPr>
          <a:xfrm>
            <a:off x="5105400" y="3641912"/>
            <a:ext cx="6134100"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800">
                <a:solidFill>
                  <a:schemeClr val="tx1"/>
                </a:solidFill>
              </a:defRPr>
            </a:lvl1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18" name="Text Placeholder 2">
            <a:extLst>
              <a:ext uri="{FF2B5EF4-FFF2-40B4-BE49-F238E27FC236}">
                <a16:creationId xmlns:a16="http://schemas.microsoft.com/office/drawing/2014/main" id="{423A93C1-26C8-7246-A60C-C403CB759C6E}"/>
              </a:ext>
            </a:extLst>
          </p:cNvPr>
          <p:cNvSpPr>
            <a:spLocks noGrp="1"/>
          </p:cNvSpPr>
          <p:nvPr>
            <p:ph type="body" sz="quarter" idx="21"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Placeholder 2">
            <a:extLst>
              <a:ext uri="{FF2B5EF4-FFF2-40B4-BE49-F238E27FC236}">
                <a16:creationId xmlns:a16="http://schemas.microsoft.com/office/drawing/2014/main" id="{D65590C0-9BC7-0346-AE38-C0A1FBDE7992}"/>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2056684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Highlight - 2 - Breadcrumb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D235C-95B5-5B47-875E-76A6BBB2A607}"/>
              </a:ext>
            </a:extLst>
          </p:cNvPr>
          <p:cNvSpPr/>
          <p:nvPr userDrawn="1"/>
        </p:nvSpPr>
        <p:spPr bwMode="gray">
          <a:xfrm>
            <a:off x="4507832" y="571500"/>
            <a:ext cx="7684168" cy="5715000"/>
          </a:xfrm>
          <a:prstGeom prst="rect">
            <a:avLst/>
          </a:prstGeom>
          <a:solidFill>
            <a:srgbClr val="004F59"/>
          </a:solidFill>
          <a:ln w="19050" algn="ctr">
            <a:noFill/>
            <a:miter lim="800000"/>
            <a:headEnd/>
            <a:tailEnd/>
          </a:ln>
        </p:spPr>
        <p:txBody>
          <a:bodyPr wrap="square" lIns="0" tIns="0" rIns="0" bIns="0" rtlCol="0" anchor="ctr">
            <a:noAutofit/>
          </a:bodyPr>
          <a:lstStyle/>
          <a:p>
            <a:pPr algn="ctr"/>
            <a:endParaRPr lang="en-US"/>
          </a:p>
        </p:txBody>
      </p:sp>
      <p:sp>
        <p:nvSpPr>
          <p:cNvPr id="11" name="Text Placeholder 10">
            <a:extLst>
              <a:ext uri="{FF2B5EF4-FFF2-40B4-BE49-F238E27FC236}">
                <a16:creationId xmlns:a16="http://schemas.microsoft.com/office/drawing/2014/main" id="{C55C4337-5BFE-F74F-BFD1-A76C1C03F250}"/>
              </a:ext>
            </a:extLst>
          </p:cNvPr>
          <p:cNvSpPr>
            <a:spLocks noGrp="1"/>
          </p:cNvSpPr>
          <p:nvPr>
            <p:ph type="body" sz="quarter" idx="18" hasCustomPrompt="1"/>
          </p:nvPr>
        </p:nvSpPr>
        <p:spPr>
          <a:xfrm>
            <a:off x="4955394" y="1066800"/>
            <a:ext cx="3063894" cy="1818904"/>
          </a:xfrm>
        </p:spPr>
        <p:txBody>
          <a:bodyPr>
            <a:noAutofit/>
          </a:bodyPr>
          <a:lstStyle>
            <a:lvl1pPr>
              <a:lnSpc>
                <a:spcPct val="150000"/>
              </a:lnSpc>
              <a:defRPr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Ligula </a:t>
            </a:r>
            <a:r>
              <a:rPr lang="en-US" err="1"/>
              <a:t>justo</a:t>
            </a:r>
            <a:r>
              <a:rPr lang="en-US"/>
              <a:t> </a:t>
            </a:r>
            <a:r>
              <a:rPr lang="en-US" err="1"/>
              <a:t>porttitor</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 </a:t>
            </a:r>
            <a:r>
              <a:rPr lang="en-US" err="1"/>
              <a:t>Etu</a:t>
            </a:r>
            <a:r>
              <a:rPr lang="en-US"/>
              <a:t> </a:t>
            </a:r>
            <a:r>
              <a:rPr lang="en-US" err="1"/>
              <a:t>phasellus</a:t>
            </a:r>
            <a:r>
              <a:rPr lang="en-US"/>
              <a:t> ante </a:t>
            </a:r>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p>
        </p:txBody>
      </p:sp>
      <p:sp>
        <p:nvSpPr>
          <p:cNvPr id="15" name="Text Placeholder 10">
            <a:extLst>
              <a:ext uri="{FF2B5EF4-FFF2-40B4-BE49-F238E27FC236}">
                <a16:creationId xmlns:a16="http://schemas.microsoft.com/office/drawing/2014/main" id="{05808D96-A577-AF40-9D56-1FF43AA9660E}"/>
              </a:ext>
            </a:extLst>
          </p:cNvPr>
          <p:cNvSpPr>
            <a:spLocks noGrp="1"/>
          </p:cNvSpPr>
          <p:nvPr>
            <p:ph type="body" sz="quarter" idx="19" hasCustomPrompt="1"/>
          </p:nvPr>
        </p:nvSpPr>
        <p:spPr>
          <a:xfrm>
            <a:off x="8135112" y="1066800"/>
            <a:ext cx="3063894" cy="1818904"/>
          </a:xfrm>
        </p:spPr>
        <p:txBody>
          <a:bodyPr>
            <a:noAutofit/>
          </a:bodyPr>
          <a:lstStyle>
            <a:lvl1pPr>
              <a:lnSpc>
                <a:spcPct val="150000"/>
              </a:lnSpc>
              <a:defRPr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Ligula </a:t>
            </a:r>
            <a:r>
              <a:rPr lang="en-US" err="1"/>
              <a:t>justo</a:t>
            </a:r>
            <a:r>
              <a:rPr lang="en-US"/>
              <a:t> </a:t>
            </a:r>
            <a:r>
              <a:rPr lang="en-US" err="1"/>
              <a:t>porttitor</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 </a:t>
            </a:r>
            <a:r>
              <a:rPr lang="en-US" err="1"/>
              <a:t>Etu</a:t>
            </a:r>
            <a:r>
              <a:rPr lang="en-US"/>
              <a:t> </a:t>
            </a:r>
            <a:r>
              <a:rPr lang="en-US" err="1"/>
              <a:t>phasellus</a:t>
            </a:r>
            <a:r>
              <a:rPr lang="en-US"/>
              <a:t> ante </a:t>
            </a:r>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p>
        </p:txBody>
      </p:sp>
      <p:sp>
        <p:nvSpPr>
          <p:cNvPr id="17" name="Text Placeholder 16">
            <a:extLst>
              <a:ext uri="{FF2B5EF4-FFF2-40B4-BE49-F238E27FC236}">
                <a16:creationId xmlns:a16="http://schemas.microsoft.com/office/drawing/2014/main" id="{A80E9A9B-D905-6744-B429-EF79B075874D}"/>
              </a:ext>
            </a:extLst>
          </p:cNvPr>
          <p:cNvSpPr>
            <a:spLocks noGrp="1"/>
          </p:cNvSpPr>
          <p:nvPr>
            <p:ph type="body" sz="quarter" idx="20" hasCustomPrompt="1"/>
          </p:nvPr>
        </p:nvSpPr>
        <p:spPr>
          <a:xfrm>
            <a:off x="4953000" y="3429000"/>
            <a:ext cx="6286500" cy="1928813"/>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14" name="Text Placeholder 7">
            <a:extLst>
              <a:ext uri="{FF2B5EF4-FFF2-40B4-BE49-F238E27FC236}">
                <a16:creationId xmlns:a16="http://schemas.microsoft.com/office/drawing/2014/main" id="{5C6CFBB4-2358-3847-A891-56DD4504D08D}"/>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6" name="Text Placeholder 2">
            <a:extLst>
              <a:ext uri="{FF2B5EF4-FFF2-40B4-BE49-F238E27FC236}">
                <a16:creationId xmlns:a16="http://schemas.microsoft.com/office/drawing/2014/main" id="{FCA932F0-619D-AC43-A797-7FE8DE7E0665}"/>
              </a:ext>
            </a:extLst>
          </p:cNvPr>
          <p:cNvSpPr>
            <a:spLocks noGrp="1"/>
          </p:cNvSpPr>
          <p:nvPr>
            <p:ph type="body" sz="quarter" idx="21"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2">
            <a:extLst>
              <a:ext uri="{FF2B5EF4-FFF2-40B4-BE49-F238E27FC236}">
                <a16:creationId xmlns:a16="http://schemas.microsoft.com/office/drawing/2014/main" id="{6EE2228D-846D-5B41-BE67-F6113146949C}"/>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8056757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head: Sidebar - No Content - Breadcrumb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B7BEFD-9FA6-6642-B065-2AC63D884014}"/>
              </a:ext>
            </a:extLst>
          </p:cNvPr>
          <p:cNvSpPr/>
          <p:nvPr userDrawn="1"/>
        </p:nvSpPr>
        <p:spPr bwMode="gray">
          <a:xfrm flipH="1">
            <a:off x="-3" y="0"/>
            <a:ext cx="4953002" cy="6858000"/>
          </a:xfrm>
          <a:prstGeom prst="rect">
            <a:avLst/>
          </a:prstGeom>
          <a:solidFill>
            <a:srgbClr val="004F59"/>
          </a:solidFill>
          <a:ln w="19050" algn="ctr">
            <a:noFill/>
            <a:miter lim="800000"/>
            <a:headEnd/>
            <a:tailEnd/>
          </a:ln>
        </p:spPr>
        <p:txBody>
          <a:bodyPr wrap="square" lIns="0" tIns="0" rIns="0" bIns="0" rtlCol="0" anchor="ctr">
            <a:noAutofit/>
          </a:bodyPr>
          <a:lstStyle/>
          <a:p>
            <a:pPr algn="ctr"/>
            <a:endParaRPr lang="en-US"/>
          </a:p>
        </p:txBody>
      </p:sp>
      <p:sp>
        <p:nvSpPr>
          <p:cNvPr id="11" name="Title Placeholder 1">
            <a:extLst>
              <a:ext uri="{FF2B5EF4-FFF2-40B4-BE49-F238E27FC236}">
                <a16:creationId xmlns:a16="http://schemas.microsoft.com/office/drawing/2014/main" id="{CCC8559E-F5E2-0347-840E-E629DC9F61B5}"/>
              </a:ext>
            </a:extLst>
          </p:cNvPr>
          <p:cNvSpPr>
            <a:spLocks noGrp="1"/>
          </p:cNvSpPr>
          <p:nvPr>
            <p:ph type="title" hasCustomPrompt="1"/>
          </p:nvPr>
        </p:nvSpPr>
        <p:spPr bwMode="gray">
          <a:xfrm>
            <a:off x="914400" y="1218959"/>
            <a:ext cx="3162300" cy="1397482"/>
          </a:xfrm>
          <a:prstGeom prst="rect">
            <a:avLst/>
          </a:prstGeom>
        </p:spPr>
        <p:txBody>
          <a:bodyPr vert="horz" lIns="0" tIns="0" rIns="0" bIns="0" rtlCol="0" anchor="b" anchorCtr="0">
            <a:noAutofit/>
          </a:bodyPr>
          <a:lstStyle>
            <a:lvl1pPr>
              <a:defRPr>
                <a:solidFill>
                  <a:schemeClr val="bg1"/>
                </a:solidFill>
              </a:defRPr>
            </a:lvl1pPr>
          </a:lstStyle>
          <a:p>
            <a:r>
              <a:rPr lang="en-US" noProof="0"/>
              <a:t>Click to edit title</a:t>
            </a:r>
          </a:p>
        </p:txBody>
      </p:sp>
      <p:sp>
        <p:nvSpPr>
          <p:cNvPr id="15" name="Text Placeholder 7">
            <a:extLst>
              <a:ext uri="{FF2B5EF4-FFF2-40B4-BE49-F238E27FC236}">
                <a16:creationId xmlns:a16="http://schemas.microsoft.com/office/drawing/2014/main" id="{6627A73F-C8F9-C143-A124-0C1DFBD38A80}"/>
              </a:ext>
            </a:extLst>
          </p:cNvPr>
          <p:cNvSpPr>
            <a:spLocks noGrp="1"/>
          </p:cNvSpPr>
          <p:nvPr>
            <p:ph type="body" sz="quarter" idx="15" hasCustomPrompt="1"/>
          </p:nvPr>
        </p:nvSpPr>
        <p:spPr>
          <a:xfrm>
            <a:off x="914400" y="29591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bg1"/>
                </a:solidFill>
              </a:defRPr>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7" name="Text Placeholder 2">
            <a:extLst>
              <a:ext uri="{FF2B5EF4-FFF2-40B4-BE49-F238E27FC236}">
                <a16:creationId xmlns:a16="http://schemas.microsoft.com/office/drawing/2014/main" id="{51E4E160-91BA-1643-BD5A-DEEF6991229A}"/>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823852195"/>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head: Sidebar - Messaging - Breadcrumb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B7BEFD-9FA6-6642-B065-2AC63D884014}"/>
              </a:ext>
            </a:extLst>
          </p:cNvPr>
          <p:cNvSpPr/>
          <p:nvPr userDrawn="1"/>
        </p:nvSpPr>
        <p:spPr bwMode="gray">
          <a:xfrm flipH="1">
            <a:off x="-3" y="0"/>
            <a:ext cx="4953002" cy="6858000"/>
          </a:xfrm>
          <a:prstGeom prst="rect">
            <a:avLst/>
          </a:prstGeom>
          <a:solidFill>
            <a:schemeClr val="accent6">
              <a:lumMod val="75000"/>
            </a:schemeClr>
          </a:solidFill>
          <a:ln w="19050" algn="ctr">
            <a:noFill/>
            <a:miter lim="800000"/>
            <a:headEnd/>
            <a:tailEnd/>
          </a:ln>
        </p:spPr>
        <p:txBody>
          <a:bodyPr wrap="square" lIns="0" tIns="0" rIns="0" bIns="0" rtlCol="0" anchor="ctr">
            <a:noAutofit/>
          </a:bodyPr>
          <a:lstStyle/>
          <a:p>
            <a:pPr algn="ctr"/>
            <a:endParaRPr lang="en-US"/>
          </a:p>
        </p:txBody>
      </p:sp>
      <p:sp>
        <p:nvSpPr>
          <p:cNvPr id="13" name="Title Placeholder 1">
            <a:extLst>
              <a:ext uri="{FF2B5EF4-FFF2-40B4-BE49-F238E27FC236}">
                <a16:creationId xmlns:a16="http://schemas.microsoft.com/office/drawing/2014/main" id="{41AED56B-4FBA-7B41-8642-EECEFE511009}"/>
              </a:ext>
            </a:extLst>
          </p:cNvPr>
          <p:cNvSpPr>
            <a:spLocks noGrp="1"/>
          </p:cNvSpPr>
          <p:nvPr>
            <p:ph type="title" hasCustomPrompt="1"/>
          </p:nvPr>
        </p:nvSpPr>
        <p:spPr bwMode="gray">
          <a:xfrm>
            <a:off x="914400" y="1218959"/>
            <a:ext cx="3162300" cy="1397482"/>
          </a:xfrm>
          <a:prstGeom prst="rect">
            <a:avLst/>
          </a:prstGeom>
        </p:spPr>
        <p:txBody>
          <a:bodyPr vert="horz" lIns="0" tIns="0" rIns="0" bIns="0" rtlCol="0" anchor="b" anchorCtr="0">
            <a:noAutofit/>
          </a:bodyPr>
          <a:lstStyle>
            <a:lvl1pPr>
              <a:defRPr>
                <a:solidFill>
                  <a:schemeClr val="bg1"/>
                </a:solidFill>
              </a:defRPr>
            </a:lvl1pPr>
          </a:lstStyle>
          <a:p>
            <a:r>
              <a:rPr lang="en-US" noProof="0"/>
              <a:t>Click to edit title</a:t>
            </a:r>
          </a:p>
        </p:txBody>
      </p:sp>
      <p:sp>
        <p:nvSpPr>
          <p:cNvPr id="17" name="Text Placeholder 7">
            <a:extLst>
              <a:ext uri="{FF2B5EF4-FFF2-40B4-BE49-F238E27FC236}">
                <a16:creationId xmlns:a16="http://schemas.microsoft.com/office/drawing/2014/main" id="{333FE8BD-D45A-D947-B56A-6B35CC9BAFA2}"/>
              </a:ext>
            </a:extLst>
          </p:cNvPr>
          <p:cNvSpPr>
            <a:spLocks noGrp="1"/>
          </p:cNvSpPr>
          <p:nvPr>
            <p:ph type="body" sz="quarter" idx="15" hasCustomPrompt="1"/>
          </p:nvPr>
        </p:nvSpPr>
        <p:spPr>
          <a:xfrm>
            <a:off x="914400" y="29591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bg1"/>
                </a:solidFill>
              </a:defRPr>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9" name="Text Placeholder 10">
            <a:extLst>
              <a:ext uri="{FF2B5EF4-FFF2-40B4-BE49-F238E27FC236}">
                <a16:creationId xmlns:a16="http://schemas.microsoft.com/office/drawing/2014/main" id="{EADA8F4D-49E2-2C4C-8EFD-35EE530F2D3D}"/>
              </a:ext>
            </a:extLst>
          </p:cNvPr>
          <p:cNvSpPr>
            <a:spLocks noGrp="1"/>
          </p:cNvSpPr>
          <p:nvPr>
            <p:ph type="body" sz="quarter" idx="16" hasCustomPrompt="1"/>
          </p:nvPr>
        </p:nvSpPr>
        <p:spPr>
          <a:xfrm>
            <a:off x="5642429" y="1092200"/>
            <a:ext cx="5219700" cy="18288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err="1"/>
              <a:t>Mollis</a:t>
            </a:r>
            <a:r>
              <a:rPr lang="en-US"/>
              <a:t> </a:t>
            </a:r>
            <a:r>
              <a:rPr lang="en-US" err="1"/>
              <a:t>pretium</a:t>
            </a:r>
            <a:r>
              <a:rPr lang="en-US"/>
              <a:t> lorem </a:t>
            </a:r>
            <a:r>
              <a:rPr lang="en-US" err="1"/>
              <a:t>primisetua</a:t>
            </a:r>
            <a:r>
              <a:rPr lang="en-US"/>
              <a:t>, </a:t>
            </a:r>
            <a:r>
              <a:rPr lang="en-US" err="1"/>
              <a:t>senectus</a:t>
            </a:r>
            <a:r>
              <a:rPr lang="en-US"/>
              <a:t> </a:t>
            </a:r>
            <a:r>
              <a:rPr lang="en-US" err="1"/>
              <a:t>habitasse</a:t>
            </a:r>
            <a:r>
              <a:rPr lang="en-US"/>
              <a:t> </a:t>
            </a:r>
            <a:r>
              <a:rPr lang="en-US" err="1"/>
              <a:t>lectusetu</a:t>
            </a:r>
            <a:r>
              <a:rPr lang="en-US"/>
              <a:t> </a:t>
            </a:r>
            <a:r>
              <a:rPr lang="en-US" err="1"/>
              <a:t>doler</a:t>
            </a:r>
            <a:r>
              <a:rPr lang="en-US"/>
              <a:t> </a:t>
            </a:r>
            <a:r>
              <a:rPr lang="en-US" err="1"/>
              <a:t>scelerisque</a:t>
            </a:r>
            <a:r>
              <a:rPr lang="en-US"/>
              <a:t> </a:t>
            </a:r>
            <a:r>
              <a:rPr lang="en-US" err="1"/>
              <a:t>donec</a:t>
            </a:r>
            <a:r>
              <a:rPr lang="en-US"/>
              <a:t>, </a:t>
            </a:r>
            <a:r>
              <a:rPr lang="en-US" err="1"/>
              <a:t>ultricies</a:t>
            </a:r>
            <a:r>
              <a:rPr lang="en-US"/>
              <a:t> </a:t>
            </a:r>
            <a:r>
              <a:rPr lang="en-US" err="1"/>
              <a:t>tortor</a:t>
            </a:r>
            <a:r>
              <a:rPr lang="en-US"/>
              <a:t> </a:t>
            </a:r>
            <a:r>
              <a:rPr lang="en-US" err="1"/>
              <a:t>suspendisse</a:t>
            </a:r>
            <a:r>
              <a:rPr lang="en-US"/>
              <a:t> </a:t>
            </a:r>
            <a:r>
              <a:rPr lang="en-US" err="1"/>
              <a:t>adipiscing</a:t>
            </a:r>
            <a:r>
              <a:rPr lang="en-US"/>
              <a:t> </a:t>
            </a:r>
            <a:r>
              <a:rPr lang="en-US" err="1"/>
              <a:t>fusce</a:t>
            </a:r>
            <a:r>
              <a:rPr lang="en-US"/>
              <a:t> </a:t>
            </a:r>
            <a:r>
              <a:rPr lang="en-US" err="1"/>
              <a:t>morbi</a:t>
            </a:r>
            <a:r>
              <a:rPr lang="en-US"/>
              <a:t> </a:t>
            </a:r>
            <a:r>
              <a:rPr lang="en-US" err="1"/>
              <a:t>volutpat</a:t>
            </a:r>
            <a:r>
              <a:rPr lang="en-US"/>
              <a:t> </a:t>
            </a:r>
            <a:r>
              <a:rPr lang="en-US" err="1"/>
              <a:t>pellentesque</a:t>
            </a:r>
            <a:r>
              <a:rPr lang="en-US"/>
              <a:t>, </a:t>
            </a:r>
            <a:r>
              <a:rPr lang="en-US" err="1"/>
              <a:t>consectetur</a:t>
            </a:r>
            <a:r>
              <a:rPr lang="en-US"/>
              <a:t> mi </a:t>
            </a:r>
            <a:r>
              <a:rPr lang="en-US" err="1"/>
              <a:t>risus</a:t>
            </a:r>
            <a:r>
              <a:rPr lang="en-US"/>
              <a:t> </a:t>
            </a:r>
            <a:r>
              <a:rPr lang="en-US" err="1"/>
              <a:t>molestie</a:t>
            </a:r>
            <a:r>
              <a:rPr lang="en-US"/>
              <a:t> </a:t>
            </a:r>
            <a:r>
              <a:rPr lang="en-US" err="1"/>
              <a:t>curae</a:t>
            </a:r>
            <a:r>
              <a:rPr lang="en-US"/>
              <a:t> </a:t>
            </a:r>
            <a:r>
              <a:rPr lang="en-US" err="1"/>
              <a:t>malesuada</a:t>
            </a:r>
            <a:r>
              <a:rPr lang="en-US"/>
              <a:t>. Massa </a:t>
            </a:r>
            <a:r>
              <a:rPr lang="en-US" err="1"/>
              <a:t>curae</a:t>
            </a:r>
            <a:r>
              <a:rPr lang="en-US"/>
              <a:t> </a:t>
            </a:r>
            <a:r>
              <a:rPr lang="en-US" err="1"/>
              <a:t>fringilla</a:t>
            </a:r>
            <a:r>
              <a:rPr lang="en-US"/>
              <a:t> </a:t>
            </a:r>
            <a:r>
              <a:rPr lang="en-US" err="1"/>
              <a:t>porttitor</a:t>
            </a:r>
            <a:r>
              <a:rPr lang="en-US"/>
              <a:t> </a:t>
            </a:r>
            <a:r>
              <a:rPr lang="en-US" err="1"/>
              <a:t>quam</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a:t>
            </a:r>
          </a:p>
        </p:txBody>
      </p:sp>
      <p:sp>
        <p:nvSpPr>
          <p:cNvPr id="21" name="Text Placeholder 13">
            <a:extLst>
              <a:ext uri="{FF2B5EF4-FFF2-40B4-BE49-F238E27FC236}">
                <a16:creationId xmlns:a16="http://schemas.microsoft.com/office/drawing/2014/main" id="{9F0D342F-3673-B847-BC99-40D039EE6742}"/>
              </a:ext>
            </a:extLst>
          </p:cNvPr>
          <p:cNvSpPr>
            <a:spLocks noGrp="1"/>
          </p:cNvSpPr>
          <p:nvPr>
            <p:ph type="body" sz="quarter" idx="17" hasCustomPrompt="1"/>
          </p:nvPr>
        </p:nvSpPr>
        <p:spPr>
          <a:xfrm>
            <a:off x="5642429" y="3289300"/>
            <a:ext cx="5219700" cy="1766794"/>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a:t>Felis </a:t>
            </a:r>
            <a:r>
              <a:rPr lang="en-US" err="1"/>
              <a:t>blandit</a:t>
            </a:r>
            <a:r>
              <a:rPr lang="en-US"/>
              <a:t> cursus</a:t>
            </a:r>
            <a:br>
              <a:rPr lang="en-US"/>
            </a:b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 </a:t>
            </a:r>
            <a:r>
              <a:rPr lang="en-US" err="1"/>
              <a:t>consequat</a:t>
            </a:r>
            <a:r>
              <a:rPr lang="en-US"/>
              <a:t> </a:t>
            </a:r>
            <a:r>
              <a:rPr lang="en-US" err="1"/>
              <a:t>imperdiet</a:t>
            </a:r>
            <a:r>
              <a:rPr lang="en-US"/>
              <a:t> </a:t>
            </a:r>
            <a:r>
              <a:rPr lang="en-US" err="1"/>
              <a:t>aliquam</a:t>
            </a:r>
            <a:r>
              <a:rPr lang="en-US"/>
              <a:t>, integer </a:t>
            </a:r>
            <a:r>
              <a:rPr lang="en-US" err="1"/>
              <a:t>placerat</a:t>
            </a:r>
            <a:r>
              <a:rPr lang="en-US"/>
              <a:t> et </a:t>
            </a:r>
            <a:r>
              <a:rPr lang="en-US" err="1"/>
              <a:t>turpis</a:t>
            </a:r>
            <a:r>
              <a:rPr lang="en-US"/>
              <a:t> mi eros </a:t>
            </a:r>
            <a:r>
              <a:rPr lang="en-US" err="1"/>
              <a:t>nec</a:t>
            </a:r>
            <a:r>
              <a:rPr lang="en-US"/>
              <a:t> </a:t>
            </a:r>
            <a:r>
              <a:rPr lang="en-US" err="1"/>
              <a:t>lobortis</a:t>
            </a:r>
            <a:r>
              <a:rPr lang="en-US"/>
              <a:t> </a:t>
            </a:r>
            <a:r>
              <a:rPr lang="en-US" err="1"/>
              <a:t>taciti</a:t>
            </a:r>
            <a:r>
              <a:rPr lang="en-US"/>
              <a:t>, </a:t>
            </a:r>
            <a:r>
              <a:rPr lang="en-US" err="1"/>
              <a:t>vehicula</a:t>
            </a:r>
            <a:r>
              <a:rPr lang="en-US"/>
              <a:t> </a:t>
            </a:r>
            <a:r>
              <a:rPr lang="en-US" err="1"/>
              <a:t>nisl</a:t>
            </a:r>
            <a:r>
              <a:rPr lang="en-US"/>
              <a:t> </a:t>
            </a:r>
            <a:r>
              <a:rPr lang="en-US" err="1"/>
              <a:t>litora</a:t>
            </a:r>
            <a:r>
              <a:rPr lang="en-US"/>
              <a:t> </a:t>
            </a:r>
            <a:r>
              <a:rPr lang="en-US" err="1"/>
              <a:t>tellus</a:t>
            </a:r>
            <a:r>
              <a:rPr lang="en-US"/>
              <a:t> ligula </a:t>
            </a:r>
            <a:r>
              <a:rPr lang="en-US" err="1"/>
              <a:t>porttitor</a:t>
            </a:r>
            <a:r>
              <a:rPr lang="en-US"/>
              <a:t> </a:t>
            </a:r>
            <a:r>
              <a:rPr lang="en-US" err="1"/>
              <a:t>metus</a:t>
            </a:r>
            <a:r>
              <a:rPr lang="en-US"/>
              <a:t>.</a:t>
            </a:r>
          </a:p>
        </p:txBody>
      </p:sp>
      <p:sp>
        <p:nvSpPr>
          <p:cNvPr id="12" name="Text Placeholder 2">
            <a:extLst>
              <a:ext uri="{FF2B5EF4-FFF2-40B4-BE49-F238E27FC236}">
                <a16:creationId xmlns:a16="http://schemas.microsoft.com/office/drawing/2014/main" id="{ED633F59-6411-B04C-9766-5D5A6C77B462}"/>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1980084085"/>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head: No Content - Color Background - Breadcrumbs">
    <p:bg>
      <p:bgPr>
        <a:solidFill>
          <a:schemeClr val="accent3"/>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5A68138-9B79-A34C-8807-301BF1C1DD1A}"/>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a:t>Click to edit title</a:t>
            </a:r>
          </a:p>
        </p:txBody>
      </p:sp>
      <p:sp>
        <p:nvSpPr>
          <p:cNvPr id="7" name="Text Placeholder 7">
            <a:extLst>
              <a:ext uri="{FF2B5EF4-FFF2-40B4-BE49-F238E27FC236}">
                <a16:creationId xmlns:a16="http://schemas.microsoft.com/office/drawing/2014/main" id="{361D53D8-8D04-6E48-BB88-DA95C287DAC4}"/>
              </a:ext>
            </a:extLst>
          </p:cNvPr>
          <p:cNvSpPr>
            <a:spLocks noGrp="1"/>
          </p:cNvSpPr>
          <p:nvPr>
            <p:ph type="body" sz="quarter" idx="14" hasCustomPrompt="1"/>
          </p:nvPr>
        </p:nvSpPr>
        <p:spPr>
          <a:xfrm>
            <a:off x="914400" y="1724535"/>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6" name="Text Placeholder 2">
            <a:extLst>
              <a:ext uri="{FF2B5EF4-FFF2-40B4-BE49-F238E27FC236}">
                <a16:creationId xmlns:a16="http://schemas.microsoft.com/office/drawing/2014/main" id="{C30DE950-C77B-874B-8711-BC0D36AE87D1}"/>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2684815876"/>
      </p:ext>
    </p:extLst>
  </p:cSld>
  <p:clrMapOvr>
    <a:masterClrMapping/>
  </p:clrMapOvr>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Sidebar - Story Messaging - Breadcrumbs">
    <p:bg>
      <p:bgPr>
        <a:solidFill>
          <a:schemeClr val="tx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7140D68-4543-E245-9170-0C0BB402B166}"/>
              </a:ext>
            </a:extLst>
          </p:cNvPr>
          <p:cNvSpPr>
            <a:spLocks noGrp="1"/>
          </p:cNvSpPr>
          <p:nvPr>
            <p:ph type="pic" sz="quarter" idx="16" hasCustomPrompt="1"/>
          </p:nvPr>
        </p:nvSpPr>
        <p:spPr>
          <a:xfrm>
            <a:off x="0" y="0"/>
            <a:ext cx="4941888" cy="6858000"/>
          </a:xfrm>
        </p:spPr>
        <p:txBody>
          <a:bodyPr vert="horz" anchor="ctr" anchorCtr="0"/>
          <a:lstStyle>
            <a:lvl1pPr algn="ctr">
              <a:defRPr>
                <a:solidFill>
                  <a:schemeClr val="bg1"/>
                </a:solidFill>
              </a:defRPr>
            </a:lvl1pPr>
          </a:lstStyle>
          <a:p>
            <a:r>
              <a:rPr lang="en-US"/>
              <a:t>Click to insert accent graphic or photo</a:t>
            </a:r>
          </a:p>
        </p:txBody>
      </p:sp>
      <p:sp>
        <p:nvSpPr>
          <p:cNvPr id="4" name="Text Placeholder 3">
            <a:extLst>
              <a:ext uri="{FF2B5EF4-FFF2-40B4-BE49-F238E27FC236}">
                <a16:creationId xmlns:a16="http://schemas.microsoft.com/office/drawing/2014/main" id="{4ABAB6B2-829B-074B-A309-B3978A8AE2F8}"/>
              </a:ext>
            </a:extLst>
          </p:cNvPr>
          <p:cNvSpPr>
            <a:spLocks noGrp="1"/>
          </p:cNvSpPr>
          <p:nvPr>
            <p:ph type="body" sz="quarter" idx="15" hasCustomPrompt="1"/>
          </p:nvPr>
        </p:nvSpPr>
        <p:spPr>
          <a:xfrm>
            <a:off x="6019800" y="819150"/>
            <a:ext cx="5219700" cy="5219700"/>
          </a:xfrm>
        </p:spPr>
        <p:txBody>
          <a:bodyPr numCol="2" spcCol="457200">
            <a:noAutofit/>
          </a:bodyPr>
          <a:lstStyle>
            <a:lvl1pPr marL="0" marR="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sz="1000">
                <a:solidFill>
                  <a:schemeClr val="bg1"/>
                </a:solidFill>
              </a:defRPr>
            </a:lvl1pPr>
          </a:lstStyle>
          <a:p>
            <a:pPr lvl="0"/>
            <a:r>
              <a:rPr lang="en-US"/>
              <a:t>To change the slide background, go to “Format Background and select a color from the Deloitte Digital pallet.</a:t>
            </a:r>
          </a:p>
          <a:p>
            <a:pPr lvl="0"/>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r>
              <a:rPr lang="en-US"/>
              <a:t> </a:t>
            </a:r>
            <a:r>
              <a:rPr lang="en-US" err="1"/>
              <a:t>est</a:t>
            </a:r>
            <a:r>
              <a:rPr lang="en-US"/>
              <a:t> ad.</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patent</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lvl="0"/>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a:p>
          <a:p>
            <a:pPr lvl="0"/>
            <a:endParaRPr lang="en-US"/>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a:p>
          <a:p>
            <a:pPr lvl="0"/>
            <a:endParaRPr lang="en-US"/>
          </a:p>
        </p:txBody>
      </p:sp>
      <p:sp>
        <p:nvSpPr>
          <p:cNvPr id="6" name="Text Placeholder 2">
            <a:extLst>
              <a:ext uri="{FF2B5EF4-FFF2-40B4-BE49-F238E27FC236}">
                <a16:creationId xmlns:a16="http://schemas.microsoft.com/office/drawing/2014/main" id="{D834A5D8-0FDE-E046-A11C-B93B69F6BAEF}"/>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741161289"/>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form - Divider - Illustration -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88F635-88EC-AC45-8A6D-C7522936F1C5}"/>
              </a:ext>
            </a:extLst>
          </p:cNvPr>
          <p:cNvSpPr>
            <a:spLocks noGrp="1"/>
          </p:cNvSpPr>
          <p:nvPr>
            <p:ph type="pic" sz="quarter" idx="12" hasCustomPrompt="1"/>
          </p:nvPr>
        </p:nvSpPr>
        <p:spPr>
          <a:xfrm>
            <a:off x="0" y="0"/>
            <a:ext cx="12192000" cy="6858000"/>
          </a:xfrm>
        </p:spPr>
        <p:txBody>
          <a:bodyPr rIns="274320" anchor="ctr"/>
          <a:lstStyle>
            <a:lvl1pPr algn="r">
              <a:defRPr/>
            </a:lvl1pPr>
          </a:lstStyle>
          <a:p>
            <a:r>
              <a:rPr lang="en-US"/>
              <a:t>Click, drag and drop, or paste in your full-bleed background image here. </a:t>
            </a:r>
            <a:br>
              <a:rPr lang="en-US"/>
            </a:br>
            <a:r>
              <a:rPr lang="en-US"/>
              <a:t>When done, right-click and “Send to back”</a:t>
            </a:r>
          </a:p>
        </p:txBody>
      </p:sp>
      <p:sp>
        <p:nvSpPr>
          <p:cNvPr id="6" name="Text Placeholder 6">
            <a:extLst>
              <a:ext uri="{FF2B5EF4-FFF2-40B4-BE49-F238E27FC236}">
                <a16:creationId xmlns:a16="http://schemas.microsoft.com/office/drawing/2014/main" id="{2A6E09FB-1A71-F84B-B021-2D8BFF84CC4A}"/>
              </a:ext>
            </a:extLst>
          </p:cNvPr>
          <p:cNvSpPr>
            <a:spLocks noGrp="1"/>
          </p:cNvSpPr>
          <p:nvPr>
            <p:ph type="body" sz="quarter" idx="11" hasCustomPrompt="1"/>
          </p:nvPr>
        </p:nvSpPr>
        <p:spPr>
          <a:xfrm>
            <a:off x="-1" y="3342200"/>
            <a:ext cx="4622801" cy="1846659"/>
          </a:xfrm>
          <a:prstGeom prst="rect">
            <a:avLst/>
          </a:prstGeom>
          <a:solidFill>
            <a:schemeClr val="bg1"/>
          </a:solidFill>
        </p:spPr>
        <p:txBody>
          <a:bodyPr lIns="914400" tIns="274320" rIns="274320" bIns="274320" anchor="ctr" anchorCtr="0">
            <a:spAutoFit/>
          </a:bodyPr>
          <a:lstStyle>
            <a:lvl1pPr marL="0" indent="0">
              <a:lnSpc>
                <a:spcPct val="100000"/>
              </a:lnSpc>
              <a:buFontTx/>
              <a:buNone/>
              <a:defRPr sz="28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Divider slide title goes here when needed.</a:t>
            </a:r>
          </a:p>
        </p:txBody>
      </p:sp>
    </p:spTree>
    <p:extLst>
      <p:ext uri="{BB962C8B-B14F-4D97-AF65-F5344CB8AC3E}">
        <p14:creationId xmlns:p14="http://schemas.microsoft.com/office/powerpoint/2010/main" val="2512956581"/>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5182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able of Contents 2">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E662E1-FCA5-E94A-B209-BC9EC689C3F9}"/>
              </a:ext>
            </a:extLst>
          </p:cNvPr>
          <p:cNvSpPr>
            <a:spLocks noGrp="1"/>
          </p:cNvSpPr>
          <p:nvPr>
            <p:ph type="pic" sz="quarter" idx="27" hasCustomPrompt="1"/>
          </p:nvPr>
        </p:nvSpPr>
        <p:spPr>
          <a:xfrm>
            <a:off x="0" y="1806575"/>
            <a:ext cx="6211888" cy="5051425"/>
          </a:xfrm>
        </p:spPr>
        <p:txBody>
          <a:bodyPr anchor="ctr"/>
          <a:lstStyle>
            <a:lvl1pPr algn="ctr">
              <a:defRPr/>
            </a:lvl1pPr>
          </a:lstStyle>
          <a:p>
            <a:r>
              <a:rPr lang="en-US"/>
              <a:t>Click to insert accent graphic or photo</a:t>
            </a:r>
          </a:p>
        </p:txBody>
      </p:sp>
      <p:sp>
        <p:nvSpPr>
          <p:cNvPr id="19" name="Title Placeholder 1">
            <a:extLst>
              <a:ext uri="{FF2B5EF4-FFF2-40B4-BE49-F238E27FC236}">
                <a16:creationId xmlns:a16="http://schemas.microsoft.com/office/drawing/2014/main" id="{55B89E7F-3C52-C64A-80BF-4FD0B4075AEE}"/>
              </a:ext>
            </a:extLst>
          </p:cNvPr>
          <p:cNvSpPr>
            <a:spLocks noGrp="1"/>
          </p:cNvSpPr>
          <p:nvPr>
            <p:ph type="title" hasCustomPrompt="1"/>
          </p:nvPr>
        </p:nvSpPr>
        <p:spPr bwMode="gray">
          <a:xfrm>
            <a:off x="6838043" y="1806575"/>
            <a:ext cx="4016405" cy="288490"/>
          </a:xfrm>
          <a:prstGeom prst="rect">
            <a:avLst/>
          </a:prstGeom>
        </p:spPr>
        <p:txBody>
          <a:bodyPr vert="horz" lIns="0" tIns="0" rIns="0" bIns="0" rtlCol="0" anchor="b" anchorCtr="0">
            <a:noAutofit/>
          </a:bodyPr>
          <a:lstStyle>
            <a:lvl1pPr>
              <a:defRPr>
                <a:solidFill>
                  <a:schemeClr val="tx1"/>
                </a:solidFill>
              </a:defRPr>
            </a:lvl1pPr>
          </a:lstStyle>
          <a:p>
            <a:r>
              <a:rPr lang="en-US" noProof="0"/>
              <a:t>Contents</a:t>
            </a:r>
          </a:p>
        </p:txBody>
      </p:sp>
      <p:sp>
        <p:nvSpPr>
          <p:cNvPr id="16" name="Text Placeholder 2">
            <a:extLst>
              <a:ext uri="{FF2B5EF4-FFF2-40B4-BE49-F238E27FC236}">
                <a16:creationId xmlns:a16="http://schemas.microsoft.com/office/drawing/2014/main" id="{F8E347ED-C7F6-A548-825E-FEA489210188}"/>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15583852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1079500"/>
            <a:ext cx="5105400" cy="668019"/>
          </a:xfrm>
          <a:prstGeom prst="rect">
            <a:avLst/>
          </a:prstGeom>
        </p:spPr>
        <p:txBody>
          <a:bodyPr vert="horz" lIns="0" tIns="0" rIns="0" bIns="0" rtlCol="0" anchor="t" anchorCtr="0">
            <a:noAutofit/>
          </a:bodyPr>
          <a:lstStyle/>
          <a:p>
            <a:r>
              <a:rPr lang="en-US" noProof="0"/>
              <a:t>Contents</a:t>
            </a:r>
          </a:p>
        </p:txBody>
      </p:sp>
      <p:sp>
        <p:nvSpPr>
          <p:cNvPr id="14" name="Text Placeholder 2">
            <a:extLst>
              <a:ext uri="{FF2B5EF4-FFF2-40B4-BE49-F238E27FC236}">
                <a16:creationId xmlns:a16="http://schemas.microsoft.com/office/drawing/2014/main" id="{BA896354-18D4-8240-A168-914A16A9A061}"/>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
        <p:nvSpPr>
          <p:cNvPr id="18" name="Picture Placeholder 2">
            <a:extLst>
              <a:ext uri="{FF2B5EF4-FFF2-40B4-BE49-F238E27FC236}">
                <a16:creationId xmlns:a16="http://schemas.microsoft.com/office/drawing/2014/main" id="{C48B862D-B297-6A4D-9B1B-307A18818A18}"/>
              </a:ext>
            </a:extLst>
          </p:cNvPr>
          <p:cNvSpPr>
            <a:spLocks noGrp="1"/>
          </p:cNvSpPr>
          <p:nvPr>
            <p:ph type="pic" sz="quarter" idx="27" hasCustomPrompt="1"/>
          </p:nvPr>
        </p:nvSpPr>
        <p:spPr>
          <a:xfrm>
            <a:off x="5980112" y="1806575"/>
            <a:ext cx="6211888" cy="5051425"/>
          </a:xfrm>
        </p:spPr>
        <p:txBody>
          <a:bodyPr anchor="ctr"/>
          <a:lstStyle>
            <a:lvl1pPr algn="ctr">
              <a:defRPr/>
            </a:lvl1pPr>
          </a:lstStyle>
          <a:p>
            <a:r>
              <a:rPr lang="en-US"/>
              <a:t>Click to insert accent graphic or photo</a:t>
            </a:r>
          </a:p>
        </p:txBody>
      </p:sp>
    </p:spTree>
    <p:extLst>
      <p:ext uri="{BB962C8B-B14F-4D97-AF65-F5344CB8AC3E}">
        <p14:creationId xmlns:p14="http://schemas.microsoft.com/office/powerpoint/2010/main" val="24718351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able of Contents 2">
    <p:bg>
      <p:bgPr>
        <a:solidFill>
          <a:schemeClr val="bg1"/>
        </a:solidFill>
        <a:effectLst/>
      </p:bgPr>
    </p:bg>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05D4B25-1F89-D949-A128-6414FDFFC4E9}"/>
              </a:ext>
            </a:extLst>
          </p:cNvPr>
          <p:cNvSpPr>
            <a:spLocks noGrp="1"/>
          </p:cNvSpPr>
          <p:nvPr>
            <p:ph type="pic" sz="quarter" idx="12" hasCustomPrompt="1"/>
          </p:nvPr>
        </p:nvSpPr>
        <p:spPr>
          <a:xfrm>
            <a:off x="0" y="0"/>
            <a:ext cx="12192000" cy="6858000"/>
          </a:xfrm>
        </p:spPr>
        <p:txBody>
          <a:bodyPr rIns="274320" anchor="ctr"/>
          <a:lstStyle>
            <a:lvl1pPr algn="r">
              <a:defRPr/>
            </a:lvl1pPr>
          </a:lstStyle>
          <a:p>
            <a:r>
              <a:rPr lang="en-US"/>
              <a:t>Click, drag and drop, or paste in </a:t>
            </a:r>
            <a:br>
              <a:rPr lang="en-US"/>
            </a:br>
            <a:r>
              <a:rPr lang="en-US"/>
              <a:t>your full-bleed background image here. </a:t>
            </a:r>
            <a:br>
              <a:rPr lang="en-US"/>
            </a:br>
            <a:r>
              <a:rPr lang="en-US"/>
              <a:t>When done, right-click and “Send to back”</a:t>
            </a:r>
          </a:p>
        </p:txBody>
      </p:sp>
      <p:sp>
        <p:nvSpPr>
          <p:cNvPr id="19" name="Title Placeholder 1">
            <a:extLst>
              <a:ext uri="{FF2B5EF4-FFF2-40B4-BE49-F238E27FC236}">
                <a16:creationId xmlns:a16="http://schemas.microsoft.com/office/drawing/2014/main" id="{55B89E7F-3C52-C64A-80BF-4FD0B4075AEE}"/>
              </a:ext>
            </a:extLst>
          </p:cNvPr>
          <p:cNvSpPr>
            <a:spLocks noGrp="1"/>
          </p:cNvSpPr>
          <p:nvPr>
            <p:ph type="title" hasCustomPrompt="1"/>
          </p:nvPr>
        </p:nvSpPr>
        <p:spPr bwMode="gray">
          <a:xfrm>
            <a:off x="936595" y="3268846"/>
            <a:ext cx="4016405" cy="160154"/>
          </a:xfrm>
          <a:prstGeom prst="rect">
            <a:avLst/>
          </a:prstGeom>
        </p:spPr>
        <p:txBody>
          <a:bodyPr vert="horz" lIns="0" tIns="0" rIns="0" bIns="0" rtlCol="0" anchor="t" anchorCtr="0">
            <a:noAutofit/>
          </a:bodyPr>
          <a:lstStyle>
            <a:lvl1pPr>
              <a:defRPr sz="1400" spc="300">
                <a:solidFill>
                  <a:schemeClr val="bg1"/>
                </a:solidFill>
              </a:defRPr>
            </a:lvl1pPr>
          </a:lstStyle>
          <a:p>
            <a:r>
              <a:rPr lang="en-US" noProof="0"/>
              <a:t>INTRODUCTION</a:t>
            </a:r>
          </a:p>
        </p:txBody>
      </p:sp>
      <p:sp>
        <p:nvSpPr>
          <p:cNvPr id="21" name="Text Placeholder 3">
            <a:extLst>
              <a:ext uri="{FF2B5EF4-FFF2-40B4-BE49-F238E27FC236}">
                <a16:creationId xmlns:a16="http://schemas.microsoft.com/office/drawing/2014/main" id="{56C6E8BA-ACB9-3145-A61B-6B8F9D4089E0}"/>
              </a:ext>
            </a:extLst>
          </p:cNvPr>
          <p:cNvSpPr>
            <a:spLocks noGrp="1"/>
          </p:cNvSpPr>
          <p:nvPr>
            <p:ph type="body" sz="quarter" idx="15" hasCustomPrompt="1"/>
          </p:nvPr>
        </p:nvSpPr>
        <p:spPr>
          <a:xfrm>
            <a:off x="914400" y="4488605"/>
            <a:ext cx="6286500" cy="1254469"/>
          </a:xfrm>
        </p:spPr>
        <p:txBody>
          <a:bodyPr>
            <a:noAutofit/>
          </a:bodyPr>
          <a:lstStyle>
            <a:lvl1pPr marL="0" marR="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sz="1400">
                <a:solidFill>
                  <a:schemeClr val="bg1"/>
                </a:solidFill>
              </a:defRPr>
            </a:lvl1pPr>
          </a:lstStyle>
          <a:p>
            <a:pPr lvl="0"/>
            <a:r>
              <a:rPr lang="en-US" err="1"/>
              <a:t>Vivamus</a:t>
            </a:r>
            <a:r>
              <a:rPr lang="en-US"/>
              <a:t> integer non </a:t>
            </a:r>
            <a:r>
              <a:rPr lang="en-US" err="1"/>
              <a:t>suscipit</a:t>
            </a:r>
            <a:r>
              <a:rPr lang="en-US"/>
              <a:t> </a:t>
            </a:r>
            <a:r>
              <a:rPr lang="en-US" err="1"/>
              <a:t>taciti</a:t>
            </a:r>
            <a:r>
              <a:rPr lang="en-US"/>
              <a:t> </a:t>
            </a:r>
            <a:r>
              <a:rPr lang="en-US" err="1"/>
              <a:t>mus</a:t>
            </a:r>
            <a:r>
              <a:rPr lang="en-US"/>
              <a:t> </a:t>
            </a:r>
            <a:r>
              <a:rPr lang="en-US" err="1"/>
              <a:t>etiam</a:t>
            </a:r>
            <a:r>
              <a:rPr lang="en-US"/>
              <a:t> at </a:t>
            </a:r>
            <a:r>
              <a:rPr lang="en-US" err="1"/>
              <a:t>primis</a:t>
            </a:r>
            <a:r>
              <a:rPr lang="en-US"/>
              <a:t> </a:t>
            </a:r>
            <a:r>
              <a:rPr lang="en-US" err="1"/>
              <a:t>tempor</a:t>
            </a:r>
            <a:r>
              <a:rPr lang="en-US"/>
              <a:t> </a:t>
            </a:r>
            <a:r>
              <a:rPr lang="en-US" err="1"/>
              <a:t>sagittis</a:t>
            </a:r>
            <a:r>
              <a:rPr lang="en-US"/>
              <a:t> sit, </a:t>
            </a:r>
            <a:r>
              <a:rPr lang="en-US" err="1"/>
              <a:t>euismod</a:t>
            </a:r>
            <a:r>
              <a:rPr lang="en-US"/>
              <a:t> libero </a:t>
            </a:r>
            <a:r>
              <a:rPr lang="en-US" err="1"/>
              <a: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 </a:t>
            </a:r>
            <a:r>
              <a:rPr lang="en-US" err="1"/>
              <a:t>eleifend</a:t>
            </a:r>
            <a:r>
              <a:rPr lang="en-US"/>
              <a:t> </a:t>
            </a:r>
            <a:r>
              <a:rPr lang="en-US" err="1"/>
              <a:t>lectus</a:t>
            </a:r>
            <a:r>
              <a:rPr lang="en-US"/>
              <a:t> </a:t>
            </a:r>
            <a:r>
              <a:rPr lang="en-US" err="1"/>
              <a:t>nullam</a:t>
            </a:r>
            <a:r>
              <a:rPr lang="en-US"/>
              <a:t> </a:t>
            </a:r>
            <a:r>
              <a:rPr lang="en-US" err="1"/>
              <a:t>dapibus</a:t>
            </a:r>
            <a:r>
              <a:rPr lang="en-US"/>
              <a:t> </a:t>
            </a:r>
            <a:r>
              <a:rPr lang="en-US" err="1"/>
              <a:t>netus</a:t>
            </a:r>
            <a:r>
              <a:rPr lang="en-US"/>
              <a:t> </a:t>
            </a:r>
            <a:r>
              <a:rPr lang="en-US" err="1"/>
              <a:t>feugiat</a:t>
            </a:r>
            <a:r>
              <a:rPr lang="en-US"/>
              <a:t> </a:t>
            </a:r>
            <a:r>
              <a:rPr lang="en-US" err="1"/>
              <a:t>curae</a:t>
            </a:r>
            <a:r>
              <a:rPr lang="en-US"/>
              <a:t> </a:t>
            </a:r>
            <a:r>
              <a:rPr lang="en-US" err="1"/>
              <a:t>curabitur</a:t>
            </a:r>
            <a:r>
              <a:rPr lang="en-US"/>
              <a:t> </a:t>
            </a:r>
            <a:r>
              <a:rPr lang="en-US" err="1"/>
              <a:t>estfacilisi</a:t>
            </a:r>
            <a:r>
              <a:rPr lang="en-US"/>
              <a:t> </a:t>
            </a:r>
            <a:r>
              <a:rPr lang="en-US" err="1"/>
              <a:t>aptent</a:t>
            </a:r>
            <a:r>
              <a:rPr lang="en-US"/>
              <a:t> </a:t>
            </a:r>
            <a:r>
              <a:rPr lang="en-US" err="1"/>
              <a:t>elementum</a:t>
            </a:r>
            <a:r>
              <a:rPr lang="en-US"/>
              <a:t> </a:t>
            </a:r>
            <a:r>
              <a:rPr lang="en-US" err="1"/>
              <a:t>felis</a:t>
            </a:r>
            <a:r>
              <a:rPr lang="en-US"/>
              <a:t> </a:t>
            </a:r>
            <a:r>
              <a:rPr lang="en-US" err="1"/>
              <a:t>blandit</a:t>
            </a:r>
            <a:r>
              <a:rPr lang="en-US"/>
              <a:t> cursus gravida sociis </a:t>
            </a:r>
            <a:r>
              <a:rPr lang="en-US" err="1"/>
              <a:t>erat</a:t>
            </a:r>
            <a:r>
              <a:rPr lang="en-US"/>
              <a:t> ante.</a:t>
            </a:r>
          </a:p>
        </p:txBody>
      </p:sp>
      <p:sp>
        <p:nvSpPr>
          <p:cNvPr id="5" name="Text Placeholder 4">
            <a:extLst>
              <a:ext uri="{FF2B5EF4-FFF2-40B4-BE49-F238E27FC236}">
                <a16:creationId xmlns:a16="http://schemas.microsoft.com/office/drawing/2014/main" id="{78986582-CF37-1345-8B01-1F76DAF6D8B9}"/>
              </a:ext>
            </a:extLst>
          </p:cNvPr>
          <p:cNvSpPr>
            <a:spLocks noGrp="1"/>
          </p:cNvSpPr>
          <p:nvPr>
            <p:ph type="body" sz="quarter" idx="16"/>
          </p:nvPr>
        </p:nvSpPr>
        <p:spPr>
          <a:xfrm>
            <a:off x="914400" y="3687763"/>
            <a:ext cx="6286500" cy="539750"/>
          </a:xfrm>
        </p:spPr>
        <p:txBody>
          <a:bodyPr>
            <a:noAutofit/>
          </a:bodyPr>
          <a:lstStyle>
            <a:lvl1pPr>
              <a:defRPr sz="24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edit Master text styles</a:t>
            </a:r>
          </a:p>
        </p:txBody>
      </p:sp>
      <p:sp>
        <p:nvSpPr>
          <p:cNvPr id="11" name="Text Placeholder 2">
            <a:extLst>
              <a:ext uri="{FF2B5EF4-FFF2-40B4-BE49-F238E27FC236}">
                <a16:creationId xmlns:a16="http://schemas.microsoft.com/office/drawing/2014/main" id="{93578B02-E8DD-4147-AE8D-62D20DF6A911}"/>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rgbClr val="38807A"/>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This is a breadcrumb to identify section titles</a:t>
            </a:r>
          </a:p>
        </p:txBody>
      </p:sp>
    </p:spTree>
    <p:extLst>
      <p:ext uri="{BB962C8B-B14F-4D97-AF65-F5344CB8AC3E}">
        <p14:creationId xmlns:p14="http://schemas.microsoft.com/office/powerpoint/2010/main" val="1311985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etings">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876DE241-E927-1942-97CE-092273F4A24F}"/>
              </a:ext>
            </a:extLst>
          </p:cNvPr>
          <p:cNvSpPr>
            <a:spLocks noGrp="1"/>
          </p:cNvSpPr>
          <p:nvPr>
            <p:ph type="pic" sz="quarter" idx="22" hasCustomPrompt="1"/>
          </p:nvPr>
        </p:nvSpPr>
        <p:spPr>
          <a:xfrm>
            <a:off x="5105400" y="0"/>
            <a:ext cx="7086600" cy="1066800"/>
          </a:xfrm>
        </p:spPr>
        <p:txBody>
          <a:bodyPr wrap="none" lIns="91440" anchor="ctr" anchorCtr="0"/>
          <a:lstStyle>
            <a:lvl1pPr>
              <a:defRPr sz="1200">
                <a:solidFill>
                  <a:schemeClr val="tx1"/>
                </a:solidFill>
              </a:defRPr>
            </a:lvl1pPr>
          </a:lstStyle>
          <a:p>
            <a:r>
              <a:rPr lang="en-US"/>
              <a:t>Click to insert accent graphic or photo</a:t>
            </a:r>
          </a:p>
        </p:txBody>
      </p:sp>
      <p:sp>
        <p:nvSpPr>
          <p:cNvPr id="4" name="Text Placeholder 3">
            <a:extLst>
              <a:ext uri="{FF2B5EF4-FFF2-40B4-BE49-F238E27FC236}">
                <a16:creationId xmlns:a16="http://schemas.microsoft.com/office/drawing/2014/main" id="{0E73AE7E-910B-0941-B969-7146CC1A8EE6}"/>
              </a:ext>
            </a:extLst>
          </p:cNvPr>
          <p:cNvSpPr>
            <a:spLocks noGrp="1"/>
          </p:cNvSpPr>
          <p:nvPr>
            <p:ph type="body" sz="quarter" idx="10" hasCustomPrompt="1"/>
          </p:nvPr>
        </p:nvSpPr>
        <p:spPr>
          <a:xfrm>
            <a:off x="914400" y="1573212"/>
            <a:ext cx="7933765" cy="4504859"/>
          </a:xfrm>
        </p:spPr>
        <p:txBody>
          <a:bodyPr numCol="2" spcCol="457200">
            <a:noAutofit/>
          </a:bodyPr>
          <a:lstStyle>
            <a:lvl1pPr marL="0" marR="0" indent="0" algn="l" defTabSz="914400" rtl="0" eaLnBrk="1" fontAlgn="auto" latinLnBrk="0" hangingPunct="1">
              <a:lnSpc>
                <a:spcPct val="130000"/>
              </a:lnSpc>
              <a:spcBef>
                <a:spcPts val="0"/>
              </a:spcBef>
              <a:spcAft>
                <a:spcPts val="1200"/>
              </a:spcAft>
              <a:buClrTx/>
              <a:buSzTx/>
              <a:buFontTx/>
              <a:buNone/>
              <a:tabLst/>
              <a:defRPr kumimoji="0" lang="en-US" sz="1000" b="0" i="0" u="none" strike="noStrike" kern="1200" cap="none" spc="0" normalizeH="0" baseline="0" noProof="0">
                <a:ln>
                  <a:noFill/>
                </a:ln>
                <a:solidFill>
                  <a:srgbClr val="000000"/>
                </a:solidFill>
                <a:effectLst/>
                <a:uLnTx/>
                <a:uFillTx/>
              </a:defRPr>
            </a:lvl1pPr>
          </a:lstStyle>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Lorem ipsum dolor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consectetur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adipiscing</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elit</a:t>
            </a:r>
            <a:r>
              <a:rPr kumimoji="0" lang="en-US" sz="1000" b="0" i="0" u="none" strike="noStrike" kern="1200" cap="none" spc="0" normalizeH="0" baseline="0" noProof="0">
                <a:ln>
                  <a:noFill/>
                </a:ln>
                <a:solidFill>
                  <a:srgbClr val="000000"/>
                </a:solidFill>
                <a:effectLst/>
                <a:uLnTx/>
                <a:uFillTx/>
                <a:latin typeface="+mn-lt"/>
                <a:ea typeface="+mn-ea"/>
                <a:cs typeface="+mn-cs"/>
              </a:rPr>
              <a:t>. Integer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odio</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libero. Sed cursus ante </a:t>
            </a:r>
            <a:r>
              <a:rPr kumimoji="0" lang="en-US" sz="1000" b="0" i="0" u="none" strike="noStrike" kern="1200" cap="none" spc="0" normalizeH="0" baseline="0" noProof="0" err="1">
                <a:ln>
                  <a:noFill/>
                </a:ln>
                <a:solidFill>
                  <a:srgbClr val="000000"/>
                </a:solidFill>
                <a:effectLst/>
                <a:uLnTx/>
                <a:uFillTx/>
                <a:latin typeface="+mn-lt"/>
                <a:ea typeface="+mn-ea"/>
                <a:cs typeface="+mn-cs"/>
              </a:rPr>
              <a:t>dapibus</a:t>
            </a:r>
            <a:r>
              <a:rPr kumimoji="0" lang="en-US" sz="1000" b="0" i="0" u="none" strike="noStrike" kern="1200" cap="none" spc="0" normalizeH="0" baseline="0" noProof="0">
                <a:ln>
                  <a:noFill/>
                </a:ln>
                <a:solidFill>
                  <a:srgbClr val="000000"/>
                </a:solidFill>
                <a:effectLst/>
                <a:uLnTx/>
                <a:uFillTx/>
                <a:latin typeface="+mn-lt"/>
                <a:ea typeface="+mn-ea"/>
                <a:cs typeface="+mn-cs"/>
              </a:rPr>
              <a:t> diam. Sed nisi.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quis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sem</a:t>
            </a:r>
            <a:r>
              <a:rPr kumimoji="0" lang="en-US" sz="1000" b="0" i="0" u="none" strike="noStrike" kern="1200" cap="none" spc="0" normalizeH="0" baseline="0" noProof="0">
                <a:ln>
                  <a:noFill/>
                </a:ln>
                <a:solidFill>
                  <a:srgbClr val="000000"/>
                </a:solidFill>
                <a:effectLst/>
                <a:uLnTx/>
                <a:uFillTx/>
                <a:latin typeface="+mn-lt"/>
                <a:ea typeface="+mn-ea"/>
                <a:cs typeface="+mn-cs"/>
              </a:rPr>
              <a:t> at </a:t>
            </a:r>
            <a:r>
              <a:rPr kumimoji="0" lang="en-US" sz="1000" b="0" i="0" u="none" strike="noStrike" kern="1200" cap="none" spc="0" normalizeH="0" baseline="0" noProof="0" err="1">
                <a:ln>
                  <a:noFill/>
                </a:ln>
                <a:solidFill>
                  <a:srgbClr val="000000"/>
                </a:solidFill>
                <a:effectLst/>
                <a:uLnTx/>
                <a:uFillTx/>
                <a:latin typeface="+mn-lt"/>
                <a:ea typeface="+mn-ea"/>
                <a:cs typeface="+mn-cs"/>
              </a:rPr>
              <a:t>nibh</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imperdiet</a:t>
            </a:r>
            <a:r>
              <a:rPr kumimoji="0" lang="en-US" sz="1000" b="0" i="0" u="none" strike="noStrike" kern="1200" cap="none" spc="0" normalizeH="0" baseline="0" noProof="0">
                <a:ln>
                  <a:noFill/>
                </a:ln>
                <a:solidFill>
                  <a:srgbClr val="000000"/>
                </a:solidFill>
                <a:effectLst/>
                <a:uLnTx/>
                <a:uFillTx/>
                <a:latin typeface="+mn-lt"/>
                <a:ea typeface="+mn-ea"/>
                <a:cs typeface="+mn-cs"/>
              </a:rPr>
              <a:t>. Duis </a:t>
            </a:r>
            <a:r>
              <a:rPr kumimoji="0" lang="en-US" sz="1000" b="0" i="0" u="none" strike="noStrike" kern="1200" cap="none" spc="0" normalizeH="0" baseline="0" noProof="0" err="1">
                <a:ln>
                  <a:noFill/>
                </a:ln>
                <a:solidFill>
                  <a:srgbClr val="000000"/>
                </a:solidFill>
                <a:effectLst/>
                <a:uLnTx/>
                <a:uFillTx/>
                <a:latin typeface="+mn-lt"/>
                <a:ea typeface="+mn-ea"/>
                <a:cs typeface="+mn-cs"/>
              </a:rPr>
              <a:t>sagittis</a:t>
            </a:r>
            <a:r>
              <a:rPr kumimoji="0" lang="en-US" sz="1000" b="0" i="0" u="none" strike="noStrike" kern="1200" cap="none" spc="0" normalizeH="0" baseline="0" noProof="0">
                <a:ln>
                  <a:noFill/>
                </a:ln>
                <a:solidFill>
                  <a:srgbClr val="000000"/>
                </a:solidFill>
                <a:effectLst/>
                <a:uLnTx/>
                <a:uFillTx/>
                <a:latin typeface="+mn-lt"/>
                <a:ea typeface="+mn-ea"/>
                <a:cs typeface="+mn-cs"/>
              </a:rPr>
              <a:t> ipsum.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Fusce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tellus</a:t>
            </a:r>
            <a:r>
              <a:rPr kumimoji="0" lang="en-US" sz="1000" b="0" i="0" u="none" strike="noStrike" kern="1200" cap="none" spc="0" normalizeH="0" baseline="0" noProof="0">
                <a:ln>
                  <a:noFill/>
                </a:ln>
                <a:solidFill>
                  <a:srgbClr val="000000"/>
                </a:solidFill>
                <a:effectLst/>
                <a:uLnTx/>
                <a:uFillTx/>
                <a:latin typeface="+mn-lt"/>
                <a:ea typeface="+mn-ea"/>
                <a:cs typeface="+mn-cs"/>
              </a:rPr>
              <a:t> sed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semper porta.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massa</a:t>
            </a:r>
            <a:r>
              <a:rPr kumimoji="0" lang="en-US" sz="1000" b="0" i="0" u="none" strike="noStrike" kern="1200" cap="none" spc="0" normalizeH="0" baseline="0" noProof="0">
                <a:ln>
                  <a:noFill/>
                </a:ln>
                <a:solidFill>
                  <a:srgbClr val="000000"/>
                </a:solidFill>
                <a:effectLst/>
                <a:uLnTx/>
                <a:uFillTx/>
                <a:latin typeface="+mn-lt"/>
                <a:ea typeface="+mn-ea"/>
                <a:cs typeface="+mn-cs"/>
              </a:rPr>
              <a:t>. Vestibulum lacinia </a:t>
            </a:r>
            <a:r>
              <a:rPr kumimoji="0" lang="en-US" sz="1000" b="0" i="0" u="none" strike="noStrike" kern="1200" cap="none" spc="0" normalizeH="0" baseline="0" noProof="0" err="1">
                <a:ln>
                  <a:noFill/>
                </a:ln>
                <a:solidFill>
                  <a:srgbClr val="000000"/>
                </a:solidFill>
                <a:effectLst/>
                <a:uLnTx/>
                <a:uFillTx/>
                <a:latin typeface="+mn-lt"/>
                <a:ea typeface="+mn-ea"/>
                <a:cs typeface="+mn-cs"/>
              </a:rPr>
              <a:t>arcu</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eget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Class </a:t>
            </a:r>
            <a:r>
              <a:rPr kumimoji="0" lang="en-US" sz="1000" b="0" i="0" u="none" strike="noStrike" kern="1200" cap="none" spc="0" normalizeH="0" baseline="0" noProof="0" err="1">
                <a:ln>
                  <a:noFill/>
                </a:ln>
                <a:solidFill>
                  <a:srgbClr val="000000"/>
                </a:solidFill>
                <a:effectLst/>
                <a:uLnTx/>
                <a:uFillTx/>
                <a:latin typeface="+mn-lt"/>
                <a:ea typeface="+mn-ea"/>
                <a:cs typeface="+mn-cs"/>
              </a:rPr>
              <a:t>aptent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taciti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sociosqu</a:t>
            </a:r>
            <a:r>
              <a:rPr kumimoji="0" lang="en-US" sz="1000" b="0" i="0" u="none" strike="noStrike" kern="1200" cap="none" spc="0" normalizeH="0" baseline="0" noProof="0">
                <a:ln>
                  <a:noFill/>
                </a:ln>
                <a:solidFill>
                  <a:srgbClr val="000000"/>
                </a:solidFill>
                <a:effectLst/>
                <a:uLnTx/>
                <a:uFillTx/>
                <a:latin typeface="+mn-lt"/>
                <a:ea typeface="+mn-ea"/>
                <a:cs typeface="+mn-cs"/>
              </a:rPr>
              <a:t> ad </a:t>
            </a:r>
            <a:r>
              <a:rPr kumimoji="0" lang="en-US" sz="1000" b="0" i="0" u="none" strike="noStrike" kern="1200" cap="none" spc="0" normalizeH="0" baseline="0" noProof="0" err="1">
                <a:ln>
                  <a:noFill/>
                </a:ln>
                <a:solidFill>
                  <a:srgbClr val="000000"/>
                </a:solidFill>
                <a:effectLst/>
                <a:uLnTx/>
                <a:uFillTx/>
                <a:latin typeface="+mn-lt"/>
                <a:ea typeface="+mn-ea"/>
                <a:cs typeface="+mn-cs"/>
              </a:rPr>
              <a:t>litora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torquent</a:t>
            </a:r>
            <a:r>
              <a:rPr kumimoji="0" lang="en-US" sz="1000" b="0" i="0" u="none" strike="noStrike" kern="1200" cap="none" spc="0" normalizeH="0" baseline="0" noProof="0">
                <a:ln>
                  <a:noFill/>
                </a:ln>
                <a:solidFill>
                  <a:srgbClr val="000000"/>
                </a:solidFill>
                <a:effectLst/>
                <a:uLnTx/>
                <a:uFillTx/>
                <a:latin typeface="+mn-lt"/>
                <a:ea typeface="+mn-ea"/>
                <a:cs typeface="+mn-cs"/>
              </a:rPr>
              <a:t> per </a:t>
            </a:r>
            <a:r>
              <a:rPr kumimoji="0" lang="en-US" sz="1000" b="0" i="0" u="none" strike="noStrike" kern="1200" cap="none" spc="0" normalizeH="0" baseline="0" noProof="0" err="1">
                <a:ln>
                  <a:noFill/>
                </a:ln>
                <a:solidFill>
                  <a:srgbClr val="000000"/>
                </a:solidFill>
                <a:effectLst/>
                <a:uLnTx/>
                <a:uFillTx/>
                <a:latin typeface="+mn-lt"/>
                <a:ea typeface="+mn-ea"/>
                <a:cs typeface="+mn-cs"/>
              </a:rPr>
              <a:t>conubia</a:t>
            </a:r>
            <a:r>
              <a:rPr kumimoji="0" lang="en-US" sz="1000" b="0" i="0" u="none" strike="noStrike" kern="1200" cap="none" spc="0" normalizeH="0" baseline="0" noProof="0">
                <a:ln>
                  <a:noFill/>
                </a:ln>
                <a:solidFill>
                  <a:srgbClr val="000000"/>
                </a:solidFill>
                <a:effectLst/>
                <a:uLnTx/>
                <a:uFillTx/>
                <a:latin typeface="+mn-lt"/>
                <a:ea typeface="+mn-ea"/>
                <a:cs typeface="+mn-cs"/>
              </a:rPr>
              <a:t> nostra, per </a:t>
            </a:r>
            <a:r>
              <a:rPr kumimoji="0" lang="en-US" sz="1000" b="0" i="0" u="none" strike="noStrike" kern="1200" cap="none" spc="0" normalizeH="0" baseline="0" noProof="0" err="1">
                <a:ln>
                  <a:noFill/>
                </a:ln>
                <a:solidFill>
                  <a:srgbClr val="000000"/>
                </a:solidFill>
                <a:effectLst/>
                <a:uLnTx/>
                <a:uFillTx/>
                <a:latin typeface="+mn-lt"/>
                <a:ea typeface="+mn-ea"/>
                <a:cs typeface="+mn-cs"/>
              </a:rPr>
              <a:t>inceptos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himenaeos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Curabitur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sodales</a:t>
            </a:r>
            <a:r>
              <a:rPr kumimoji="0" lang="en-US" sz="1000" b="0" i="0" u="none" strike="noStrike" kern="1200" cap="none" spc="0" normalizeH="0" baseline="0" noProof="0">
                <a:ln>
                  <a:noFill/>
                </a:ln>
                <a:solidFill>
                  <a:srgbClr val="000000"/>
                </a:solidFill>
                <a:effectLst/>
                <a:uLnTx/>
                <a:uFillTx/>
                <a:latin typeface="+mn-lt"/>
                <a:ea typeface="+mn-ea"/>
                <a:cs typeface="+mn-cs"/>
              </a:rPr>
              <a:t> ligula in libero. Sed </a:t>
            </a:r>
            <a:r>
              <a:rPr kumimoji="0" lang="en-US" sz="1000" b="0" i="0" u="none" strike="noStrike" kern="1200" cap="none" spc="0" normalizeH="0" baseline="0" noProof="0" err="1">
                <a:ln>
                  <a:noFill/>
                </a:ln>
                <a:solidFill>
                  <a:srgbClr val="000000"/>
                </a:solidFill>
                <a:effectLst/>
                <a:uLnTx/>
                <a:uFillTx/>
                <a:latin typeface="+mn-lt"/>
                <a:ea typeface="+mn-ea"/>
                <a:cs typeface="+mn-cs"/>
              </a:rPr>
              <a:t>dignissim</a:t>
            </a:r>
            <a:r>
              <a:rPr kumimoji="0" lang="en-US" sz="1000" b="0" i="0" u="none" strike="noStrike" kern="1200" cap="none" spc="0" normalizeH="0" baseline="0" noProof="0">
                <a:ln>
                  <a:noFill/>
                </a:ln>
                <a:solidFill>
                  <a:srgbClr val="000000"/>
                </a:solidFill>
                <a:effectLst/>
                <a:uLnTx/>
                <a:uFillTx/>
                <a:latin typeface="+mn-lt"/>
                <a:ea typeface="+mn-ea"/>
                <a:cs typeface="+mn-cs"/>
              </a:rPr>
              <a:t>.</a:t>
            </a: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Vestibulum ante ipsum </a:t>
            </a:r>
            <a:r>
              <a:rPr kumimoji="0" lang="en-US" sz="1000" b="0" i="0" u="none" strike="noStrike" kern="1200" cap="none" spc="0" normalizeH="0" baseline="0" noProof="0" err="1">
                <a:ln>
                  <a:noFill/>
                </a:ln>
                <a:solidFill>
                  <a:srgbClr val="000000"/>
                </a:solidFill>
                <a:effectLst/>
                <a:uLnTx/>
                <a:uFillTx/>
                <a:latin typeface="+mn-lt"/>
                <a:ea typeface="+mn-ea"/>
                <a:cs typeface="+mn-cs"/>
              </a:rPr>
              <a:t>primis</a:t>
            </a:r>
            <a:r>
              <a:rPr kumimoji="0" lang="en-US" sz="1000" b="0" i="0" u="none" strike="noStrike" kern="1200" cap="none" spc="0" normalizeH="0" baseline="0" noProof="0">
                <a:ln>
                  <a:noFill/>
                </a:ln>
                <a:solidFill>
                  <a:srgbClr val="000000"/>
                </a:solidFill>
                <a:effectLst/>
                <a:uLnTx/>
                <a:uFillTx/>
                <a:latin typeface="+mn-lt"/>
                <a:ea typeface="+mn-ea"/>
                <a:cs typeface="+mn-cs"/>
              </a:rPr>
              <a:t> in </a:t>
            </a:r>
            <a:r>
              <a:rPr kumimoji="0" lang="en-US" sz="1000" b="0" i="0" u="none" strike="noStrike" kern="1200" cap="none" spc="0" normalizeH="0" baseline="0" noProof="0" err="1">
                <a:ln>
                  <a:noFill/>
                </a:ln>
                <a:solidFill>
                  <a:srgbClr val="000000"/>
                </a:solidFill>
                <a:effectLst/>
                <a:uLnTx/>
                <a:uFillTx/>
                <a:latin typeface="+mn-lt"/>
                <a:ea typeface="+mn-ea"/>
                <a:cs typeface="+mn-cs"/>
              </a:rPr>
              <a:t>faucibus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orci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luctus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ultrices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posuere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cubilia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Curae</a:t>
            </a:r>
            <a:r>
              <a:rPr kumimoji="0" lang="en-US" sz="1000" b="0" i="0" u="none" strike="noStrike" kern="1200" cap="none" spc="0" normalizeH="0" baseline="0" noProof="0">
                <a:ln>
                  <a:noFill/>
                </a:ln>
                <a:solidFill>
                  <a:srgbClr val="000000"/>
                </a:solidFill>
                <a:effectLst/>
                <a:uLnTx/>
                <a:uFillTx/>
                <a:latin typeface="+mn-lt"/>
                <a:ea typeface="+mn-ea"/>
                <a:cs typeface="+mn-cs"/>
              </a:rPr>
              <a:t>; Morbi lacinia </a:t>
            </a:r>
            <a:r>
              <a:rPr kumimoji="0" lang="en-US" sz="1000" b="0" i="0" u="none" strike="noStrike" kern="1200" cap="none" spc="0" normalizeH="0" baseline="0" noProof="0" err="1">
                <a:ln>
                  <a:noFill/>
                </a:ln>
                <a:solidFill>
                  <a:srgbClr val="000000"/>
                </a:solidFill>
                <a:effectLst/>
                <a:uLnTx/>
                <a:uFillTx/>
                <a:latin typeface="+mn-lt"/>
                <a:ea typeface="+mn-ea"/>
                <a:cs typeface="+mn-cs"/>
              </a:rPr>
              <a:t>molestie</a:t>
            </a:r>
            <a:r>
              <a:rPr kumimoji="0" lang="en-US" sz="1000" b="0" i="0" u="none" strike="noStrike" kern="1200" cap="none" spc="0" normalizeH="0" baseline="0" noProof="0">
                <a:ln>
                  <a:noFill/>
                </a:ln>
                <a:solidFill>
                  <a:srgbClr val="000000"/>
                </a:solidFill>
                <a:effectLst/>
                <a:uLnTx/>
                <a:uFillTx/>
                <a:latin typeface="+mn-lt"/>
                <a:ea typeface="+mn-ea"/>
                <a:cs typeface="+mn-cs"/>
              </a:rPr>
              <a:t> dui.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dolor. Sed non </a:t>
            </a:r>
            <a:r>
              <a:rPr kumimoji="0" lang="en-US" sz="1000" b="0" i="0" u="none" strike="noStrike" kern="1200" cap="none" spc="0" normalizeH="0" baseline="0" noProof="0" err="1">
                <a:ln>
                  <a:noFill/>
                </a:ln>
                <a:solidFill>
                  <a:srgbClr val="000000"/>
                </a:solidFill>
                <a:effectLst/>
                <a:uLnTx/>
                <a:uFillTx/>
                <a:latin typeface="+mn-lt"/>
                <a:ea typeface="+mn-ea"/>
                <a:cs typeface="+mn-cs"/>
              </a:rPr>
              <a:t>quam</a:t>
            </a:r>
            <a:r>
              <a:rPr kumimoji="0" lang="en-US" sz="1000" b="0" i="0" u="none" strike="noStrike" kern="1200" cap="none" spc="0" normalizeH="0" baseline="0" noProof="0">
                <a:ln>
                  <a:noFill/>
                </a:ln>
                <a:solidFill>
                  <a:srgbClr val="000000"/>
                </a:solidFill>
                <a:effectLst/>
                <a:uLnTx/>
                <a:uFillTx/>
                <a:latin typeface="+mn-lt"/>
                <a:ea typeface="+mn-ea"/>
                <a:cs typeface="+mn-cs"/>
              </a:rPr>
              <a:t>. In vel mi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Morbi in ipsum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pede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facilisis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laoreet</a:t>
            </a:r>
            <a:r>
              <a:rPr kumimoji="0" lang="en-US" sz="1000" b="0" i="0" u="none" strike="noStrike" kern="1200" cap="none" spc="0" normalizeH="0" baseline="0" noProof="0">
                <a:ln>
                  <a:noFill/>
                </a:ln>
                <a:solidFill>
                  <a:srgbClr val="000000"/>
                </a:solidFill>
                <a:effectLst/>
                <a:uLnTx/>
                <a:uFillTx/>
                <a:latin typeface="+mn-lt"/>
                <a:ea typeface="+mn-ea"/>
                <a:cs typeface="+mn-cs"/>
              </a:rPr>
              <a:t>. Donec </a:t>
            </a:r>
            <a:r>
              <a:rPr kumimoji="0" lang="en-US" sz="1000" b="0" i="0" u="none" strike="noStrike" kern="1200" cap="none" spc="0" normalizeH="0" baseline="0" noProof="0" err="1">
                <a:ln>
                  <a:noFill/>
                </a:ln>
                <a:solidFill>
                  <a:srgbClr val="000000"/>
                </a:solidFill>
                <a:effectLst/>
                <a:uLnTx/>
                <a:uFillTx/>
                <a:latin typeface="+mn-lt"/>
                <a:ea typeface="+mn-ea"/>
                <a:cs typeface="+mn-cs"/>
              </a:rPr>
              <a:t>lacus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nunc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viverra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vel, </a:t>
            </a:r>
            <a:r>
              <a:rPr kumimoji="0" lang="en-US" sz="1000" b="0" i="0" u="none" strike="noStrike" kern="1200" cap="none" spc="0" normalizeH="0" baseline="0" noProof="0" err="1">
                <a:ln>
                  <a:noFill/>
                </a:ln>
                <a:solidFill>
                  <a:srgbClr val="000000"/>
                </a:solidFill>
                <a:effectLst/>
                <a:uLnTx/>
                <a:uFillTx/>
                <a:latin typeface="+mn-lt"/>
                <a:ea typeface="+mn-ea"/>
                <a:cs typeface="+mn-cs"/>
              </a:rPr>
              <a:t>egestas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err="1">
                <a:ln>
                  <a:noFill/>
                </a:ln>
                <a:solidFill>
                  <a:srgbClr val="000000"/>
                </a:solidFill>
                <a:effectLst/>
                <a:uLnTx/>
                <a:uFillTx/>
                <a:latin typeface="+mn-lt"/>
                <a:ea typeface="+mn-ea"/>
                <a:cs typeface="+mn-cs"/>
              </a:rPr>
              <a:t>Quisque</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volutpat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condimentum</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velit</a:t>
            </a:r>
            <a:r>
              <a:rPr kumimoji="0" lang="en-US" sz="1000" b="1" i="0" u="none" strike="noStrike" kern="1200" cap="none" spc="0" normalizeH="0" baseline="0" noProof="0">
                <a:ln>
                  <a:noFill/>
                </a:ln>
                <a:solidFill>
                  <a:srgbClr val="000000"/>
                </a:solidFill>
                <a:effectLst/>
                <a:uLnTx/>
                <a:uFillTx/>
                <a:latin typeface="+mn-lt"/>
                <a:ea typeface="+mn-ea"/>
                <a:cs typeface="+mn-cs"/>
              </a:rPr>
              <a:t>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Class </a:t>
            </a:r>
            <a:r>
              <a:rPr kumimoji="0" lang="en-US" sz="1000" b="1" i="0" u="none" strike="noStrike" kern="1200" cap="none" spc="0" normalizeH="0" baseline="0" noProof="0" err="1">
                <a:ln>
                  <a:noFill/>
                </a:ln>
                <a:solidFill>
                  <a:srgbClr val="000000"/>
                </a:solidFill>
                <a:effectLst/>
                <a:uLnTx/>
                <a:uFillTx/>
                <a:latin typeface="+mn-lt"/>
                <a:ea typeface="+mn-ea"/>
                <a:cs typeface="+mn-cs"/>
              </a:rPr>
              <a:t>aptent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taciti</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sociosqu</a:t>
            </a:r>
            <a:r>
              <a:rPr kumimoji="0" lang="en-US" sz="1000" b="1" i="0" u="none" strike="noStrike" kern="1200" cap="none" spc="0" normalizeH="0" baseline="0" noProof="0">
                <a:ln>
                  <a:noFill/>
                </a:ln>
                <a:solidFill>
                  <a:srgbClr val="000000"/>
                </a:solidFill>
                <a:effectLst/>
                <a:uLnTx/>
                <a:uFillTx/>
                <a:latin typeface="+mn-lt"/>
                <a:ea typeface="+mn-ea"/>
                <a:cs typeface="+mn-cs"/>
              </a:rPr>
              <a:t> ad </a:t>
            </a:r>
            <a:r>
              <a:rPr kumimoji="0" lang="en-US" sz="1000" b="1" i="0" u="none" strike="noStrike" kern="1200" cap="none" spc="0" normalizeH="0" baseline="0" noProof="0" err="1">
                <a:ln>
                  <a:noFill/>
                </a:ln>
                <a:solidFill>
                  <a:srgbClr val="000000"/>
                </a:solidFill>
                <a:effectLst/>
                <a:uLnTx/>
                <a:uFillTx/>
                <a:latin typeface="+mn-lt"/>
                <a:ea typeface="+mn-ea"/>
                <a:cs typeface="+mn-cs"/>
              </a:rPr>
              <a:t>litora</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torquent</a:t>
            </a:r>
            <a:r>
              <a:rPr kumimoji="0" lang="en-US" sz="1000" b="1" i="0" u="none" strike="noStrike" kern="1200" cap="none" spc="0" normalizeH="0" baseline="0" noProof="0">
                <a:ln>
                  <a:noFill/>
                </a:ln>
                <a:solidFill>
                  <a:srgbClr val="000000"/>
                </a:solidFill>
                <a:effectLst/>
                <a:uLnTx/>
                <a:uFillTx/>
                <a:latin typeface="+mn-lt"/>
                <a:ea typeface="+mn-ea"/>
                <a:cs typeface="+mn-cs"/>
              </a:rPr>
              <a:t> per </a:t>
            </a:r>
            <a:r>
              <a:rPr kumimoji="0" lang="en-US" sz="1000" b="1" i="0" u="none" strike="noStrike" kern="1200" cap="none" spc="0" normalizeH="0" baseline="0" noProof="0" err="1">
                <a:ln>
                  <a:noFill/>
                </a:ln>
                <a:solidFill>
                  <a:srgbClr val="000000"/>
                </a:solidFill>
                <a:effectLst/>
                <a:uLnTx/>
                <a:uFillTx/>
                <a:latin typeface="+mn-lt"/>
                <a:ea typeface="+mn-ea"/>
                <a:cs typeface="+mn-cs"/>
              </a:rPr>
              <a:t>conubia</a:t>
            </a:r>
            <a:r>
              <a:rPr kumimoji="0" lang="en-US" sz="1000" b="1" i="0" u="none" strike="noStrike" kern="1200" cap="none" spc="0" normalizeH="0" baseline="0" noProof="0">
                <a:ln>
                  <a:noFill/>
                </a:ln>
                <a:solidFill>
                  <a:srgbClr val="000000"/>
                </a:solidFill>
                <a:effectLst/>
                <a:uLnTx/>
                <a:uFillTx/>
                <a:latin typeface="+mn-lt"/>
                <a:ea typeface="+mn-ea"/>
                <a:cs typeface="+mn-cs"/>
              </a:rPr>
              <a:t> nostra, per </a:t>
            </a:r>
            <a:r>
              <a:rPr kumimoji="0" lang="en-US" sz="1000" b="1" i="0" u="none" strike="noStrike" kern="1200" cap="none" spc="0" normalizeH="0" baseline="0" noProof="0" err="1">
                <a:ln>
                  <a:noFill/>
                </a:ln>
                <a:solidFill>
                  <a:srgbClr val="000000"/>
                </a:solidFill>
                <a:effectLst/>
                <a:uLnTx/>
                <a:uFillTx/>
                <a:latin typeface="+mn-lt"/>
                <a:ea typeface="+mn-ea"/>
                <a:cs typeface="+mn-cs"/>
              </a:rPr>
              <a:t>inceptos</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himenaeos</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Nam </a:t>
            </a:r>
            <a:r>
              <a:rPr kumimoji="0" lang="en-US" sz="1000" b="1" i="0" u="none" strike="noStrike" kern="1200" cap="none" spc="0" normalizeH="0" baseline="0" noProof="0" err="1">
                <a:ln>
                  <a:noFill/>
                </a:ln>
                <a:solidFill>
                  <a:srgbClr val="000000"/>
                </a:solidFill>
                <a:effectLst/>
                <a:uLnTx/>
                <a:uFillTx/>
                <a:latin typeface="+mn-lt"/>
                <a:ea typeface="+mn-ea"/>
                <a:cs typeface="+mn-cs"/>
              </a:rPr>
              <a:t>nec</a:t>
            </a:r>
            <a:r>
              <a:rPr kumimoji="0" lang="en-US" sz="1000" b="1" i="0" u="none" strike="noStrike" kern="1200" cap="none" spc="0" normalizeH="0" baseline="0" noProof="0">
                <a:ln>
                  <a:noFill/>
                </a:ln>
                <a:solidFill>
                  <a:srgbClr val="000000"/>
                </a:solidFill>
                <a:effectLst/>
                <a:uLnTx/>
                <a:uFillTx/>
                <a:latin typeface="+mn-lt"/>
                <a:ea typeface="+mn-ea"/>
                <a:cs typeface="+mn-cs"/>
              </a:rPr>
              <a:t> ante. Sed lacinia, </a:t>
            </a:r>
            <a:r>
              <a:rPr kumimoji="0" lang="en-US" sz="1000" b="1" i="0" u="none" strike="noStrike" kern="1200" cap="none" spc="0" normalizeH="0" baseline="0" noProof="0" err="1">
                <a:ln>
                  <a:noFill/>
                </a:ln>
                <a:solidFill>
                  <a:srgbClr val="000000"/>
                </a:solidFill>
                <a:effectLst/>
                <a:uLnTx/>
                <a:uFillTx/>
                <a:latin typeface="+mn-lt"/>
                <a:ea typeface="+mn-ea"/>
                <a:cs typeface="+mn-cs"/>
              </a:rPr>
              <a:t>urna</a:t>
            </a:r>
            <a:r>
              <a:rPr kumimoji="0" lang="en-US" sz="1000" b="1" i="0" u="none" strike="noStrike" kern="1200" cap="none" spc="0" normalizeH="0" baseline="0" noProof="0">
                <a:ln>
                  <a:noFill/>
                </a:ln>
                <a:solidFill>
                  <a:srgbClr val="000000"/>
                </a:solidFill>
                <a:effectLst/>
                <a:uLnTx/>
                <a:uFillTx/>
                <a:latin typeface="+mn-lt"/>
                <a:ea typeface="+mn-ea"/>
                <a:cs typeface="+mn-cs"/>
              </a:rPr>
              <a:t> non </a:t>
            </a:r>
            <a:r>
              <a:rPr kumimoji="0" lang="en-US" sz="1000" b="1" i="0" u="none" strike="noStrike" kern="1200" cap="none" spc="0" normalizeH="0" baseline="0" noProof="0" err="1">
                <a:ln>
                  <a:noFill/>
                </a:ln>
                <a:solidFill>
                  <a:srgbClr val="000000"/>
                </a:solidFill>
                <a:effectLst/>
                <a:uLnTx/>
                <a:uFillTx/>
                <a:latin typeface="+mn-lt"/>
                <a:ea typeface="+mn-ea"/>
                <a:cs typeface="+mn-cs"/>
              </a:rPr>
              <a:t>tincidunt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mattis</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tortor</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neque</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adipiscing</a:t>
            </a:r>
            <a:r>
              <a:rPr kumimoji="0" lang="en-US" sz="1000" b="1" i="0" u="none" strike="noStrike" kern="1200" cap="none" spc="0" normalizeH="0" baseline="0" noProof="0">
                <a:ln>
                  <a:noFill/>
                </a:ln>
                <a:solidFill>
                  <a:srgbClr val="000000"/>
                </a:solidFill>
                <a:effectLst/>
                <a:uLnTx/>
                <a:uFillTx/>
                <a:latin typeface="+mn-lt"/>
                <a:ea typeface="+mn-ea"/>
                <a:cs typeface="+mn-cs"/>
              </a:rPr>
              <a:t> diam, a cursus ipsum ante </a:t>
            </a:r>
            <a:r>
              <a:rPr kumimoji="0" lang="en-US" sz="1000" b="1" i="0" u="none" strike="noStrike" kern="1200" cap="none" spc="0" normalizeH="0" baseline="0" noProof="0" err="1">
                <a:ln>
                  <a:noFill/>
                </a:ln>
                <a:solidFill>
                  <a:srgbClr val="000000"/>
                </a:solidFill>
                <a:effectLst/>
                <a:uLnTx/>
                <a:uFillTx/>
                <a:latin typeface="+mn-lt"/>
                <a:ea typeface="+mn-ea"/>
                <a:cs typeface="+mn-cs"/>
              </a:rPr>
              <a:t>quis</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turpis</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err="1">
                <a:ln>
                  <a:noFill/>
                </a:ln>
                <a:solidFill>
                  <a:srgbClr val="000000"/>
                </a:solidFill>
                <a:effectLst/>
                <a:uLnTx/>
                <a:uFillTx/>
                <a:latin typeface="+mn-lt"/>
                <a:ea typeface="+mn-ea"/>
                <a:cs typeface="+mn-cs"/>
              </a:rPr>
              <a:t>Nulla</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facilisi</a:t>
            </a:r>
            <a:r>
              <a:rPr kumimoji="0" lang="en-US" sz="1000" b="1" i="0" u="none" strike="noStrike" kern="1200" cap="none" spc="0" normalizeH="0" baseline="0" noProof="0">
                <a:ln>
                  <a:noFill/>
                </a:ln>
                <a:solidFill>
                  <a:srgbClr val="000000"/>
                </a:solidFill>
                <a:effectLst/>
                <a:uLnTx/>
                <a:uFillTx/>
                <a:latin typeface="+mn-lt"/>
                <a:ea typeface="+mn-ea"/>
                <a:cs typeface="+mn-cs"/>
              </a:rPr>
              <a:t>. Ut </a:t>
            </a:r>
            <a:r>
              <a:rPr kumimoji="0" lang="en-US" sz="1000" b="1" i="0" u="none" strike="noStrike" kern="1200" cap="none" spc="0" normalizeH="0" baseline="0" noProof="0" err="1">
                <a:ln>
                  <a:noFill/>
                </a:ln>
                <a:solidFill>
                  <a:srgbClr val="000000"/>
                </a:solidFill>
                <a:effectLst/>
                <a:uLnTx/>
                <a:uFillTx/>
                <a:latin typeface="+mn-lt"/>
                <a:ea typeface="+mn-ea"/>
                <a:cs typeface="+mn-cs"/>
              </a:rPr>
              <a:t>fringilla</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Suspendisse</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potenti</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Vestibulum lacinia </a:t>
            </a:r>
            <a:r>
              <a:rPr kumimoji="0" lang="en-US" sz="1000" b="1" i="0" u="none" strike="noStrike" kern="1200" cap="none" spc="0" normalizeH="0" baseline="0" noProof="0" err="1">
                <a:ln>
                  <a:noFill/>
                </a:ln>
                <a:solidFill>
                  <a:srgbClr val="000000"/>
                </a:solidFill>
                <a:effectLst/>
                <a:uLnTx/>
                <a:uFillTx/>
                <a:latin typeface="+mn-lt"/>
                <a:ea typeface="+mn-ea"/>
                <a:cs typeface="+mn-cs"/>
              </a:rPr>
              <a:t>arcu</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eget</a:t>
            </a:r>
            <a:r>
              <a:rPr kumimoji="0" lang="en-US" sz="1000" b="1" i="0" u="none" strike="noStrike" kern="1200" cap="none" spc="0" normalizeH="0" baseline="0" noProof="0">
                <a:ln>
                  <a:noFill/>
                </a:ln>
                <a:solidFill>
                  <a:srgbClr val="000000"/>
                </a:solidFill>
                <a:effectLst/>
                <a:uLnTx/>
                <a:uFillTx/>
                <a:latin typeface="+mn-lt"/>
                <a:ea typeface="+mn-ea"/>
                <a:cs typeface="+mn-cs"/>
              </a:rPr>
              <a:t> </a:t>
            </a:r>
            <a:r>
              <a:rPr kumimoji="0" lang="en-US" sz="1000" b="1" i="0" u="none" strike="noStrike" kern="1200" cap="none" spc="0" normalizeH="0" baseline="0" noProof="0" err="1">
                <a:ln>
                  <a:noFill/>
                </a:ln>
                <a:solidFill>
                  <a:srgbClr val="000000"/>
                </a:solidFill>
                <a:effectLst/>
                <a:uLnTx/>
                <a:uFillTx/>
                <a:latin typeface="+mn-lt"/>
                <a:ea typeface="+mn-ea"/>
                <a:cs typeface="+mn-cs"/>
              </a:rPr>
              <a:t>nulla</a:t>
            </a:r>
            <a:endParaRPr kumimoji="0" lang="en-US" sz="1000" b="1"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Lorem ipsum dolor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consectetur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adipiscing</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elit</a:t>
            </a:r>
            <a:r>
              <a:rPr kumimoji="0" lang="en-US" sz="1000" b="0" i="0" u="none" strike="noStrike" kern="1200" cap="none" spc="0" normalizeH="0" baseline="0" noProof="0">
                <a:ln>
                  <a:noFill/>
                </a:ln>
                <a:solidFill>
                  <a:srgbClr val="000000"/>
                </a:solidFill>
                <a:effectLst/>
                <a:uLnTx/>
                <a:uFillTx/>
                <a:latin typeface="+mn-lt"/>
                <a:ea typeface="+mn-ea"/>
                <a:cs typeface="+mn-cs"/>
              </a:rPr>
              <a:t>. Integer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odio</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libero. Sed cursus ante </a:t>
            </a:r>
            <a:r>
              <a:rPr kumimoji="0" lang="en-US" sz="1000" b="0" i="0" u="none" strike="noStrike" kern="1200" cap="none" spc="0" normalizeH="0" baseline="0" noProof="0" err="1">
                <a:ln>
                  <a:noFill/>
                </a:ln>
                <a:solidFill>
                  <a:srgbClr val="000000"/>
                </a:solidFill>
                <a:effectLst/>
                <a:uLnTx/>
                <a:uFillTx/>
                <a:latin typeface="+mn-lt"/>
                <a:ea typeface="+mn-ea"/>
                <a:cs typeface="+mn-cs"/>
              </a:rPr>
              <a:t>dapibus</a:t>
            </a:r>
            <a:r>
              <a:rPr kumimoji="0" lang="en-US" sz="1000" b="0" i="0" u="none" strike="noStrike" kern="1200" cap="none" spc="0" normalizeH="0" baseline="0" noProof="0">
                <a:ln>
                  <a:noFill/>
                </a:ln>
                <a:solidFill>
                  <a:srgbClr val="000000"/>
                </a:solidFill>
                <a:effectLst/>
                <a:uLnTx/>
                <a:uFillTx/>
                <a:latin typeface="+mn-lt"/>
                <a:ea typeface="+mn-ea"/>
                <a:cs typeface="+mn-cs"/>
              </a:rPr>
              <a:t> diam. Sed nisi.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quis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sem</a:t>
            </a:r>
            <a:r>
              <a:rPr kumimoji="0" lang="en-US" sz="1000" b="0" i="0" u="none" strike="noStrike" kern="1200" cap="none" spc="0" normalizeH="0" baseline="0" noProof="0">
                <a:ln>
                  <a:noFill/>
                </a:ln>
                <a:solidFill>
                  <a:srgbClr val="000000"/>
                </a:solidFill>
                <a:effectLst/>
                <a:uLnTx/>
                <a:uFillTx/>
                <a:latin typeface="+mn-lt"/>
                <a:ea typeface="+mn-ea"/>
                <a:cs typeface="+mn-cs"/>
              </a:rPr>
              <a:t> at </a:t>
            </a:r>
            <a:r>
              <a:rPr kumimoji="0" lang="en-US" sz="1000" b="0" i="0" u="none" strike="noStrike" kern="1200" cap="none" spc="0" normalizeH="0" baseline="0" noProof="0" err="1">
                <a:ln>
                  <a:noFill/>
                </a:ln>
                <a:solidFill>
                  <a:srgbClr val="000000"/>
                </a:solidFill>
                <a:effectLst/>
                <a:uLnTx/>
                <a:uFillTx/>
                <a:latin typeface="+mn-lt"/>
                <a:ea typeface="+mn-ea"/>
                <a:cs typeface="+mn-cs"/>
              </a:rPr>
              <a:t>nibh</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imperdiet</a:t>
            </a:r>
            <a:r>
              <a:rPr kumimoji="0" lang="en-US" sz="1000" b="0" i="0" u="none" strike="noStrike" kern="1200" cap="none" spc="0" normalizeH="0" baseline="0" noProof="0">
                <a:ln>
                  <a:noFill/>
                </a:ln>
                <a:solidFill>
                  <a:srgbClr val="000000"/>
                </a:solidFill>
                <a:effectLst/>
                <a:uLnTx/>
                <a:uFillTx/>
                <a:latin typeface="+mn-lt"/>
                <a:ea typeface="+mn-ea"/>
                <a:cs typeface="+mn-cs"/>
              </a:rPr>
              <a:t>. Duis </a:t>
            </a:r>
            <a:r>
              <a:rPr kumimoji="0" lang="en-US" sz="1000" b="0" i="0" u="none" strike="noStrike" kern="1200" cap="none" spc="0" normalizeH="0" baseline="0" noProof="0" err="1">
                <a:ln>
                  <a:noFill/>
                </a:ln>
                <a:solidFill>
                  <a:srgbClr val="000000"/>
                </a:solidFill>
                <a:effectLst/>
                <a:uLnTx/>
                <a:uFillTx/>
                <a:latin typeface="+mn-lt"/>
                <a:ea typeface="+mn-ea"/>
                <a:cs typeface="+mn-cs"/>
              </a:rPr>
              <a:t>sagittis</a:t>
            </a:r>
            <a:r>
              <a:rPr kumimoji="0" lang="en-US" sz="1000" b="0" i="0" u="none" strike="noStrike" kern="1200" cap="none" spc="0" normalizeH="0" baseline="0" noProof="0">
                <a:ln>
                  <a:noFill/>
                </a:ln>
                <a:solidFill>
                  <a:srgbClr val="000000"/>
                </a:solidFill>
                <a:effectLst/>
                <a:uLnTx/>
                <a:uFillTx/>
                <a:latin typeface="+mn-lt"/>
                <a:ea typeface="+mn-ea"/>
                <a:cs typeface="+mn-cs"/>
              </a:rPr>
              <a:t> ipsum.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Fusce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tellus</a:t>
            </a:r>
            <a:r>
              <a:rPr kumimoji="0" lang="en-US" sz="1000" b="0" i="0" u="none" strike="noStrike" kern="1200" cap="none" spc="0" normalizeH="0" baseline="0" noProof="0">
                <a:ln>
                  <a:noFill/>
                </a:ln>
                <a:solidFill>
                  <a:srgbClr val="000000"/>
                </a:solidFill>
                <a:effectLst/>
                <a:uLnTx/>
                <a:uFillTx/>
                <a:latin typeface="+mn-lt"/>
                <a:ea typeface="+mn-ea"/>
                <a:cs typeface="+mn-cs"/>
              </a:rPr>
              <a:t> sed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semper porta. </a:t>
            </a:r>
            <a:r>
              <a:rPr kumimoji="0" lang="en-US" sz="1000" b="0" i="0" u="none" strike="noStrike" kern="1200" cap="none" spc="0" normalizeH="0" baseline="0" noProof="0" err="1">
                <a:ln>
                  <a:noFill/>
                </a:ln>
                <a:solidFill>
                  <a:srgbClr val="000000"/>
                </a:solidFill>
                <a:effectLst/>
                <a:uLnTx/>
                <a:uFillTx/>
                <a:latin typeface="+mn-lt"/>
                <a:ea typeface="+mn-ea"/>
                <a:cs typeface="+mn-cs"/>
              </a:rPr>
              <a:t>Mauris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massa</a:t>
            </a:r>
            <a:r>
              <a:rPr kumimoji="0" lang="en-US" sz="1000" b="0" i="0" u="none" strike="noStrike" kern="1200" cap="none" spc="0" normalizeH="0" baseline="0" noProof="0">
                <a:ln>
                  <a:noFill/>
                </a:ln>
                <a:solidFill>
                  <a:srgbClr val="000000"/>
                </a:solidFill>
                <a:effectLst/>
                <a:uLnTx/>
                <a:uFillTx/>
                <a:latin typeface="+mn-lt"/>
                <a:ea typeface="+mn-ea"/>
                <a:cs typeface="+mn-cs"/>
              </a:rPr>
              <a:t>. Vestibulum lacinia </a:t>
            </a:r>
            <a:r>
              <a:rPr kumimoji="0" lang="en-US" sz="1000" b="0" i="0" u="none" strike="noStrike" kern="1200" cap="none" spc="0" normalizeH="0" baseline="0" noProof="0" err="1">
                <a:ln>
                  <a:noFill/>
                </a:ln>
                <a:solidFill>
                  <a:srgbClr val="000000"/>
                </a:solidFill>
                <a:effectLst/>
                <a:uLnTx/>
                <a:uFillTx/>
                <a:latin typeface="+mn-lt"/>
                <a:ea typeface="+mn-ea"/>
                <a:cs typeface="+mn-cs"/>
              </a:rPr>
              <a:t>arcu</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eget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nulla</a:t>
            </a:r>
            <a:r>
              <a:rPr kumimoji="0" lang="en-US" sz="1000" b="0" i="0" u="none" strike="noStrike" kern="1200" cap="none" spc="0" normalizeH="0" baseline="0" noProof="0">
                <a:ln>
                  <a:noFill/>
                </a:ln>
                <a:solidFill>
                  <a:srgbClr val="000000"/>
                </a:solidFill>
                <a:effectLst/>
                <a:uLnTx/>
                <a:uFillTx/>
                <a:latin typeface="+mn-lt"/>
                <a:ea typeface="+mn-ea"/>
                <a:cs typeface="+mn-cs"/>
              </a:rPr>
              <a:t>. Class </a:t>
            </a:r>
            <a:r>
              <a:rPr kumimoji="0" lang="en-US" sz="1000" b="0" i="0" u="none" strike="noStrike" kern="1200" cap="none" spc="0" normalizeH="0" baseline="0" noProof="0" err="1">
                <a:ln>
                  <a:noFill/>
                </a:ln>
                <a:solidFill>
                  <a:srgbClr val="000000"/>
                </a:solidFill>
                <a:effectLst/>
                <a:uLnTx/>
                <a:uFillTx/>
                <a:latin typeface="+mn-lt"/>
                <a:ea typeface="+mn-ea"/>
                <a:cs typeface="+mn-cs"/>
              </a:rPr>
              <a:t>aptent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taciti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sociosqu</a:t>
            </a:r>
            <a:r>
              <a:rPr kumimoji="0" lang="en-US" sz="1000" b="0" i="0" u="none" strike="noStrike" kern="1200" cap="none" spc="0" normalizeH="0" baseline="0" noProof="0">
                <a:ln>
                  <a:noFill/>
                </a:ln>
                <a:solidFill>
                  <a:srgbClr val="000000"/>
                </a:solidFill>
                <a:effectLst/>
                <a:uLnTx/>
                <a:uFillTx/>
                <a:latin typeface="+mn-lt"/>
                <a:ea typeface="+mn-ea"/>
                <a:cs typeface="+mn-cs"/>
              </a:rPr>
              <a:t> ad </a:t>
            </a:r>
            <a:r>
              <a:rPr kumimoji="0" lang="en-US" sz="1000" b="0" i="0" u="none" strike="noStrike" kern="1200" cap="none" spc="0" normalizeH="0" baseline="0" noProof="0" err="1">
                <a:ln>
                  <a:noFill/>
                </a:ln>
                <a:solidFill>
                  <a:srgbClr val="000000"/>
                </a:solidFill>
                <a:effectLst/>
                <a:uLnTx/>
                <a:uFillTx/>
                <a:latin typeface="+mn-lt"/>
                <a:ea typeface="+mn-ea"/>
                <a:cs typeface="+mn-cs"/>
              </a:rPr>
              <a:t>litora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torquent</a:t>
            </a:r>
            <a:r>
              <a:rPr kumimoji="0" lang="en-US" sz="1000" b="0" i="0" u="none" strike="noStrike" kern="1200" cap="none" spc="0" normalizeH="0" baseline="0" noProof="0">
                <a:ln>
                  <a:noFill/>
                </a:ln>
                <a:solidFill>
                  <a:srgbClr val="000000"/>
                </a:solidFill>
                <a:effectLst/>
                <a:uLnTx/>
                <a:uFillTx/>
                <a:latin typeface="+mn-lt"/>
                <a:ea typeface="+mn-ea"/>
                <a:cs typeface="+mn-cs"/>
              </a:rPr>
              <a:t> per </a:t>
            </a:r>
            <a:r>
              <a:rPr kumimoji="0" lang="en-US" sz="1000" b="0" i="0" u="none" strike="noStrike" kern="1200" cap="none" spc="0" normalizeH="0" baseline="0" noProof="0" err="1">
                <a:ln>
                  <a:noFill/>
                </a:ln>
                <a:solidFill>
                  <a:srgbClr val="000000"/>
                </a:solidFill>
                <a:effectLst/>
                <a:uLnTx/>
                <a:uFillTx/>
                <a:latin typeface="+mn-lt"/>
                <a:ea typeface="+mn-ea"/>
                <a:cs typeface="+mn-cs"/>
              </a:rPr>
              <a:t>conubia</a:t>
            </a:r>
            <a:r>
              <a:rPr kumimoji="0" lang="en-US" sz="1000" b="0" i="0" u="none" strike="noStrike" kern="1200" cap="none" spc="0" normalizeH="0" baseline="0" noProof="0">
                <a:ln>
                  <a:noFill/>
                </a:ln>
                <a:solidFill>
                  <a:srgbClr val="000000"/>
                </a:solidFill>
                <a:effectLst/>
                <a:uLnTx/>
                <a:uFillTx/>
                <a:latin typeface="+mn-lt"/>
                <a:ea typeface="+mn-ea"/>
                <a:cs typeface="+mn-cs"/>
              </a:rPr>
              <a:t> nostra, per </a:t>
            </a:r>
            <a:r>
              <a:rPr kumimoji="0" lang="en-US" sz="1000" b="0" i="0" u="none" strike="noStrike" kern="1200" cap="none" spc="0" normalizeH="0" baseline="0" noProof="0" err="1">
                <a:ln>
                  <a:noFill/>
                </a:ln>
                <a:solidFill>
                  <a:srgbClr val="000000"/>
                </a:solidFill>
                <a:effectLst/>
                <a:uLnTx/>
                <a:uFillTx/>
                <a:latin typeface="+mn-lt"/>
                <a:ea typeface="+mn-ea"/>
                <a:cs typeface="+mn-cs"/>
              </a:rPr>
              <a:t>inceptos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himenaeos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Curabitur</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sodales</a:t>
            </a:r>
            <a:r>
              <a:rPr kumimoji="0" lang="en-US" sz="1000" b="0" i="0" u="none" strike="noStrike" kern="1200" cap="none" spc="0" normalizeH="0" baseline="0" noProof="0">
                <a:ln>
                  <a:noFill/>
                </a:ln>
                <a:solidFill>
                  <a:srgbClr val="000000"/>
                </a:solidFill>
                <a:effectLst/>
                <a:uLnTx/>
                <a:uFillTx/>
                <a:latin typeface="+mn-lt"/>
                <a:ea typeface="+mn-ea"/>
                <a:cs typeface="+mn-cs"/>
              </a:rPr>
              <a:t> ligula in libero. Sed </a:t>
            </a:r>
            <a:r>
              <a:rPr kumimoji="0" lang="en-US" sz="1000" b="0" i="0" u="none" strike="noStrike" kern="1200" cap="none" spc="0" normalizeH="0" baseline="0" noProof="0" err="1">
                <a:ln>
                  <a:noFill/>
                </a:ln>
                <a:solidFill>
                  <a:srgbClr val="000000"/>
                </a:solidFill>
                <a:effectLst/>
                <a:uLnTx/>
                <a:uFillTx/>
                <a:latin typeface="+mn-lt"/>
                <a:ea typeface="+mn-ea"/>
                <a:cs typeface="+mn-cs"/>
              </a:rPr>
              <a:t>dignissim</a:t>
            </a:r>
            <a:r>
              <a:rPr kumimoji="0" lang="en-US" sz="1000" b="0" i="0" u="none" strike="noStrike" kern="1200" cap="none" spc="0" normalizeH="0" baseline="0" noProof="0">
                <a:ln>
                  <a:noFill/>
                </a:ln>
                <a:solidFill>
                  <a:srgbClr val="000000"/>
                </a:solidFill>
                <a:effectLst/>
                <a:uLnTx/>
                <a:uFillTx/>
                <a:latin typeface="+mn-lt"/>
                <a:ea typeface="+mn-ea"/>
                <a:cs typeface="+mn-cs"/>
              </a:rPr>
              <a:t> lacinia. </a:t>
            </a: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Vestibulum ante ipsum </a:t>
            </a:r>
            <a:r>
              <a:rPr kumimoji="0" lang="en-US" sz="1000" b="0" i="0" u="none" strike="noStrike" kern="1200" cap="none" spc="0" normalizeH="0" baseline="0" noProof="0" err="1">
                <a:ln>
                  <a:noFill/>
                </a:ln>
                <a:solidFill>
                  <a:srgbClr val="000000"/>
                </a:solidFill>
                <a:effectLst/>
                <a:uLnTx/>
                <a:uFillTx/>
                <a:latin typeface="+mn-lt"/>
                <a:ea typeface="+mn-ea"/>
                <a:cs typeface="+mn-cs"/>
              </a:rPr>
              <a:t>primis</a:t>
            </a:r>
            <a:r>
              <a:rPr kumimoji="0" lang="en-US" sz="1000" b="0" i="0" u="none" strike="noStrike" kern="1200" cap="none" spc="0" normalizeH="0" baseline="0" noProof="0">
                <a:ln>
                  <a:noFill/>
                </a:ln>
                <a:solidFill>
                  <a:srgbClr val="000000"/>
                </a:solidFill>
                <a:effectLst/>
                <a:uLnTx/>
                <a:uFillTx/>
                <a:latin typeface="+mn-lt"/>
                <a:ea typeface="+mn-ea"/>
                <a:cs typeface="+mn-cs"/>
              </a:rPr>
              <a:t> in </a:t>
            </a:r>
            <a:r>
              <a:rPr kumimoji="0" lang="en-US" sz="1000" b="0" i="0" u="none" strike="noStrike" kern="1200" cap="none" spc="0" normalizeH="0" baseline="0" noProof="0" err="1">
                <a:ln>
                  <a:noFill/>
                </a:ln>
                <a:solidFill>
                  <a:srgbClr val="000000"/>
                </a:solidFill>
                <a:effectLst/>
                <a:uLnTx/>
                <a:uFillTx/>
                <a:latin typeface="+mn-lt"/>
                <a:ea typeface="+mn-ea"/>
                <a:cs typeface="+mn-cs"/>
              </a:rPr>
              <a:t>faucibus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orci</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luctus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ultrices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posuere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cubilia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Curae</a:t>
            </a:r>
            <a:r>
              <a:rPr kumimoji="0" lang="en-US" sz="1000" b="0" i="0" u="none" strike="noStrike" kern="1200" cap="none" spc="0" normalizeH="0" baseline="0" noProof="0">
                <a:ln>
                  <a:noFill/>
                </a:ln>
                <a:solidFill>
                  <a:srgbClr val="000000"/>
                </a:solidFill>
                <a:effectLst/>
                <a:uLnTx/>
                <a:uFillTx/>
                <a:latin typeface="+mn-lt"/>
                <a:ea typeface="+mn-ea"/>
                <a:cs typeface="+mn-cs"/>
              </a:rPr>
              <a:t>; Morbi lacinia </a:t>
            </a:r>
            <a:r>
              <a:rPr kumimoji="0" lang="en-US" sz="1000" b="0" i="0" u="none" strike="noStrike" kern="1200" cap="none" spc="0" normalizeH="0" baseline="0" noProof="0" err="1">
                <a:ln>
                  <a:noFill/>
                </a:ln>
                <a:solidFill>
                  <a:srgbClr val="000000"/>
                </a:solidFill>
                <a:effectLst/>
                <a:uLnTx/>
                <a:uFillTx/>
                <a:latin typeface="+mn-lt"/>
                <a:ea typeface="+mn-ea"/>
                <a:cs typeface="+mn-cs"/>
              </a:rPr>
              <a:t>molestie</a:t>
            </a:r>
            <a:r>
              <a:rPr kumimoji="0" lang="en-US" sz="1000" b="0" i="0" u="none" strike="noStrike" kern="1200" cap="none" spc="0" normalizeH="0" baseline="0" noProof="0">
                <a:ln>
                  <a:noFill/>
                </a:ln>
                <a:solidFill>
                  <a:srgbClr val="000000"/>
                </a:solidFill>
                <a:effectLst/>
                <a:uLnTx/>
                <a:uFillTx/>
                <a:latin typeface="+mn-lt"/>
                <a:ea typeface="+mn-ea"/>
                <a:cs typeface="+mn-cs"/>
              </a:rPr>
              <a:t> dui. </a:t>
            </a:r>
            <a:r>
              <a:rPr kumimoji="0" lang="en-US" sz="1000" b="0" i="0" u="none" strike="noStrike" kern="1200" cap="none" spc="0" normalizeH="0" baseline="0" noProof="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dolor. Sed non </a:t>
            </a:r>
            <a:r>
              <a:rPr kumimoji="0" lang="en-US" sz="1000" b="0" i="0" u="none" strike="noStrike" kern="1200" cap="none" spc="0" normalizeH="0" baseline="0" noProof="0" err="1">
                <a:ln>
                  <a:noFill/>
                </a:ln>
                <a:solidFill>
                  <a:srgbClr val="000000"/>
                </a:solidFill>
                <a:effectLst/>
                <a:uLnTx/>
                <a:uFillTx/>
                <a:latin typeface="+mn-lt"/>
                <a:ea typeface="+mn-ea"/>
                <a:cs typeface="+mn-cs"/>
              </a:rPr>
              <a:t>quam</a:t>
            </a:r>
            <a:r>
              <a:rPr kumimoji="0" lang="en-US" sz="1000" b="0" i="0" u="none" strike="noStrike" kern="1200" cap="none" spc="0" normalizeH="0" baseline="0" noProof="0">
                <a:ln>
                  <a:noFill/>
                </a:ln>
                <a:solidFill>
                  <a:srgbClr val="000000"/>
                </a:solidFill>
                <a:effectLst/>
                <a:uLnTx/>
                <a:uFillTx/>
                <a:latin typeface="+mn-lt"/>
                <a:ea typeface="+mn-ea"/>
                <a:cs typeface="+mn-cs"/>
              </a:rPr>
              <a:t>. In vel mi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congue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a:ln>
                  <a:noFill/>
                </a:ln>
                <a:solidFill>
                  <a:srgbClr val="000000"/>
                </a:solidFill>
                <a:effectLst/>
                <a:uLnTx/>
                <a:uFillTx/>
                <a:latin typeface="+mn-lt"/>
                <a:ea typeface="+mn-ea"/>
                <a:cs typeface="+mn-cs"/>
              </a:rPr>
              <a:t>. Morbi in ipsum sit </a:t>
            </a:r>
            <a:r>
              <a:rPr kumimoji="0" lang="en-US" sz="1000" b="0" i="0" u="none" strike="noStrike" kern="1200" cap="none" spc="0" normalizeH="0" baseline="0" noProof="0" err="1">
                <a:ln>
                  <a:noFill/>
                </a:ln>
                <a:solidFill>
                  <a:srgbClr val="000000"/>
                </a:solidFill>
                <a:effectLst/>
                <a:uLnTx/>
                <a:uFillTx/>
                <a:latin typeface="+mn-lt"/>
                <a:ea typeface="+mn-ea"/>
                <a:cs typeface="+mn-cs"/>
              </a:rPr>
              <a:t>amet</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pede</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facilisis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laoreet</a:t>
            </a:r>
            <a:r>
              <a:rPr kumimoji="0" lang="en-US" sz="1000" b="0" i="0" u="none" strike="noStrike" kern="1200" cap="none" spc="0" normalizeH="0" baseline="0" noProof="0">
                <a:ln>
                  <a:noFill/>
                </a:ln>
                <a:solidFill>
                  <a:srgbClr val="000000"/>
                </a:solidFill>
                <a:effectLst/>
                <a:uLnTx/>
                <a:uFillTx/>
                <a:latin typeface="+mn-lt"/>
                <a:ea typeface="+mn-ea"/>
                <a:cs typeface="+mn-cs"/>
              </a:rPr>
              <a:t>. Donec </a:t>
            </a:r>
            <a:r>
              <a:rPr kumimoji="0" lang="en-US" sz="1000" b="0" i="0" u="none" strike="noStrike" kern="1200" cap="none" spc="0" normalizeH="0" baseline="0" noProof="0" err="1">
                <a:ln>
                  <a:noFill/>
                </a:ln>
                <a:solidFill>
                  <a:srgbClr val="000000"/>
                </a:solidFill>
                <a:effectLst/>
                <a:uLnTx/>
                <a:uFillTx/>
                <a:latin typeface="+mn-lt"/>
                <a:ea typeface="+mn-ea"/>
                <a:cs typeface="+mn-cs"/>
              </a:rPr>
              <a:t>lacus</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nunc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viverra</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nec</a:t>
            </a:r>
            <a:r>
              <a:rPr kumimoji="0" lang="en-US" sz="1000" b="0" i="0" u="none" strike="noStrike" kern="1200" cap="none" spc="0" normalizeH="0" baseline="0" noProof="0">
                <a:ln>
                  <a:noFill/>
                </a:ln>
                <a:solidFill>
                  <a:srgbClr val="000000"/>
                </a:solidFill>
                <a:effectLst/>
                <a:uLnTx/>
                <a:uFillTx/>
                <a:latin typeface="+mn-lt"/>
                <a:ea typeface="+mn-ea"/>
                <a:cs typeface="+mn-cs"/>
              </a:rPr>
              <a:t>, </a:t>
            </a:r>
            <a:r>
              <a:rPr kumimoji="0" lang="en-US" sz="1000" b="0" i="0" u="none" strike="noStrike" kern="1200" cap="none" spc="0" normalizeH="0" baseline="0" noProof="0" err="1">
                <a:ln>
                  <a:noFill/>
                </a:ln>
                <a:solidFill>
                  <a:srgbClr val="000000"/>
                </a:solidFill>
                <a:effectLst/>
                <a:uLnTx/>
                <a:uFillTx/>
                <a:latin typeface="+mn-lt"/>
                <a:ea typeface="+mn-ea"/>
                <a:cs typeface="+mn-cs"/>
              </a:rPr>
              <a:t>blandit</a:t>
            </a:r>
            <a:r>
              <a:rPr kumimoji="0" lang="en-US" sz="1000" b="0" i="0" u="none" strike="noStrike" kern="1200" cap="none" spc="0" normalizeH="0" baseline="0" noProof="0">
                <a:ln>
                  <a:noFill/>
                </a:ln>
                <a:solidFill>
                  <a:srgbClr val="000000"/>
                </a:solidFill>
                <a:effectLst/>
                <a:uLnTx/>
                <a:uFillTx/>
                <a:latin typeface="+mn-lt"/>
                <a:ea typeface="+mn-ea"/>
                <a:cs typeface="+mn-cs"/>
              </a:rPr>
              <a:t> vel, </a:t>
            </a:r>
            <a:r>
              <a:rPr kumimoji="0" lang="en-US" sz="1000" b="0" i="0" u="none" strike="noStrike" kern="1200" cap="none" spc="0" normalizeH="0" baseline="0" noProof="0" err="1">
                <a:ln>
                  <a:noFill/>
                </a:ln>
                <a:solidFill>
                  <a:srgbClr val="000000"/>
                </a:solidFill>
                <a:effectLst/>
                <a:uLnTx/>
                <a:uFillTx/>
                <a:latin typeface="+mn-lt"/>
                <a:ea typeface="+mn-ea"/>
                <a:cs typeface="+mn-cs"/>
              </a:rPr>
              <a:t>egestas</a:t>
            </a:r>
            <a:r>
              <a:rPr kumimoji="0" lang="en-US" sz="1000" b="0" i="0" u="none" strike="noStrike" kern="1200" cap="none" spc="0" normalizeH="0" baseline="0" noProof="0">
                <a:ln>
                  <a:noFill/>
                </a:ln>
                <a:solidFill>
                  <a:srgbClr val="000000"/>
                </a:solidFill>
                <a:effectLst/>
                <a:uLnTx/>
                <a:uFillTx/>
                <a:latin typeface="+mn-lt"/>
                <a:ea typeface="+mn-ea"/>
                <a:cs typeface="+mn-cs"/>
              </a:rPr>
              <a:t> et, </a:t>
            </a:r>
            <a:r>
              <a:rPr kumimoji="0" lang="en-US" sz="1000" b="0" i="0" u="none" strike="noStrike" kern="1200" cap="none" spc="0" normalizeH="0" baseline="0" noProof="0" err="1">
                <a:ln>
                  <a:noFill/>
                </a:ln>
                <a:solidFill>
                  <a:srgbClr val="000000"/>
                </a:solidFill>
                <a:effectLst/>
                <a:uLnTx/>
                <a:uFillTx/>
                <a:latin typeface="+mn-lt"/>
                <a:ea typeface="+mn-ea"/>
                <a:cs typeface="+mn-cs"/>
              </a:rPr>
              <a:t>augue</a:t>
            </a:r>
            <a:r>
              <a:rPr kumimoji="0" lang="en-US" sz="1000" b="0" i="0" u="none" strike="noStrike" kern="1200" cap="none" spc="0" normalizeH="0" baseline="0" noProof="0">
                <a:ln>
                  <a:noFill/>
                </a:ln>
                <a:solidFill>
                  <a:srgbClr val="000000"/>
                </a:solidFill>
                <a:effectLst/>
                <a:uLnTx/>
                <a:uFillTx/>
                <a:latin typeface="+mn-lt"/>
                <a:ea typeface="+mn-ea"/>
                <a:cs typeface="+mn-cs"/>
              </a:rPr>
              <a:t>:</a:t>
            </a:r>
          </a:p>
        </p:txBody>
      </p:sp>
      <p:cxnSp>
        <p:nvCxnSpPr>
          <p:cNvPr id="15" name="Straight Connector 14">
            <a:extLst>
              <a:ext uri="{FF2B5EF4-FFF2-40B4-BE49-F238E27FC236}">
                <a16:creationId xmlns:a16="http://schemas.microsoft.com/office/drawing/2014/main" id="{45EAAC76-D81F-C040-9284-FE1D7DE2EED5}"/>
              </a:ext>
            </a:extLst>
          </p:cNvPr>
          <p:cNvCxnSpPr/>
          <p:nvPr userDrawn="1"/>
        </p:nvCxnSpPr>
        <p:spPr>
          <a:xfrm>
            <a:off x="9036424" y="1532965"/>
            <a:ext cx="0" cy="457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4BC7A3C3-F60A-DB44-AB4E-DA62FF3DA2EC}"/>
              </a:ext>
            </a:extLst>
          </p:cNvPr>
          <p:cNvSpPr>
            <a:spLocks noGrp="1"/>
          </p:cNvSpPr>
          <p:nvPr>
            <p:ph type="title" hasCustomPrompt="1"/>
          </p:nvPr>
        </p:nvSpPr>
        <p:spPr bwMode="gray">
          <a:xfrm>
            <a:off x="914401" y="279400"/>
            <a:ext cx="4191000" cy="787400"/>
          </a:xfrm>
          <a:prstGeom prst="rect">
            <a:avLst/>
          </a:prstGeom>
        </p:spPr>
        <p:txBody>
          <a:bodyPr vert="horz" lIns="0" tIns="0" rIns="0" bIns="0" rtlCol="0" anchor="b" anchorCtr="0">
            <a:noAutofit/>
          </a:bodyPr>
          <a:lstStyle/>
          <a:p>
            <a:r>
              <a:rPr lang="en-US" noProof="0"/>
              <a:t>This an executive letter slide</a:t>
            </a:r>
          </a:p>
        </p:txBody>
      </p:sp>
      <p:sp>
        <p:nvSpPr>
          <p:cNvPr id="12" name="Text Placeholder 40">
            <a:extLst>
              <a:ext uri="{FF2B5EF4-FFF2-40B4-BE49-F238E27FC236}">
                <a16:creationId xmlns:a16="http://schemas.microsoft.com/office/drawing/2014/main" id="{6FEF8CDE-390B-A14E-8415-4315F05E77B1}"/>
              </a:ext>
            </a:extLst>
          </p:cNvPr>
          <p:cNvSpPr>
            <a:spLocks noGrp="1"/>
          </p:cNvSpPr>
          <p:nvPr>
            <p:ph type="body" sz="quarter" idx="25" hasCustomPrompt="1"/>
          </p:nvPr>
        </p:nvSpPr>
        <p:spPr>
          <a:xfrm>
            <a:off x="9296400" y="2113189"/>
            <a:ext cx="1982787" cy="787400"/>
          </a:xfrm>
          <a:prstGeom prst="rect">
            <a:avLst/>
          </a:prstGeom>
        </p:spPr>
        <p:txBody>
          <a:bodyPr anchor="t"/>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5" name="Picture Placeholder 4">
            <a:extLst>
              <a:ext uri="{FF2B5EF4-FFF2-40B4-BE49-F238E27FC236}">
                <a16:creationId xmlns:a16="http://schemas.microsoft.com/office/drawing/2014/main" id="{809E6F45-A1FC-DD4F-B2C7-9DAAA11D28B8}"/>
              </a:ext>
            </a:extLst>
          </p:cNvPr>
          <p:cNvSpPr>
            <a:spLocks noGrp="1"/>
          </p:cNvSpPr>
          <p:nvPr>
            <p:ph type="pic" sz="quarter" idx="26" hasCustomPrompt="1"/>
          </p:nvPr>
        </p:nvSpPr>
        <p:spPr>
          <a:xfrm>
            <a:off x="9296400" y="1573213"/>
            <a:ext cx="1436909" cy="539976"/>
          </a:xfrm>
        </p:spPr>
        <p:txBody>
          <a:bodyPr anchor="ctr"/>
          <a:lstStyle>
            <a:lvl1pPr algn="ctr">
              <a:defRPr sz="900"/>
            </a:lvl1pPr>
          </a:lstStyle>
          <a:p>
            <a:r>
              <a:rPr lang="en-US"/>
              <a:t>Drop in signature jpg</a:t>
            </a:r>
          </a:p>
        </p:txBody>
      </p:sp>
      <p:sp>
        <p:nvSpPr>
          <p:cNvPr id="25" name="Text Placeholder 40">
            <a:extLst>
              <a:ext uri="{FF2B5EF4-FFF2-40B4-BE49-F238E27FC236}">
                <a16:creationId xmlns:a16="http://schemas.microsoft.com/office/drawing/2014/main" id="{4DC2618C-A8CC-584D-B27B-CBA785A78A31}"/>
              </a:ext>
            </a:extLst>
          </p:cNvPr>
          <p:cNvSpPr>
            <a:spLocks noGrp="1"/>
          </p:cNvSpPr>
          <p:nvPr>
            <p:ph type="body" sz="quarter" idx="27" hasCustomPrompt="1"/>
          </p:nvPr>
        </p:nvSpPr>
        <p:spPr>
          <a:xfrm>
            <a:off x="9296400" y="3644446"/>
            <a:ext cx="1982787" cy="787400"/>
          </a:xfrm>
          <a:prstGeom prst="rect">
            <a:avLst/>
          </a:prstGeom>
        </p:spPr>
        <p:txBody>
          <a:bodyPr anchor="t"/>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26" name="Picture Placeholder 4">
            <a:extLst>
              <a:ext uri="{FF2B5EF4-FFF2-40B4-BE49-F238E27FC236}">
                <a16:creationId xmlns:a16="http://schemas.microsoft.com/office/drawing/2014/main" id="{5D0F8153-714D-6B49-B381-610773FCDF61}"/>
              </a:ext>
            </a:extLst>
          </p:cNvPr>
          <p:cNvSpPr>
            <a:spLocks noGrp="1"/>
          </p:cNvSpPr>
          <p:nvPr>
            <p:ph type="pic" sz="quarter" idx="28" hasCustomPrompt="1"/>
          </p:nvPr>
        </p:nvSpPr>
        <p:spPr>
          <a:xfrm>
            <a:off x="9296400" y="3104470"/>
            <a:ext cx="1436909" cy="539976"/>
          </a:xfrm>
        </p:spPr>
        <p:txBody>
          <a:bodyPr anchor="ctr"/>
          <a:lstStyle>
            <a:lvl1pPr algn="ctr">
              <a:defRPr sz="900"/>
            </a:lvl1pPr>
          </a:lstStyle>
          <a:p>
            <a:r>
              <a:rPr lang="en-US"/>
              <a:t>Drop in signature jpg</a:t>
            </a:r>
          </a:p>
        </p:txBody>
      </p:sp>
      <p:sp>
        <p:nvSpPr>
          <p:cNvPr id="27" name="Text Placeholder 40">
            <a:extLst>
              <a:ext uri="{FF2B5EF4-FFF2-40B4-BE49-F238E27FC236}">
                <a16:creationId xmlns:a16="http://schemas.microsoft.com/office/drawing/2014/main" id="{595EC767-5A5E-2D45-A83F-7E76AE3DD4FC}"/>
              </a:ext>
            </a:extLst>
          </p:cNvPr>
          <p:cNvSpPr>
            <a:spLocks noGrp="1"/>
          </p:cNvSpPr>
          <p:nvPr>
            <p:ph type="body" sz="quarter" idx="29" hasCustomPrompt="1"/>
          </p:nvPr>
        </p:nvSpPr>
        <p:spPr>
          <a:xfrm>
            <a:off x="9296400" y="5182960"/>
            <a:ext cx="1982787" cy="787400"/>
          </a:xfrm>
          <a:prstGeom prst="rect">
            <a:avLst/>
          </a:prstGeom>
        </p:spPr>
        <p:txBody>
          <a:bodyPr anchor="t"/>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28" name="Picture Placeholder 4">
            <a:extLst>
              <a:ext uri="{FF2B5EF4-FFF2-40B4-BE49-F238E27FC236}">
                <a16:creationId xmlns:a16="http://schemas.microsoft.com/office/drawing/2014/main" id="{568ABE60-FD2E-9D4B-A59B-BC9A871C9220}"/>
              </a:ext>
            </a:extLst>
          </p:cNvPr>
          <p:cNvSpPr>
            <a:spLocks noGrp="1"/>
          </p:cNvSpPr>
          <p:nvPr>
            <p:ph type="pic" sz="quarter" idx="30" hasCustomPrompt="1"/>
          </p:nvPr>
        </p:nvSpPr>
        <p:spPr>
          <a:xfrm>
            <a:off x="9296400" y="4642984"/>
            <a:ext cx="1436909" cy="539976"/>
          </a:xfrm>
        </p:spPr>
        <p:txBody>
          <a:bodyPr anchor="ctr"/>
          <a:lstStyle>
            <a:lvl1pPr algn="ctr">
              <a:defRPr sz="900"/>
            </a:lvl1pPr>
          </a:lstStyle>
          <a:p>
            <a:r>
              <a:rPr lang="en-US"/>
              <a:t>Drop in signature jpg</a:t>
            </a:r>
          </a:p>
        </p:txBody>
      </p:sp>
    </p:spTree>
    <p:extLst>
      <p:ext uri="{BB962C8B-B14F-4D97-AF65-F5344CB8AC3E}">
        <p14:creationId xmlns:p14="http://schemas.microsoft.com/office/powerpoint/2010/main" val="42580951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No Conten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A3ED70B9-D89B-B445-B6A9-3B264DAA2B14}"/>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Meet the team</a:t>
            </a:r>
          </a:p>
        </p:txBody>
      </p:sp>
      <p:sp>
        <p:nvSpPr>
          <p:cNvPr id="3" name="Picture Placeholder 21">
            <a:extLst>
              <a:ext uri="{FF2B5EF4-FFF2-40B4-BE49-F238E27FC236}">
                <a16:creationId xmlns:a16="http://schemas.microsoft.com/office/drawing/2014/main" id="{90B56C3F-049C-6546-8167-868DFF2B15E1}"/>
              </a:ext>
            </a:extLst>
          </p:cNvPr>
          <p:cNvSpPr>
            <a:spLocks noGrp="1" noChangeAspect="1"/>
          </p:cNvSpPr>
          <p:nvPr>
            <p:ph type="pic" sz="quarter" idx="10"/>
          </p:nvPr>
        </p:nvSpPr>
        <p:spPr>
          <a:xfrm>
            <a:off x="1062038" y="1438275"/>
            <a:ext cx="1262062" cy="1260475"/>
          </a:xfrm>
          <a:prstGeom prst="rect">
            <a:avLst/>
          </a:prstGeom>
        </p:spPr>
        <p:txBody>
          <a:bodyPr/>
          <a:lstStyle/>
          <a:p>
            <a:endParaRPr lang="en-US"/>
          </a:p>
        </p:txBody>
      </p:sp>
      <p:sp>
        <p:nvSpPr>
          <p:cNvPr id="4" name="Text Placeholder 40">
            <a:extLst>
              <a:ext uri="{FF2B5EF4-FFF2-40B4-BE49-F238E27FC236}">
                <a16:creationId xmlns:a16="http://schemas.microsoft.com/office/drawing/2014/main" id="{C5F09BED-1459-1248-B941-4C39EFB8BE02}"/>
              </a:ext>
            </a:extLst>
          </p:cNvPr>
          <p:cNvSpPr>
            <a:spLocks noGrp="1"/>
          </p:cNvSpPr>
          <p:nvPr>
            <p:ph type="body" sz="quarter" idx="19" hasCustomPrompt="1"/>
          </p:nvPr>
        </p:nvSpPr>
        <p:spPr>
          <a:xfrm>
            <a:off x="2404493" y="2127250"/>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6" name="Picture Placeholder 21">
            <a:extLst>
              <a:ext uri="{FF2B5EF4-FFF2-40B4-BE49-F238E27FC236}">
                <a16:creationId xmlns:a16="http://schemas.microsoft.com/office/drawing/2014/main" id="{6CFAC326-5B30-964C-A0EB-D5E51CE7E2DE}"/>
              </a:ext>
            </a:extLst>
          </p:cNvPr>
          <p:cNvSpPr>
            <a:spLocks noGrp="1" noChangeAspect="1"/>
          </p:cNvSpPr>
          <p:nvPr>
            <p:ph type="pic" sz="quarter" idx="11"/>
          </p:nvPr>
        </p:nvSpPr>
        <p:spPr>
          <a:xfrm>
            <a:off x="1062038" y="3133511"/>
            <a:ext cx="1262062" cy="1260475"/>
          </a:xfrm>
          <a:prstGeom prst="rect">
            <a:avLst/>
          </a:prstGeom>
        </p:spPr>
        <p:txBody>
          <a:bodyPr/>
          <a:lstStyle/>
          <a:p>
            <a:endParaRPr lang="en-US"/>
          </a:p>
        </p:txBody>
      </p:sp>
      <p:sp>
        <p:nvSpPr>
          <p:cNvPr id="7" name="Picture Placeholder 21">
            <a:extLst>
              <a:ext uri="{FF2B5EF4-FFF2-40B4-BE49-F238E27FC236}">
                <a16:creationId xmlns:a16="http://schemas.microsoft.com/office/drawing/2014/main" id="{46768F18-9278-334B-BD34-63CC5816D063}"/>
              </a:ext>
            </a:extLst>
          </p:cNvPr>
          <p:cNvSpPr>
            <a:spLocks noGrp="1" noChangeAspect="1"/>
          </p:cNvSpPr>
          <p:nvPr>
            <p:ph type="pic" sz="quarter" idx="12"/>
          </p:nvPr>
        </p:nvSpPr>
        <p:spPr>
          <a:xfrm>
            <a:off x="1062038" y="4787650"/>
            <a:ext cx="1262062" cy="1260475"/>
          </a:xfrm>
          <a:prstGeom prst="rect">
            <a:avLst/>
          </a:prstGeom>
        </p:spPr>
        <p:txBody>
          <a:bodyPr/>
          <a:lstStyle/>
          <a:p>
            <a:endParaRPr lang="en-US"/>
          </a:p>
        </p:txBody>
      </p:sp>
      <p:sp>
        <p:nvSpPr>
          <p:cNvPr id="8" name="Picture Placeholder 21">
            <a:extLst>
              <a:ext uri="{FF2B5EF4-FFF2-40B4-BE49-F238E27FC236}">
                <a16:creationId xmlns:a16="http://schemas.microsoft.com/office/drawing/2014/main" id="{2BDBD233-B4D1-FF46-BCA3-26AB5B728928}"/>
              </a:ext>
            </a:extLst>
          </p:cNvPr>
          <p:cNvSpPr>
            <a:spLocks noGrp="1" noChangeAspect="1"/>
          </p:cNvSpPr>
          <p:nvPr>
            <p:ph type="pic" sz="quarter" idx="13"/>
          </p:nvPr>
        </p:nvSpPr>
        <p:spPr>
          <a:xfrm>
            <a:off x="4668267" y="1438275"/>
            <a:ext cx="1262062" cy="1260475"/>
          </a:xfrm>
          <a:prstGeom prst="rect">
            <a:avLst/>
          </a:prstGeom>
        </p:spPr>
        <p:txBody>
          <a:bodyPr/>
          <a:lstStyle/>
          <a:p>
            <a:endParaRPr lang="en-US"/>
          </a:p>
        </p:txBody>
      </p:sp>
      <p:sp>
        <p:nvSpPr>
          <p:cNvPr id="9" name="Picture Placeholder 21">
            <a:extLst>
              <a:ext uri="{FF2B5EF4-FFF2-40B4-BE49-F238E27FC236}">
                <a16:creationId xmlns:a16="http://schemas.microsoft.com/office/drawing/2014/main" id="{BF621B1F-63E2-BF40-A02A-826E94242EA0}"/>
              </a:ext>
            </a:extLst>
          </p:cNvPr>
          <p:cNvSpPr>
            <a:spLocks noGrp="1" noChangeAspect="1"/>
          </p:cNvSpPr>
          <p:nvPr>
            <p:ph type="pic" sz="quarter" idx="14"/>
          </p:nvPr>
        </p:nvSpPr>
        <p:spPr>
          <a:xfrm>
            <a:off x="4668267" y="3133511"/>
            <a:ext cx="1262062" cy="1260475"/>
          </a:xfrm>
          <a:prstGeom prst="rect">
            <a:avLst/>
          </a:prstGeom>
        </p:spPr>
        <p:txBody>
          <a:bodyPr/>
          <a:lstStyle/>
          <a:p>
            <a:endParaRPr lang="en-US"/>
          </a:p>
        </p:txBody>
      </p:sp>
      <p:sp>
        <p:nvSpPr>
          <p:cNvPr id="10" name="Picture Placeholder 21">
            <a:extLst>
              <a:ext uri="{FF2B5EF4-FFF2-40B4-BE49-F238E27FC236}">
                <a16:creationId xmlns:a16="http://schemas.microsoft.com/office/drawing/2014/main" id="{5978357D-0079-CF43-A0B5-38B82080CD66}"/>
              </a:ext>
            </a:extLst>
          </p:cNvPr>
          <p:cNvSpPr>
            <a:spLocks noGrp="1" noChangeAspect="1"/>
          </p:cNvSpPr>
          <p:nvPr>
            <p:ph type="pic" sz="quarter" idx="15"/>
          </p:nvPr>
        </p:nvSpPr>
        <p:spPr>
          <a:xfrm>
            <a:off x="4668267" y="4787650"/>
            <a:ext cx="1262062" cy="1260475"/>
          </a:xfrm>
          <a:prstGeom prst="rect">
            <a:avLst/>
          </a:prstGeom>
        </p:spPr>
        <p:txBody>
          <a:bodyPr/>
          <a:lstStyle/>
          <a:p>
            <a:endParaRPr lang="en-US"/>
          </a:p>
        </p:txBody>
      </p:sp>
      <p:sp>
        <p:nvSpPr>
          <p:cNvPr id="11" name="Picture Placeholder 21">
            <a:extLst>
              <a:ext uri="{FF2B5EF4-FFF2-40B4-BE49-F238E27FC236}">
                <a16:creationId xmlns:a16="http://schemas.microsoft.com/office/drawing/2014/main" id="{57B9D823-07B1-D046-9AF7-5AFAC72E780B}"/>
              </a:ext>
            </a:extLst>
          </p:cNvPr>
          <p:cNvSpPr>
            <a:spLocks noGrp="1" noChangeAspect="1"/>
          </p:cNvSpPr>
          <p:nvPr>
            <p:ph type="pic" sz="quarter" idx="16"/>
          </p:nvPr>
        </p:nvSpPr>
        <p:spPr>
          <a:xfrm>
            <a:off x="8233400" y="1438275"/>
            <a:ext cx="1262062" cy="1260475"/>
          </a:xfrm>
          <a:prstGeom prst="rect">
            <a:avLst/>
          </a:prstGeom>
        </p:spPr>
        <p:txBody>
          <a:bodyPr/>
          <a:lstStyle/>
          <a:p>
            <a:endParaRPr lang="en-US"/>
          </a:p>
        </p:txBody>
      </p:sp>
      <p:sp>
        <p:nvSpPr>
          <p:cNvPr id="12" name="Picture Placeholder 21">
            <a:extLst>
              <a:ext uri="{FF2B5EF4-FFF2-40B4-BE49-F238E27FC236}">
                <a16:creationId xmlns:a16="http://schemas.microsoft.com/office/drawing/2014/main" id="{2FDF4E6A-9B7E-434C-B035-A6EDE721AB9E}"/>
              </a:ext>
            </a:extLst>
          </p:cNvPr>
          <p:cNvSpPr>
            <a:spLocks noGrp="1" noChangeAspect="1"/>
          </p:cNvSpPr>
          <p:nvPr>
            <p:ph type="pic" sz="quarter" idx="17"/>
          </p:nvPr>
        </p:nvSpPr>
        <p:spPr>
          <a:xfrm>
            <a:off x="8233400" y="3133511"/>
            <a:ext cx="1262062" cy="1260475"/>
          </a:xfrm>
          <a:prstGeom prst="rect">
            <a:avLst/>
          </a:prstGeom>
        </p:spPr>
        <p:txBody>
          <a:bodyPr/>
          <a:lstStyle/>
          <a:p>
            <a:endParaRPr lang="en-US"/>
          </a:p>
        </p:txBody>
      </p:sp>
      <p:sp>
        <p:nvSpPr>
          <p:cNvPr id="13" name="Picture Placeholder 21">
            <a:extLst>
              <a:ext uri="{FF2B5EF4-FFF2-40B4-BE49-F238E27FC236}">
                <a16:creationId xmlns:a16="http://schemas.microsoft.com/office/drawing/2014/main" id="{1D8C990C-C5DA-1642-ACA8-5A9DBD30BF4F}"/>
              </a:ext>
            </a:extLst>
          </p:cNvPr>
          <p:cNvSpPr>
            <a:spLocks noGrp="1" noChangeAspect="1"/>
          </p:cNvSpPr>
          <p:nvPr>
            <p:ph type="pic" sz="quarter" idx="18"/>
          </p:nvPr>
        </p:nvSpPr>
        <p:spPr>
          <a:xfrm>
            <a:off x="8233400" y="4787650"/>
            <a:ext cx="1262062" cy="1260475"/>
          </a:xfrm>
          <a:prstGeom prst="rect">
            <a:avLst/>
          </a:prstGeom>
        </p:spPr>
        <p:txBody>
          <a:bodyPr/>
          <a:lstStyle/>
          <a:p>
            <a:endParaRPr lang="en-US"/>
          </a:p>
        </p:txBody>
      </p:sp>
      <p:sp>
        <p:nvSpPr>
          <p:cNvPr id="14" name="Text Placeholder 40">
            <a:extLst>
              <a:ext uri="{FF2B5EF4-FFF2-40B4-BE49-F238E27FC236}">
                <a16:creationId xmlns:a16="http://schemas.microsoft.com/office/drawing/2014/main" id="{EB1C5E7D-CE3B-E844-8BC2-751695C55C33}"/>
              </a:ext>
            </a:extLst>
          </p:cNvPr>
          <p:cNvSpPr>
            <a:spLocks noGrp="1"/>
          </p:cNvSpPr>
          <p:nvPr>
            <p:ph type="body" sz="quarter" idx="20" hasCustomPrompt="1"/>
          </p:nvPr>
        </p:nvSpPr>
        <p:spPr>
          <a:xfrm>
            <a:off x="2404493" y="3822486"/>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15" name="Text Placeholder 40">
            <a:extLst>
              <a:ext uri="{FF2B5EF4-FFF2-40B4-BE49-F238E27FC236}">
                <a16:creationId xmlns:a16="http://schemas.microsoft.com/office/drawing/2014/main" id="{3C09174F-3BE6-9146-A399-D9FCC8767B72}"/>
              </a:ext>
            </a:extLst>
          </p:cNvPr>
          <p:cNvSpPr>
            <a:spLocks noGrp="1"/>
          </p:cNvSpPr>
          <p:nvPr>
            <p:ph type="body" sz="quarter" idx="21" hasCustomPrompt="1"/>
          </p:nvPr>
        </p:nvSpPr>
        <p:spPr>
          <a:xfrm>
            <a:off x="2404493" y="5486900"/>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16" name="Text Placeholder 40">
            <a:extLst>
              <a:ext uri="{FF2B5EF4-FFF2-40B4-BE49-F238E27FC236}">
                <a16:creationId xmlns:a16="http://schemas.microsoft.com/office/drawing/2014/main" id="{9F3ADE98-A3A9-A544-B5D7-28021E9B8983}"/>
              </a:ext>
            </a:extLst>
          </p:cNvPr>
          <p:cNvSpPr>
            <a:spLocks noGrp="1"/>
          </p:cNvSpPr>
          <p:nvPr>
            <p:ph type="body" sz="quarter" idx="22" hasCustomPrompt="1"/>
          </p:nvPr>
        </p:nvSpPr>
        <p:spPr>
          <a:xfrm>
            <a:off x="6010721" y="2127250"/>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17" name="Text Placeholder 40">
            <a:extLst>
              <a:ext uri="{FF2B5EF4-FFF2-40B4-BE49-F238E27FC236}">
                <a16:creationId xmlns:a16="http://schemas.microsoft.com/office/drawing/2014/main" id="{8C1546FB-39DC-F24F-BAC3-B70B7A950B46}"/>
              </a:ext>
            </a:extLst>
          </p:cNvPr>
          <p:cNvSpPr>
            <a:spLocks noGrp="1"/>
          </p:cNvSpPr>
          <p:nvPr>
            <p:ph type="body" sz="quarter" idx="23" hasCustomPrompt="1"/>
          </p:nvPr>
        </p:nvSpPr>
        <p:spPr>
          <a:xfrm>
            <a:off x="6010721" y="3822486"/>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18" name="Text Placeholder 40">
            <a:extLst>
              <a:ext uri="{FF2B5EF4-FFF2-40B4-BE49-F238E27FC236}">
                <a16:creationId xmlns:a16="http://schemas.microsoft.com/office/drawing/2014/main" id="{822889C1-2F69-DF43-AC44-57AF5D8EE25B}"/>
              </a:ext>
            </a:extLst>
          </p:cNvPr>
          <p:cNvSpPr>
            <a:spLocks noGrp="1"/>
          </p:cNvSpPr>
          <p:nvPr>
            <p:ph type="body" sz="quarter" idx="24" hasCustomPrompt="1"/>
          </p:nvPr>
        </p:nvSpPr>
        <p:spPr>
          <a:xfrm>
            <a:off x="6010721" y="5486900"/>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19" name="Text Placeholder 40">
            <a:extLst>
              <a:ext uri="{FF2B5EF4-FFF2-40B4-BE49-F238E27FC236}">
                <a16:creationId xmlns:a16="http://schemas.microsoft.com/office/drawing/2014/main" id="{22B7D114-2A2D-654D-A78F-96B3B3C933F1}"/>
              </a:ext>
            </a:extLst>
          </p:cNvPr>
          <p:cNvSpPr>
            <a:spLocks noGrp="1"/>
          </p:cNvSpPr>
          <p:nvPr>
            <p:ph type="body" sz="quarter" idx="25" hasCustomPrompt="1"/>
          </p:nvPr>
        </p:nvSpPr>
        <p:spPr>
          <a:xfrm>
            <a:off x="9586128" y="2127250"/>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20" name="Text Placeholder 40">
            <a:extLst>
              <a:ext uri="{FF2B5EF4-FFF2-40B4-BE49-F238E27FC236}">
                <a16:creationId xmlns:a16="http://schemas.microsoft.com/office/drawing/2014/main" id="{9AB64C0E-263B-9044-B85F-7D781ABBD49D}"/>
              </a:ext>
            </a:extLst>
          </p:cNvPr>
          <p:cNvSpPr>
            <a:spLocks noGrp="1"/>
          </p:cNvSpPr>
          <p:nvPr>
            <p:ph type="body" sz="quarter" idx="26" hasCustomPrompt="1"/>
          </p:nvPr>
        </p:nvSpPr>
        <p:spPr>
          <a:xfrm>
            <a:off x="9586128" y="3822486"/>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
        <p:nvSpPr>
          <p:cNvPr id="21" name="Text Placeholder 40">
            <a:extLst>
              <a:ext uri="{FF2B5EF4-FFF2-40B4-BE49-F238E27FC236}">
                <a16:creationId xmlns:a16="http://schemas.microsoft.com/office/drawing/2014/main" id="{9E677A13-3102-0F42-8BFB-C79A99860A1B}"/>
              </a:ext>
            </a:extLst>
          </p:cNvPr>
          <p:cNvSpPr>
            <a:spLocks noGrp="1"/>
          </p:cNvSpPr>
          <p:nvPr>
            <p:ph type="body" sz="quarter" idx="27" hasCustomPrompt="1"/>
          </p:nvPr>
        </p:nvSpPr>
        <p:spPr>
          <a:xfrm>
            <a:off x="9586128" y="5486900"/>
            <a:ext cx="1982787" cy="571500"/>
          </a:xfrm>
          <a:prstGeom prst="rect">
            <a:avLst/>
          </a:prstGeom>
        </p:spPr>
        <p:txBody>
          <a:bodyPr anchor="b"/>
          <a:lstStyle>
            <a:lvl1pPr>
              <a:spcAft>
                <a:spcPts val="0"/>
              </a:spcAft>
              <a:defRPr sz="1000">
                <a:latin typeface="+mn-lt"/>
              </a:defRPr>
            </a:lvl1pPr>
          </a:lstStyle>
          <a:p>
            <a:pPr lvl="0"/>
            <a:r>
              <a:rPr lang="en-US"/>
              <a:t>First Last Name </a:t>
            </a:r>
            <a:br>
              <a:rPr lang="en-US"/>
            </a:br>
            <a:r>
              <a:rPr lang="en-US"/>
              <a:t>Role or title </a:t>
            </a:r>
            <a:br>
              <a:rPr lang="en-US"/>
            </a:br>
            <a:r>
              <a:rPr lang="en-US"/>
              <a:t>Deloitte Digital</a:t>
            </a:r>
            <a:br>
              <a:rPr lang="en-US"/>
            </a:br>
            <a:r>
              <a:rPr lang="en-US" err="1"/>
              <a:t>name@deloitte.com</a:t>
            </a:r>
            <a:endParaRPr lang="en-US"/>
          </a:p>
        </p:txBody>
      </p:sp>
    </p:spTree>
    <p:extLst>
      <p:ext uri="{BB962C8B-B14F-4D97-AF65-F5344CB8AC3E}">
        <p14:creationId xmlns:p14="http://schemas.microsoft.com/office/powerpoint/2010/main" val="313311544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A3ED70B9-D89B-B445-B6A9-3B264DAA2B14}"/>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Tree>
    <p:extLst>
      <p:ext uri="{BB962C8B-B14F-4D97-AF65-F5344CB8AC3E}">
        <p14:creationId xmlns:p14="http://schemas.microsoft.com/office/powerpoint/2010/main" val="16785831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2"/>
            </p:custDataLst>
            <p:extLst>
              <p:ext uri="{D42A27DB-BD31-4B8C-83A1-F6EECF244321}">
                <p14:modId xmlns:p14="http://schemas.microsoft.com/office/powerpoint/2010/main" val="19379492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4" name="Object 3" hidden="1"/>
                      <p:cNvPicPr/>
                      <p:nvPr/>
                    </p:nvPicPr>
                    <p:blipFill>
                      <a:blip r:embed="rId34"/>
                      <a:stretch>
                        <a:fillRect/>
                      </a:stretch>
                    </p:blipFill>
                    <p:spPr>
                      <a:xfrm>
                        <a:off x="2118" y="1589"/>
                        <a:ext cx="2116" cy="1587"/>
                      </a:xfrm>
                      <a:prstGeom prst="rect">
                        <a:avLst/>
                      </a:prstGeom>
                    </p:spPr>
                  </p:pic>
                </p:oleObj>
              </mc:Fallback>
            </mc:AlternateContent>
          </a:graphicData>
        </a:graphic>
      </p:graphicFrame>
      <p:sp>
        <p:nvSpPr>
          <p:cNvPr id="19" name="Text Placeholder 18"/>
          <p:cNvSpPr>
            <a:spLocks noGrp="1"/>
          </p:cNvSpPr>
          <p:nvPr>
            <p:ph type="body" idx="1"/>
          </p:nvPr>
        </p:nvSpPr>
        <p:spPr>
          <a:xfrm>
            <a:off x="914400" y="1970711"/>
            <a:ext cx="10325100" cy="3962729"/>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Rectangle 2">
            <a:extLst>
              <a:ext uri="{FF2B5EF4-FFF2-40B4-BE49-F238E27FC236}">
                <a16:creationId xmlns:a16="http://schemas.microsoft.com/office/drawing/2014/main" id="{F0F4EDEF-F91B-1746-A3E2-4BB9FB7514F9}"/>
              </a:ext>
            </a:extLst>
          </p:cNvPr>
          <p:cNvSpPr>
            <a:spLocks/>
          </p:cNvSpPr>
          <p:nvPr userDrawn="1"/>
        </p:nvSpPr>
        <p:spPr bwMode="auto">
          <a:xfrm>
            <a:off x="8177764" y="6490387"/>
            <a:ext cx="306173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oAutofit/>
          </a:bodyPr>
          <a:lstStyle/>
          <a:p>
            <a:pPr algn="r"/>
            <a:r>
              <a:rPr lang="en-US" sz="800">
                <a:solidFill>
                  <a:schemeClr val="bg1">
                    <a:lumMod val="65000"/>
                  </a:schemeClr>
                </a:solidFill>
                <a:latin typeface="Open Sans" charset="0"/>
                <a:ea typeface="Open Sans" charset="0"/>
                <a:cs typeface="Open Sans" charset="0"/>
                <a:sym typeface="Frutiger Next Pro Light" charset="0"/>
              </a:rPr>
              <a:t>Copyright © 2023 Deloitte | </a:t>
            </a:r>
            <a:fld id="{C84F2FB2-4A16-1542-BD5E-F56870239E74}" type="slidenum">
              <a:rPr lang="en-US" sz="800" smtClean="0">
                <a:solidFill>
                  <a:schemeClr val="bg1">
                    <a:lumMod val="65000"/>
                  </a:schemeClr>
                </a:solidFill>
                <a:latin typeface="Open Sans" charset="0"/>
                <a:ea typeface="Open Sans" charset="0"/>
                <a:cs typeface="Open Sans" charset="0"/>
                <a:sym typeface="Frutiger Next Pro Light" charset="0"/>
              </a:rPr>
              <a:pPr algn="r"/>
              <a:t>‹#›</a:t>
            </a:fld>
            <a:endParaRPr lang="en-US" sz="800">
              <a:solidFill>
                <a:schemeClr val="bg1">
                  <a:lumMod val="65000"/>
                </a:schemeClr>
              </a:solidFill>
              <a:latin typeface="Open Sans" charset="0"/>
              <a:ea typeface="Open Sans" charset="0"/>
              <a:cs typeface="Open Sans" charset="0"/>
              <a:sym typeface="Frutiger Next Pro Light" charset="0"/>
            </a:endParaRPr>
          </a:p>
        </p:txBody>
      </p:sp>
      <p:sp>
        <p:nvSpPr>
          <p:cNvPr id="24" name="Title Placeholder 1">
            <a:extLst>
              <a:ext uri="{FF2B5EF4-FFF2-40B4-BE49-F238E27FC236}">
                <a16:creationId xmlns:a16="http://schemas.microsoft.com/office/drawing/2014/main" id="{773DDC18-17FD-3745-B473-5E03578768C7}"/>
              </a:ext>
            </a:extLst>
          </p:cNvPr>
          <p:cNvSpPr>
            <a:spLocks noGrp="1"/>
          </p:cNvSpPr>
          <p:nvPr>
            <p:ph type="title"/>
          </p:nvPr>
        </p:nvSpPr>
        <p:spPr bwMode="gray">
          <a:xfrm>
            <a:off x="914400" y="1099820"/>
            <a:ext cx="10325100" cy="668019"/>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567475851"/>
      </p:ext>
    </p:extLst>
  </p:cSld>
  <p:clrMap bg1="lt1" tx1="dk1" bg2="lt2" tx2="dk2" accent1="accent1" accent2="accent2" accent3="accent3" accent4="accent4" accent5="accent5" accent6="accent6" hlink="hlink" folHlink="folHlink"/>
  <p:sldLayoutIdLst>
    <p:sldLayoutId id="2147484132" r:id="rId1"/>
    <p:sldLayoutId id="2147484222" r:id="rId2"/>
    <p:sldLayoutId id="2147484228" r:id="rId3"/>
    <p:sldLayoutId id="2147484164" r:id="rId4"/>
    <p:sldLayoutId id="2147484131" r:id="rId5"/>
    <p:sldLayoutId id="2147484177" r:id="rId6"/>
    <p:sldLayoutId id="2147484247" r:id="rId7"/>
    <p:sldLayoutId id="2147484248" r:id="rId8"/>
    <p:sldLayoutId id="2147484151" r:id="rId9"/>
    <p:sldLayoutId id="2147484145" r:id="rId10"/>
    <p:sldLayoutId id="2147484179" r:id="rId11"/>
    <p:sldLayoutId id="2147484150" r:id="rId12"/>
    <p:sldLayoutId id="2147484183" r:id="rId13"/>
    <p:sldLayoutId id="2147484184" r:id="rId14"/>
    <p:sldLayoutId id="2147484186" r:id="rId15"/>
    <p:sldLayoutId id="2147484223" r:id="rId16"/>
    <p:sldLayoutId id="2147484187" r:id="rId17"/>
    <p:sldLayoutId id="2147484188" r:id="rId18"/>
    <p:sldLayoutId id="2147484146" r:id="rId19"/>
    <p:sldLayoutId id="2147484147" r:id="rId20"/>
    <p:sldLayoutId id="2147484149" r:id="rId21"/>
    <p:sldLayoutId id="2147484165" r:id="rId22"/>
    <p:sldLayoutId id="2147484168" r:id="rId23"/>
    <p:sldLayoutId id="2147484167" r:id="rId24"/>
    <p:sldLayoutId id="2147484169" r:id="rId25"/>
    <p:sldLayoutId id="2147484163" r:id="rId26"/>
    <p:sldLayoutId id="2147484166" r:id="rId27"/>
    <p:sldLayoutId id="2147484161" r:id="rId28"/>
    <p:sldLayoutId id="2147484171" r:id="rId29"/>
    <p:sldLayoutId id="2147484249" r:id="rId30"/>
  </p:sldLayoutIdLst>
  <p:transition>
    <p:fade/>
  </p:transition>
  <p:hf hdr="0" dt="0"/>
  <p:txStyles>
    <p:titleStyle>
      <a:lvl1pPr algn="l" defTabSz="914400" rtl="0" eaLnBrk="1" latinLnBrk="0" hangingPunct="1">
        <a:spcBef>
          <a:spcPct val="0"/>
        </a:spcBef>
        <a:buNone/>
        <a:defRPr sz="2400" kern="1200">
          <a:solidFill>
            <a:schemeClr val="tx1"/>
          </a:solidFill>
          <a:latin typeface="+mj-lt"/>
          <a:ea typeface="+mj-ea"/>
          <a:cs typeface="Calibri Light" panose="020F0302020204030204" pitchFamily="34" charset="0"/>
        </a:defRPr>
      </a:lvl1pPr>
    </p:titleStyle>
    <p:body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1152">
          <p15:clr>
            <a:srgbClr val="F26B43"/>
          </p15:clr>
        </p15:guide>
        <p15:guide id="3" pos="1248">
          <p15:clr>
            <a:srgbClr val="F26B43"/>
          </p15:clr>
        </p15:guide>
        <p15:guide id="4" pos="1800">
          <p15:clr>
            <a:srgbClr val="F26B43"/>
          </p15:clr>
        </p15:guide>
        <p15:guide id="5" pos="1896">
          <p15:clr>
            <a:srgbClr val="F26B43"/>
          </p15:clr>
        </p15:guide>
        <p15:guide id="6" pos="2472">
          <p15:clr>
            <a:srgbClr val="F26B43"/>
          </p15:clr>
        </p15:guide>
        <p15:guide id="7" pos="2568">
          <p15:clr>
            <a:srgbClr val="F26B43"/>
          </p15:clr>
        </p15:guide>
        <p15:guide id="8" pos="3120">
          <p15:clr>
            <a:srgbClr val="F26B43"/>
          </p15:clr>
        </p15:guide>
        <p15:guide id="9" pos="3216">
          <p15:clr>
            <a:srgbClr val="F26B43"/>
          </p15:clr>
        </p15:guide>
        <p15:guide id="10" pos="3792">
          <p15:clr>
            <a:srgbClr val="F26B43"/>
          </p15:clr>
        </p15:guide>
        <p15:guide id="11" pos="3888">
          <p15:clr>
            <a:srgbClr val="F26B43"/>
          </p15:clr>
        </p15:guide>
        <p15:guide id="12" pos="4440">
          <p15:clr>
            <a:srgbClr val="F26B43"/>
          </p15:clr>
        </p15:guide>
        <p15:guide id="13" pos="4536">
          <p15:clr>
            <a:srgbClr val="F26B43"/>
          </p15:clr>
        </p15:guide>
        <p15:guide id="14" pos="5112">
          <p15:clr>
            <a:srgbClr val="F26B43"/>
          </p15:clr>
        </p15:guide>
        <p15:guide id="15" pos="5208">
          <p15:clr>
            <a:srgbClr val="F26B43"/>
          </p15:clr>
        </p15:guide>
        <p15:guide id="16" pos="5760">
          <p15:clr>
            <a:srgbClr val="F26B43"/>
          </p15:clr>
        </p15:guide>
        <p15:guide id="17" pos="5856">
          <p15:clr>
            <a:srgbClr val="F26B43"/>
          </p15:clr>
        </p15:guide>
        <p15:guide id="18" pos="6432">
          <p15:clr>
            <a:srgbClr val="F26B43"/>
          </p15:clr>
        </p15:guide>
        <p15:guide id="19" pos="6528">
          <p15:clr>
            <a:srgbClr val="F26B43"/>
          </p15:clr>
        </p15:guide>
        <p15:guide id="20" pos="7080">
          <p15:clr>
            <a:srgbClr val="F26B43"/>
          </p15:clr>
        </p15:guide>
        <p15:guide id="21" orient="horz" pos="2160">
          <p15:clr>
            <a:srgbClr val="F26B43"/>
          </p15:clr>
        </p15:guide>
        <p15:guide id="22" orient="horz" pos="360">
          <p15:clr>
            <a:srgbClr val="F26B43"/>
          </p15:clr>
        </p15:guide>
        <p15:guide id="23" orient="horz" pos="3960">
          <p15:clr>
            <a:srgbClr val="F26B43"/>
          </p15:clr>
        </p15:guide>
        <p15:guide id="24" pos="3840">
          <p15:clr>
            <a:srgbClr val="F26B43"/>
          </p15:clr>
        </p15:guide>
        <p15:guide id="25" orient="horz" pos="672">
          <p15:clr>
            <a:srgbClr val="F26B43"/>
          </p15:clr>
        </p15:guide>
        <p15:guide id="26" orient="horz" pos="1224">
          <p15:clr>
            <a:srgbClr val="F26B43"/>
          </p15:clr>
        </p15:guide>
        <p15:guide id="27"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ffiec.cfpb.gov/documentation/publications/loan-level-datasets/lar-data-fields/#action_take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data.humdata.org/dataset/social-capital-atlas" TargetMode="External"/><Relationship Id="rId4" Type="http://schemas.openxmlformats.org/officeDocument/2006/relationships/hyperlink" Target="https://socialcapital.or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opportunityinsights.org/wp-content/uploads/2022/07/socialcapital_nontech.pdf" TargetMode="External"/><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56E66E-EC25-9C97-0A28-2CF5C367D0A8}"/>
              </a:ext>
            </a:extLst>
          </p:cNvPr>
          <p:cNvSpPr>
            <a:spLocks noGrp="1"/>
          </p:cNvSpPr>
          <p:nvPr>
            <p:ph type="body" sz="quarter" idx="11"/>
          </p:nvPr>
        </p:nvSpPr>
        <p:spPr>
          <a:xfrm>
            <a:off x="888762" y="2990978"/>
            <a:ext cx="4686300" cy="553998"/>
          </a:xfrm>
        </p:spPr>
        <p:txBody>
          <a:bodyPr>
            <a:spAutoFit/>
          </a:bodyPr>
          <a:lstStyle/>
          <a:p>
            <a:r>
              <a:rPr lang="en-US" sz="3600">
                <a:solidFill>
                  <a:schemeClr val="accent5">
                    <a:lumMod val="50000"/>
                  </a:schemeClr>
                </a:solidFill>
              </a:rPr>
              <a:t>Lending Opportunity</a:t>
            </a:r>
          </a:p>
        </p:txBody>
      </p:sp>
      <p:grpSp>
        <p:nvGrpSpPr>
          <p:cNvPr id="6" name="Group 5">
            <a:extLst>
              <a:ext uri="{FF2B5EF4-FFF2-40B4-BE49-F238E27FC236}">
                <a16:creationId xmlns:a16="http://schemas.microsoft.com/office/drawing/2014/main" id="{2414CF81-D592-74F8-72F5-D2086E2AFF14}"/>
              </a:ext>
            </a:extLst>
          </p:cNvPr>
          <p:cNvGrpSpPr/>
          <p:nvPr/>
        </p:nvGrpSpPr>
        <p:grpSpPr>
          <a:xfrm>
            <a:off x="0" y="5279384"/>
            <a:ext cx="12192000" cy="1580822"/>
            <a:chOff x="614661" y="8247093"/>
            <a:chExt cx="18870930" cy="2446816"/>
          </a:xfrm>
        </p:grpSpPr>
        <p:sp>
          <p:nvSpPr>
            <p:cNvPr id="7" name="object 4">
              <a:extLst>
                <a:ext uri="{FF2B5EF4-FFF2-40B4-BE49-F238E27FC236}">
                  <a16:creationId xmlns:a16="http://schemas.microsoft.com/office/drawing/2014/main" id="{F95566F7-A046-B1CD-45FE-B2A64E4D5968}"/>
                </a:ext>
              </a:extLst>
            </p:cNvPr>
            <p:cNvSpPr/>
            <p:nvPr/>
          </p:nvSpPr>
          <p:spPr>
            <a:xfrm>
              <a:off x="614661" y="9115948"/>
              <a:ext cx="18870930" cy="1308100"/>
            </a:xfrm>
            <a:custGeom>
              <a:avLst/>
              <a:gdLst/>
              <a:ahLst/>
              <a:cxnLst/>
              <a:rect l="l" t="t" r="r" b="b"/>
              <a:pathLst>
                <a:path w="18870930" h="1308100">
                  <a:moveTo>
                    <a:pt x="1584136" y="622300"/>
                  </a:moveTo>
                  <a:lnTo>
                    <a:pt x="1464192" y="622300"/>
                  </a:lnTo>
                  <a:lnTo>
                    <a:pt x="1464192" y="647700"/>
                  </a:lnTo>
                  <a:lnTo>
                    <a:pt x="1448946" y="660400"/>
                  </a:lnTo>
                  <a:lnTo>
                    <a:pt x="1448946" y="685800"/>
                  </a:lnTo>
                  <a:lnTo>
                    <a:pt x="1435952" y="698500"/>
                  </a:lnTo>
                  <a:lnTo>
                    <a:pt x="1435952" y="1028700"/>
                  </a:lnTo>
                  <a:lnTo>
                    <a:pt x="1413806" y="1028700"/>
                  </a:lnTo>
                  <a:lnTo>
                    <a:pt x="1409580" y="1066800"/>
                  </a:lnTo>
                  <a:lnTo>
                    <a:pt x="1398221" y="1155700"/>
                  </a:lnTo>
                  <a:lnTo>
                    <a:pt x="1381704" y="1244600"/>
                  </a:lnTo>
                  <a:lnTo>
                    <a:pt x="1362006" y="1282700"/>
                  </a:lnTo>
                  <a:lnTo>
                    <a:pt x="0" y="1282700"/>
                  </a:lnTo>
                  <a:lnTo>
                    <a:pt x="0" y="1308100"/>
                  </a:lnTo>
                  <a:lnTo>
                    <a:pt x="18870457" y="1308100"/>
                  </a:lnTo>
                  <a:lnTo>
                    <a:pt x="18870457" y="1270000"/>
                  </a:lnTo>
                  <a:lnTo>
                    <a:pt x="17384953" y="1270000"/>
                  </a:lnTo>
                  <a:lnTo>
                    <a:pt x="17384953" y="1193800"/>
                  </a:lnTo>
                  <a:lnTo>
                    <a:pt x="15795441" y="1193800"/>
                  </a:lnTo>
                  <a:lnTo>
                    <a:pt x="15795441" y="1016000"/>
                  </a:lnTo>
                  <a:lnTo>
                    <a:pt x="10610772" y="1016000"/>
                  </a:lnTo>
                  <a:lnTo>
                    <a:pt x="10610661" y="990600"/>
                  </a:lnTo>
                  <a:lnTo>
                    <a:pt x="9198783" y="990600"/>
                  </a:lnTo>
                  <a:lnTo>
                    <a:pt x="9198783" y="914400"/>
                  </a:lnTo>
                  <a:lnTo>
                    <a:pt x="5529607" y="914400"/>
                  </a:lnTo>
                  <a:lnTo>
                    <a:pt x="5529607" y="876300"/>
                  </a:lnTo>
                  <a:lnTo>
                    <a:pt x="1610281" y="876300"/>
                  </a:lnTo>
                  <a:lnTo>
                    <a:pt x="1607632" y="698500"/>
                  </a:lnTo>
                  <a:lnTo>
                    <a:pt x="1595936" y="698500"/>
                  </a:lnTo>
                  <a:lnTo>
                    <a:pt x="1595936" y="647700"/>
                  </a:lnTo>
                  <a:lnTo>
                    <a:pt x="1584136" y="647700"/>
                  </a:lnTo>
                  <a:lnTo>
                    <a:pt x="1584136" y="622300"/>
                  </a:lnTo>
                  <a:close/>
                </a:path>
                <a:path w="18870930" h="1308100">
                  <a:moveTo>
                    <a:pt x="581580" y="1219200"/>
                  </a:moveTo>
                  <a:lnTo>
                    <a:pt x="380539" y="1219200"/>
                  </a:lnTo>
                  <a:lnTo>
                    <a:pt x="380539" y="1257300"/>
                  </a:lnTo>
                  <a:lnTo>
                    <a:pt x="67533" y="1282700"/>
                  </a:lnTo>
                  <a:lnTo>
                    <a:pt x="671661" y="1282700"/>
                  </a:lnTo>
                  <a:lnTo>
                    <a:pt x="655546" y="1257300"/>
                  </a:lnTo>
                  <a:lnTo>
                    <a:pt x="581580" y="1257300"/>
                  </a:lnTo>
                  <a:lnTo>
                    <a:pt x="581580" y="1219200"/>
                  </a:lnTo>
                  <a:close/>
                </a:path>
                <a:path w="18870930" h="1308100">
                  <a:moveTo>
                    <a:pt x="17634055" y="889000"/>
                  </a:moveTo>
                  <a:lnTo>
                    <a:pt x="17429486" y="889000"/>
                  </a:lnTo>
                  <a:lnTo>
                    <a:pt x="17429486" y="1270000"/>
                  </a:lnTo>
                  <a:lnTo>
                    <a:pt x="18734200" y="1270000"/>
                  </a:lnTo>
                  <a:lnTo>
                    <a:pt x="18734200" y="1257300"/>
                  </a:lnTo>
                  <a:lnTo>
                    <a:pt x="18480574" y="1257300"/>
                  </a:lnTo>
                  <a:lnTo>
                    <a:pt x="18480574" y="1219200"/>
                  </a:lnTo>
                  <a:lnTo>
                    <a:pt x="18226645" y="1219200"/>
                  </a:lnTo>
                  <a:lnTo>
                    <a:pt x="18226645" y="1104900"/>
                  </a:lnTo>
                  <a:lnTo>
                    <a:pt x="17634055" y="1104900"/>
                  </a:lnTo>
                  <a:lnTo>
                    <a:pt x="17634055" y="889000"/>
                  </a:lnTo>
                  <a:close/>
                </a:path>
                <a:path w="18870930" h="1308100">
                  <a:moveTo>
                    <a:pt x="18734200" y="1155700"/>
                  </a:moveTo>
                  <a:lnTo>
                    <a:pt x="18560006" y="1155700"/>
                  </a:lnTo>
                  <a:lnTo>
                    <a:pt x="18560006" y="1257300"/>
                  </a:lnTo>
                  <a:lnTo>
                    <a:pt x="18734200" y="1257300"/>
                  </a:lnTo>
                  <a:lnTo>
                    <a:pt x="18734200" y="1155700"/>
                  </a:lnTo>
                  <a:close/>
                </a:path>
                <a:path w="18870930" h="1308100">
                  <a:moveTo>
                    <a:pt x="535728" y="1193800"/>
                  </a:moveTo>
                  <a:lnTo>
                    <a:pt x="447584" y="1193800"/>
                  </a:lnTo>
                  <a:lnTo>
                    <a:pt x="447584" y="1219200"/>
                  </a:lnTo>
                  <a:lnTo>
                    <a:pt x="535728" y="1219200"/>
                  </a:lnTo>
                  <a:lnTo>
                    <a:pt x="535728" y="1193800"/>
                  </a:lnTo>
                  <a:close/>
                </a:path>
                <a:path w="18870930" h="1308100">
                  <a:moveTo>
                    <a:pt x="18395927" y="952500"/>
                  </a:moveTo>
                  <a:lnTo>
                    <a:pt x="18275994" y="952500"/>
                  </a:lnTo>
                  <a:lnTo>
                    <a:pt x="18275994" y="1219200"/>
                  </a:lnTo>
                  <a:lnTo>
                    <a:pt x="18480574" y="1219200"/>
                  </a:lnTo>
                  <a:lnTo>
                    <a:pt x="18480574" y="1181100"/>
                  </a:lnTo>
                  <a:lnTo>
                    <a:pt x="18417068" y="1181100"/>
                  </a:lnTo>
                  <a:lnTo>
                    <a:pt x="18417068" y="977900"/>
                  </a:lnTo>
                  <a:lnTo>
                    <a:pt x="18395927" y="977900"/>
                  </a:lnTo>
                  <a:lnTo>
                    <a:pt x="18395927" y="952500"/>
                  </a:lnTo>
                  <a:close/>
                </a:path>
                <a:path w="18870930" h="1308100">
                  <a:moveTo>
                    <a:pt x="16150425" y="914400"/>
                  </a:moveTo>
                  <a:lnTo>
                    <a:pt x="15868287" y="914400"/>
                  </a:lnTo>
                  <a:lnTo>
                    <a:pt x="15868287" y="1193800"/>
                  </a:lnTo>
                  <a:lnTo>
                    <a:pt x="17384953" y="1193800"/>
                  </a:lnTo>
                  <a:lnTo>
                    <a:pt x="17384953" y="1130300"/>
                  </a:lnTo>
                  <a:lnTo>
                    <a:pt x="16377120" y="1130300"/>
                  </a:lnTo>
                  <a:lnTo>
                    <a:pt x="16371507" y="1104900"/>
                  </a:lnTo>
                  <a:lnTo>
                    <a:pt x="16236244" y="1104900"/>
                  </a:lnTo>
                  <a:lnTo>
                    <a:pt x="16227595" y="990600"/>
                  </a:lnTo>
                  <a:lnTo>
                    <a:pt x="16150425" y="990600"/>
                  </a:lnTo>
                  <a:lnTo>
                    <a:pt x="16150425" y="914400"/>
                  </a:lnTo>
                  <a:close/>
                </a:path>
                <a:path w="18870930" h="1308100">
                  <a:moveTo>
                    <a:pt x="16820572" y="838200"/>
                  </a:moveTo>
                  <a:lnTo>
                    <a:pt x="16446720" y="838200"/>
                  </a:lnTo>
                  <a:lnTo>
                    <a:pt x="16446720" y="1054100"/>
                  </a:lnTo>
                  <a:lnTo>
                    <a:pt x="16404344" y="1054100"/>
                  </a:lnTo>
                  <a:lnTo>
                    <a:pt x="16404344" y="1130300"/>
                  </a:lnTo>
                  <a:lnTo>
                    <a:pt x="17384953" y="1130300"/>
                  </a:lnTo>
                  <a:lnTo>
                    <a:pt x="17384953" y="1104900"/>
                  </a:lnTo>
                  <a:lnTo>
                    <a:pt x="17095632" y="1104900"/>
                  </a:lnTo>
                  <a:lnTo>
                    <a:pt x="17095632" y="1041400"/>
                  </a:lnTo>
                  <a:lnTo>
                    <a:pt x="16820572" y="1041400"/>
                  </a:lnTo>
                  <a:lnTo>
                    <a:pt x="16820572" y="838200"/>
                  </a:lnTo>
                  <a:close/>
                </a:path>
                <a:path w="18870930" h="1308100">
                  <a:moveTo>
                    <a:pt x="17384953" y="1092200"/>
                  </a:moveTo>
                  <a:lnTo>
                    <a:pt x="17152164" y="1092200"/>
                  </a:lnTo>
                  <a:lnTo>
                    <a:pt x="17152164" y="1104900"/>
                  </a:lnTo>
                  <a:lnTo>
                    <a:pt x="17384953" y="1104900"/>
                  </a:lnTo>
                  <a:lnTo>
                    <a:pt x="17384953" y="1092200"/>
                  </a:lnTo>
                  <a:close/>
                </a:path>
                <a:path w="18870930" h="1308100">
                  <a:moveTo>
                    <a:pt x="18099633" y="901700"/>
                  </a:moveTo>
                  <a:lnTo>
                    <a:pt x="17782208" y="901700"/>
                  </a:lnTo>
                  <a:lnTo>
                    <a:pt x="17782208" y="1104900"/>
                  </a:lnTo>
                  <a:lnTo>
                    <a:pt x="18226645" y="1104900"/>
                  </a:lnTo>
                  <a:lnTo>
                    <a:pt x="18226645" y="1016000"/>
                  </a:lnTo>
                  <a:lnTo>
                    <a:pt x="18099633" y="1016000"/>
                  </a:lnTo>
                  <a:lnTo>
                    <a:pt x="18099633" y="901700"/>
                  </a:lnTo>
                  <a:close/>
                </a:path>
                <a:path w="18870930" h="1308100">
                  <a:moveTo>
                    <a:pt x="17039204" y="927100"/>
                  </a:moveTo>
                  <a:lnTo>
                    <a:pt x="16929888" y="927100"/>
                  </a:lnTo>
                  <a:lnTo>
                    <a:pt x="16820572" y="1041400"/>
                  </a:lnTo>
                  <a:lnTo>
                    <a:pt x="17095632" y="1041400"/>
                  </a:lnTo>
                  <a:lnTo>
                    <a:pt x="17095632" y="1003300"/>
                  </a:lnTo>
                  <a:lnTo>
                    <a:pt x="17039204" y="927100"/>
                  </a:lnTo>
                  <a:close/>
                </a:path>
                <a:path w="18870930" h="1308100">
                  <a:moveTo>
                    <a:pt x="11211424" y="571500"/>
                  </a:moveTo>
                  <a:lnTo>
                    <a:pt x="10901067" y="571500"/>
                  </a:lnTo>
                  <a:lnTo>
                    <a:pt x="10901067" y="889000"/>
                  </a:lnTo>
                  <a:lnTo>
                    <a:pt x="10674969" y="889000"/>
                  </a:lnTo>
                  <a:lnTo>
                    <a:pt x="10674969" y="927100"/>
                  </a:lnTo>
                  <a:lnTo>
                    <a:pt x="10646551" y="927100"/>
                  </a:lnTo>
                  <a:lnTo>
                    <a:pt x="10646551" y="1016000"/>
                  </a:lnTo>
                  <a:lnTo>
                    <a:pt x="15795441" y="1016000"/>
                  </a:lnTo>
                  <a:lnTo>
                    <a:pt x="15795441" y="977900"/>
                  </a:lnTo>
                  <a:lnTo>
                    <a:pt x="11876461" y="977900"/>
                  </a:lnTo>
                  <a:lnTo>
                    <a:pt x="11876038" y="927100"/>
                  </a:lnTo>
                  <a:lnTo>
                    <a:pt x="11874756" y="901700"/>
                  </a:lnTo>
                  <a:lnTo>
                    <a:pt x="11211424" y="901700"/>
                  </a:lnTo>
                  <a:lnTo>
                    <a:pt x="11211424" y="571500"/>
                  </a:lnTo>
                  <a:close/>
                </a:path>
                <a:path w="18870930" h="1308100">
                  <a:moveTo>
                    <a:pt x="9675617" y="0"/>
                  </a:moveTo>
                  <a:lnTo>
                    <a:pt x="9443886" y="0"/>
                  </a:lnTo>
                  <a:lnTo>
                    <a:pt x="9419677" y="139700"/>
                  </a:lnTo>
                  <a:lnTo>
                    <a:pt x="9419677" y="800100"/>
                  </a:lnTo>
                  <a:lnTo>
                    <a:pt x="9265786" y="800100"/>
                  </a:lnTo>
                  <a:lnTo>
                    <a:pt x="9265786" y="889000"/>
                  </a:lnTo>
                  <a:lnTo>
                    <a:pt x="9255190" y="889000"/>
                  </a:lnTo>
                  <a:lnTo>
                    <a:pt x="9255190" y="965200"/>
                  </a:lnTo>
                  <a:lnTo>
                    <a:pt x="9198783" y="990600"/>
                  </a:lnTo>
                  <a:lnTo>
                    <a:pt x="10610661" y="990600"/>
                  </a:lnTo>
                  <a:lnTo>
                    <a:pt x="10610550" y="965200"/>
                  </a:lnTo>
                  <a:lnTo>
                    <a:pt x="9787750" y="965200"/>
                  </a:lnTo>
                  <a:lnTo>
                    <a:pt x="9787750" y="939800"/>
                  </a:lnTo>
                  <a:lnTo>
                    <a:pt x="9718726" y="939800"/>
                  </a:lnTo>
                  <a:lnTo>
                    <a:pt x="9718726" y="876300"/>
                  </a:lnTo>
                  <a:lnTo>
                    <a:pt x="9699826" y="876300"/>
                  </a:lnTo>
                  <a:lnTo>
                    <a:pt x="9699826" y="139700"/>
                  </a:lnTo>
                  <a:lnTo>
                    <a:pt x="9675617" y="0"/>
                  </a:lnTo>
                  <a:close/>
                </a:path>
                <a:path w="18870930" h="1308100">
                  <a:moveTo>
                    <a:pt x="12193896" y="622300"/>
                  </a:moveTo>
                  <a:lnTo>
                    <a:pt x="12075334" y="647700"/>
                  </a:lnTo>
                  <a:lnTo>
                    <a:pt x="12075334" y="711200"/>
                  </a:lnTo>
                  <a:lnTo>
                    <a:pt x="11948323" y="711200"/>
                  </a:lnTo>
                  <a:lnTo>
                    <a:pt x="11948323" y="914400"/>
                  </a:lnTo>
                  <a:lnTo>
                    <a:pt x="11920114" y="914400"/>
                  </a:lnTo>
                  <a:lnTo>
                    <a:pt x="11920114" y="977900"/>
                  </a:lnTo>
                  <a:lnTo>
                    <a:pt x="15795441" y="977900"/>
                  </a:lnTo>
                  <a:lnTo>
                    <a:pt x="15795441" y="952500"/>
                  </a:lnTo>
                  <a:lnTo>
                    <a:pt x="13931456" y="952500"/>
                  </a:lnTo>
                  <a:lnTo>
                    <a:pt x="13931456" y="939800"/>
                  </a:lnTo>
                  <a:lnTo>
                    <a:pt x="12239015" y="939800"/>
                  </a:lnTo>
                  <a:lnTo>
                    <a:pt x="12239015" y="635000"/>
                  </a:lnTo>
                  <a:lnTo>
                    <a:pt x="12193896" y="622300"/>
                  </a:lnTo>
                  <a:close/>
                </a:path>
                <a:path w="18870930" h="1308100">
                  <a:moveTo>
                    <a:pt x="9886553" y="939800"/>
                  </a:moveTo>
                  <a:lnTo>
                    <a:pt x="9853025" y="939800"/>
                  </a:lnTo>
                  <a:lnTo>
                    <a:pt x="9853025" y="965200"/>
                  </a:lnTo>
                  <a:lnTo>
                    <a:pt x="9886553" y="965200"/>
                  </a:lnTo>
                  <a:lnTo>
                    <a:pt x="9886553" y="939800"/>
                  </a:lnTo>
                  <a:close/>
                </a:path>
                <a:path w="18870930" h="1308100">
                  <a:moveTo>
                    <a:pt x="10159152" y="508000"/>
                  </a:moveTo>
                  <a:lnTo>
                    <a:pt x="9932363" y="508000"/>
                  </a:lnTo>
                  <a:lnTo>
                    <a:pt x="9932363" y="584200"/>
                  </a:lnTo>
                  <a:lnTo>
                    <a:pt x="9898940" y="584200"/>
                  </a:lnTo>
                  <a:lnTo>
                    <a:pt x="9898940" y="965200"/>
                  </a:lnTo>
                  <a:lnTo>
                    <a:pt x="10610550" y="965200"/>
                  </a:lnTo>
                  <a:lnTo>
                    <a:pt x="10610272" y="901700"/>
                  </a:lnTo>
                  <a:lnTo>
                    <a:pt x="10159152" y="901700"/>
                  </a:lnTo>
                  <a:lnTo>
                    <a:pt x="10159152" y="508000"/>
                  </a:lnTo>
                  <a:close/>
                </a:path>
                <a:path w="18870930" h="1308100">
                  <a:moveTo>
                    <a:pt x="14274053" y="533400"/>
                  </a:moveTo>
                  <a:lnTo>
                    <a:pt x="14076656" y="533400"/>
                  </a:lnTo>
                  <a:lnTo>
                    <a:pt x="14076656" y="571500"/>
                  </a:lnTo>
                  <a:lnTo>
                    <a:pt x="13998993" y="571500"/>
                  </a:lnTo>
                  <a:lnTo>
                    <a:pt x="13998993" y="952500"/>
                  </a:lnTo>
                  <a:lnTo>
                    <a:pt x="15795441" y="952500"/>
                  </a:lnTo>
                  <a:lnTo>
                    <a:pt x="15795441" y="939800"/>
                  </a:lnTo>
                  <a:lnTo>
                    <a:pt x="15746584" y="939800"/>
                  </a:lnTo>
                  <a:lnTo>
                    <a:pt x="15746584" y="901700"/>
                  </a:lnTo>
                  <a:lnTo>
                    <a:pt x="14758509" y="901700"/>
                  </a:lnTo>
                  <a:lnTo>
                    <a:pt x="14758509" y="850900"/>
                  </a:lnTo>
                  <a:lnTo>
                    <a:pt x="14274053" y="850900"/>
                  </a:lnTo>
                  <a:lnTo>
                    <a:pt x="14274053" y="533400"/>
                  </a:lnTo>
                  <a:close/>
                </a:path>
                <a:path w="18870930" h="1308100">
                  <a:moveTo>
                    <a:pt x="12708132" y="749300"/>
                  </a:moveTo>
                  <a:lnTo>
                    <a:pt x="12472883" y="749300"/>
                  </a:lnTo>
                  <a:lnTo>
                    <a:pt x="12464726" y="774700"/>
                  </a:lnTo>
                  <a:lnTo>
                    <a:pt x="12430905" y="774700"/>
                  </a:lnTo>
                  <a:lnTo>
                    <a:pt x="12430905" y="939800"/>
                  </a:lnTo>
                  <a:lnTo>
                    <a:pt x="13931456" y="939800"/>
                  </a:lnTo>
                  <a:lnTo>
                    <a:pt x="13931456" y="927100"/>
                  </a:lnTo>
                  <a:lnTo>
                    <a:pt x="13209593" y="927100"/>
                  </a:lnTo>
                  <a:lnTo>
                    <a:pt x="13209593" y="876300"/>
                  </a:lnTo>
                  <a:lnTo>
                    <a:pt x="12708132" y="876300"/>
                  </a:lnTo>
                  <a:lnTo>
                    <a:pt x="12708132" y="749300"/>
                  </a:lnTo>
                  <a:close/>
                </a:path>
                <a:path w="18870930" h="1308100">
                  <a:moveTo>
                    <a:pt x="13553761" y="520700"/>
                  </a:moveTo>
                  <a:lnTo>
                    <a:pt x="13318616" y="520700"/>
                  </a:lnTo>
                  <a:lnTo>
                    <a:pt x="13318616" y="863600"/>
                  </a:lnTo>
                  <a:lnTo>
                    <a:pt x="13261790" y="863600"/>
                  </a:lnTo>
                  <a:lnTo>
                    <a:pt x="13261790" y="927100"/>
                  </a:lnTo>
                  <a:lnTo>
                    <a:pt x="13931456" y="927100"/>
                  </a:lnTo>
                  <a:lnTo>
                    <a:pt x="13931456" y="800100"/>
                  </a:lnTo>
                  <a:lnTo>
                    <a:pt x="13553761" y="800100"/>
                  </a:lnTo>
                  <a:lnTo>
                    <a:pt x="13553761" y="520700"/>
                  </a:lnTo>
                  <a:close/>
                </a:path>
                <a:path w="18870930" h="1308100">
                  <a:moveTo>
                    <a:pt x="16995777" y="914400"/>
                  </a:moveTo>
                  <a:lnTo>
                    <a:pt x="16958376" y="914400"/>
                  </a:lnTo>
                  <a:lnTo>
                    <a:pt x="16945814" y="927100"/>
                  </a:lnTo>
                  <a:lnTo>
                    <a:pt x="17018074" y="927100"/>
                  </a:lnTo>
                  <a:lnTo>
                    <a:pt x="16995777" y="914400"/>
                  </a:lnTo>
                  <a:close/>
                </a:path>
                <a:path w="18870930" h="1308100">
                  <a:moveTo>
                    <a:pt x="6038953" y="596900"/>
                  </a:moveTo>
                  <a:lnTo>
                    <a:pt x="5817179" y="596900"/>
                  </a:lnTo>
                  <a:lnTo>
                    <a:pt x="5817179" y="762000"/>
                  </a:lnTo>
                  <a:lnTo>
                    <a:pt x="5656556" y="762000"/>
                  </a:lnTo>
                  <a:lnTo>
                    <a:pt x="5656556" y="914400"/>
                  </a:lnTo>
                  <a:lnTo>
                    <a:pt x="9198783" y="914400"/>
                  </a:lnTo>
                  <a:lnTo>
                    <a:pt x="9198783" y="863600"/>
                  </a:lnTo>
                  <a:lnTo>
                    <a:pt x="6501755" y="863600"/>
                  </a:lnTo>
                  <a:lnTo>
                    <a:pt x="6501755" y="838200"/>
                  </a:lnTo>
                  <a:lnTo>
                    <a:pt x="6163179" y="838200"/>
                  </a:lnTo>
                  <a:lnTo>
                    <a:pt x="6103328" y="825500"/>
                  </a:lnTo>
                  <a:lnTo>
                    <a:pt x="6103328" y="660400"/>
                  </a:lnTo>
                  <a:lnTo>
                    <a:pt x="6038953" y="660400"/>
                  </a:lnTo>
                  <a:lnTo>
                    <a:pt x="6038953" y="596900"/>
                  </a:lnTo>
                  <a:close/>
                </a:path>
                <a:path w="18870930" h="1308100">
                  <a:moveTo>
                    <a:pt x="16101076" y="863600"/>
                  </a:moveTo>
                  <a:lnTo>
                    <a:pt x="15896496" y="863600"/>
                  </a:lnTo>
                  <a:lnTo>
                    <a:pt x="15896496" y="914400"/>
                  </a:lnTo>
                  <a:lnTo>
                    <a:pt x="16101076" y="914400"/>
                  </a:lnTo>
                  <a:lnTo>
                    <a:pt x="16101076" y="863600"/>
                  </a:lnTo>
                  <a:close/>
                </a:path>
                <a:path w="18870930" h="1308100">
                  <a:moveTo>
                    <a:pt x="10567223" y="673100"/>
                  </a:moveTo>
                  <a:lnTo>
                    <a:pt x="10371491" y="673100"/>
                  </a:lnTo>
                  <a:lnTo>
                    <a:pt x="10371491" y="901700"/>
                  </a:lnTo>
                  <a:lnTo>
                    <a:pt x="10610272" y="901700"/>
                  </a:lnTo>
                  <a:lnTo>
                    <a:pt x="10609494" y="723900"/>
                  </a:lnTo>
                  <a:lnTo>
                    <a:pt x="10574302" y="723900"/>
                  </a:lnTo>
                  <a:lnTo>
                    <a:pt x="10574302" y="698500"/>
                  </a:lnTo>
                  <a:lnTo>
                    <a:pt x="10567223" y="698500"/>
                  </a:lnTo>
                  <a:lnTo>
                    <a:pt x="10567223" y="673100"/>
                  </a:lnTo>
                  <a:close/>
                </a:path>
                <a:path w="18870930" h="1308100">
                  <a:moveTo>
                    <a:pt x="11626469" y="546100"/>
                  </a:moveTo>
                  <a:lnTo>
                    <a:pt x="11340791" y="546100"/>
                  </a:lnTo>
                  <a:lnTo>
                    <a:pt x="11340791" y="812800"/>
                  </a:lnTo>
                  <a:lnTo>
                    <a:pt x="11244355" y="901700"/>
                  </a:lnTo>
                  <a:lnTo>
                    <a:pt x="11874756" y="901700"/>
                  </a:lnTo>
                  <a:lnTo>
                    <a:pt x="11874115" y="889000"/>
                  </a:lnTo>
                  <a:lnTo>
                    <a:pt x="11872138" y="876300"/>
                  </a:lnTo>
                  <a:lnTo>
                    <a:pt x="11871550" y="863600"/>
                  </a:lnTo>
                  <a:lnTo>
                    <a:pt x="11626469" y="863600"/>
                  </a:lnTo>
                  <a:lnTo>
                    <a:pt x="11626469" y="546100"/>
                  </a:lnTo>
                  <a:close/>
                </a:path>
                <a:path w="18870930" h="1308100">
                  <a:moveTo>
                    <a:pt x="15191145" y="457200"/>
                  </a:moveTo>
                  <a:lnTo>
                    <a:pt x="14956001" y="457200"/>
                  </a:lnTo>
                  <a:lnTo>
                    <a:pt x="14956001" y="469900"/>
                  </a:lnTo>
                  <a:lnTo>
                    <a:pt x="14904295" y="469900"/>
                  </a:lnTo>
                  <a:lnTo>
                    <a:pt x="14904295" y="901700"/>
                  </a:lnTo>
                  <a:lnTo>
                    <a:pt x="15715517" y="901700"/>
                  </a:lnTo>
                  <a:lnTo>
                    <a:pt x="15709517" y="889000"/>
                  </a:lnTo>
                  <a:lnTo>
                    <a:pt x="15646995" y="889000"/>
                  </a:lnTo>
                  <a:lnTo>
                    <a:pt x="15646995" y="825500"/>
                  </a:lnTo>
                  <a:lnTo>
                    <a:pt x="15191145" y="825500"/>
                  </a:lnTo>
                  <a:lnTo>
                    <a:pt x="15191145" y="457200"/>
                  </a:lnTo>
                  <a:close/>
                </a:path>
                <a:path w="18870930" h="1308100">
                  <a:moveTo>
                    <a:pt x="17961161" y="774700"/>
                  </a:moveTo>
                  <a:lnTo>
                    <a:pt x="17917195" y="774700"/>
                  </a:lnTo>
                  <a:lnTo>
                    <a:pt x="17899263" y="787400"/>
                  </a:lnTo>
                  <a:lnTo>
                    <a:pt x="17887192" y="812800"/>
                  </a:lnTo>
                  <a:lnTo>
                    <a:pt x="17882770" y="825500"/>
                  </a:lnTo>
                  <a:lnTo>
                    <a:pt x="17882770" y="863600"/>
                  </a:lnTo>
                  <a:lnTo>
                    <a:pt x="17870046" y="876300"/>
                  </a:lnTo>
                  <a:lnTo>
                    <a:pt x="17859116" y="876300"/>
                  </a:lnTo>
                  <a:lnTo>
                    <a:pt x="17850158" y="889000"/>
                  </a:lnTo>
                  <a:lnTo>
                    <a:pt x="17843347" y="901700"/>
                  </a:lnTo>
                  <a:lnTo>
                    <a:pt x="18043802" y="901700"/>
                  </a:lnTo>
                  <a:lnTo>
                    <a:pt x="18035706" y="889000"/>
                  </a:lnTo>
                  <a:lnTo>
                    <a:pt x="18024763" y="876300"/>
                  </a:lnTo>
                  <a:lnTo>
                    <a:pt x="18011296" y="863600"/>
                  </a:lnTo>
                  <a:lnTo>
                    <a:pt x="17995625" y="863600"/>
                  </a:lnTo>
                  <a:lnTo>
                    <a:pt x="17995625" y="825500"/>
                  </a:lnTo>
                  <a:lnTo>
                    <a:pt x="17991191" y="812800"/>
                  </a:lnTo>
                  <a:lnTo>
                    <a:pt x="17979097" y="787400"/>
                  </a:lnTo>
                  <a:lnTo>
                    <a:pt x="17961161" y="774700"/>
                  </a:lnTo>
                  <a:close/>
                </a:path>
                <a:path w="18870930" h="1308100">
                  <a:moveTo>
                    <a:pt x="10802766" y="736600"/>
                  </a:moveTo>
                  <a:lnTo>
                    <a:pt x="10720088" y="889000"/>
                  </a:lnTo>
                  <a:lnTo>
                    <a:pt x="10885538" y="889000"/>
                  </a:lnTo>
                  <a:lnTo>
                    <a:pt x="10802766" y="736600"/>
                  </a:lnTo>
                  <a:close/>
                </a:path>
                <a:path w="18870930" h="1308100">
                  <a:moveTo>
                    <a:pt x="17597093" y="863600"/>
                  </a:moveTo>
                  <a:lnTo>
                    <a:pt x="17457799" y="863600"/>
                  </a:lnTo>
                  <a:lnTo>
                    <a:pt x="17449045" y="889000"/>
                  </a:lnTo>
                  <a:lnTo>
                    <a:pt x="17613805" y="889000"/>
                  </a:lnTo>
                  <a:lnTo>
                    <a:pt x="17597093" y="863600"/>
                  </a:lnTo>
                  <a:close/>
                </a:path>
                <a:path w="18870930" h="1308100">
                  <a:moveTo>
                    <a:pt x="1877436" y="825500"/>
                  </a:moveTo>
                  <a:lnTo>
                    <a:pt x="1694059" y="825500"/>
                  </a:lnTo>
                  <a:lnTo>
                    <a:pt x="1694059" y="876300"/>
                  </a:lnTo>
                  <a:lnTo>
                    <a:pt x="1877436" y="876300"/>
                  </a:lnTo>
                  <a:lnTo>
                    <a:pt x="1877436" y="825500"/>
                  </a:lnTo>
                  <a:close/>
                </a:path>
                <a:path w="18870930" h="1308100">
                  <a:moveTo>
                    <a:pt x="2364792" y="609600"/>
                  </a:moveTo>
                  <a:lnTo>
                    <a:pt x="2209603" y="609600"/>
                  </a:lnTo>
                  <a:lnTo>
                    <a:pt x="2209603" y="635000"/>
                  </a:lnTo>
                  <a:lnTo>
                    <a:pt x="2120213" y="723900"/>
                  </a:lnTo>
                  <a:lnTo>
                    <a:pt x="2120213" y="762000"/>
                  </a:lnTo>
                  <a:lnTo>
                    <a:pt x="2101408" y="762000"/>
                  </a:lnTo>
                  <a:lnTo>
                    <a:pt x="2068760" y="825500"/>
                  </a:lnTo>
                  <a:lnTo>
                    <a:pt x="1944166" y="825500"/>
                  </a:lnTo>
                  <a:lnTo>
                    <a:pt x="1920659" y="876300"/>
                  </a:lnTo>
                  <a:lnTo>
                    <a:pt x="5529607" y="876300"/>
                  </a:lnTo>
                  <a:lnTo>
                    <a:pt x="5529607" y="863600"/>
                  </a:lnTo>
                  <a:lnTo>
                    <a:pt x="4796048" y="863600"/>
                  </a:lnTo>
                  <a:lnTo>
                    <a:pt x="4796048" y="838200"/>
                  </a:lnTo>
                  <a:lnTo>
                    <a:pt x="2792717" y="838200"/>
                  </a:lnTo>
                  <a:lnTo>
                    <a:pt x="2792717" y="749300"/>
                  </a:lnTo>
                  <a:lnTo>
                    <a:pt x="2451743" y="749300"/>
                  </a:lnTo>
                  <a:lnTo>
                    <a:pt x="2451743" y="723900"/>
                  </a:lnTo>
                  <a:lnTo>
                    <a:pt x="2364792" y="622300"/>
                  </a:lnTo>
                  <a:lnTo>
                    <a:pt x="2364792" y="609600"/>
                  </a:lnTo>
                  <a:close/>
                </a:path>
                <a:path w="18870930" h="1308100">
                  <a:moveTo>
                    <a:pt x="12907697" y="393700"/>
                  </a:moveTo>
                  <a:lnTo>
                    <a:pt x="12780685" y="393700"/>
                  </a:lnTo>
                  <a:lnTo>
                    <a:pt x="12780685" y="495300"/>
                  </a:lnTo>
                  <a:lnTo>
                    <a:pt x="12746864" y="495300"/>
                  </a:lnTo>
                  <a:lnTo>
                    <a:pt x="12746864" y="876300"/>
                  </a:lnTo>
                  <a:lnTo>
                    <a:pt x="13209593" y="876300"/>
                  </a:lnTo>
                  <a:lnTo>
                    <a:pt x="13209593" y="774700"/>
                  </a:lnTo>
                  <a:lnTo>
                    <a:pt x="13037462" y="774700"/>
                  </a:lnTo>
                  <a:lnTo>
                    <a:pt x="13037462" y="736600"/>
                  </a:lnTo>
                  <a:lnTo>
                    <a:pt x="12907697" y="736600"/>
                  </a:lnTo>
                  <a:lnTo>
                    <a:pt x="12907697" y="393700"/>
                  </a:lnTo>
                  <a:close/>
                </a:path>
                <a:path w="18870930" h="1308100">
                  <a:moveTo>
                    <a:pt x="5019392" y="431800"/>
                  </a:moveTo>
                  <a:lnTo>
                    <a:pt x="4899448" y="431800"/>
                  </a:lnTo>
                  <a:lnTo>
                    <a:pt x="4899448" y="457200"/>
                  </a:lnTo>
                  <a:lnTo>
                    <a:pt x="4847544" y="469900"/>
                  </a:lnTo>
                  <a:lnTo>
                    <a:pt x="4847544" y="495300"/>
                  </a:lnTo>
                  <a:lnTo>
                    <a:pt x="4834602" y="508000"/>
                  </a:lnTo>
                  <a:lnTo>
                    <a:pt x="4834602" y="863600"/>
                  </a:lnTo>
                  <a:lnTo>
                    <a:pt x="5529607" y="863600"/>
                  </a:lnTo>
                  <a:lnTo>
                    <a:pt x="5529607" y="825500"/>
                  </a:lnTo>
                  <a:lnTo>
                    <a:pt x="5365015" y="825500"/>
                  </a:lnTo>
                  <a:lnTo>
                    <a:pt x="5365015" y="812800"/>
                  </a:lnTo>
                  <a:lnTo>
                    <a:pt x="5042920" y="812800"/>
                  </a:lnTo>
                  <a:lnTo>
                    <a:pt x="5042920" y="495300"/>
                  </a:lnTo>
                  <a:lnTo>
                    <a:pt x="5031182" y="495300"/>
                  </a:lnTo>
                  <a:lnTo>
                    <a:pt x="5031182" y="457200"/>
                  </a:lnTo>
                  <a:lnTo>
                    <a:pt x="5019392" y="457200"/>
                  </a:lnTo>
                  <a:lnTo>
                    <a:pt x="5019392" y="431800"/>
                  </a:lnTo>
                  <a:close/>
                </a:path>
                <a:path w="18870930" h="1308100">
                  <a:moveTo>
                    <a:pt x="6727455" y="723900"/>
                  </a:moveTo>
                  <a:lnTo>
                    <a:pt x="6614600" y="723900"/>
                  </a:lnTo>
                  <a:lnTo>
                    <a:pt x="6614600" y="863600"/>
                  </a:lnTo>
                  <a:lnTo>
                    <a:pt x="9198783" y="863600"/>
                  </a:lnTo>
                  <a:lnTo>
                    <a:pt x="9198783" y="850900"/>
                  </a:lnTo>
                  <a:lnTo>
                    <a:pt x="8776608" y="850900"/>
                  </a:lnTo>
                  <a:lnTo>
                    <a:pt x="8776608" y="838200"/>
                  </a:lnTo>
                  <a:lnTo>
                    <a:pt x="6727455" y="838200"/>
                  </a:lnTo>
                  <a:lnTo>
                    <a:pt x="6727455" y="723900"/>
                  </a:lnTo>
                  <a:close/>
                </a:path>
                <a:path w="18870930" h="1308100">
                  <a:moveTo>
                    <a:pt x="11686341" y="749300"/>
                  </a:moveTo>
                  <a:lnTo>
                    <a:pt x="11661661" y="749300"/>
                  </a:lnTo>
                  <a:lnTo>
                    <a:pt x="11661661" y="863600"/>
                  </a:lnTo>
                  <a:lnTo>
                    <a:pt x="11823970" y="863600"/>
                  </a:lnTo>
                  <a:lnTo>
                    <a:pt x="11823970" y="774700"/>
                  </a:lnTo>
                  <a:lnTo>
                    <a:pt x="11686341" y="774700"/>
                  </a:lnTo>
                  <a:lnTo>
                    <a:pt x="11686341" y="749300"/>
                  </a:lnTo>
                  <a:close/>
                </a:path>
                <a:path w="18870930" h="1308100">
                  <a:moveTo>
                    <a:pt x="9198783" y="596900"/>
                  </a:moveTo>
                  <a:lnTo>
                    <a:pt x="8923661" y="596900"/>
                  </a:lnTo>
                  <a:lnTo>
                    <a:pt x="8923661" y="762000"/>
                  </a:lnTo>
                  <a:lnTo>
                    <a:pt x="8808502" y="762000"/>
                  </a:lnTo>
                  <a:lnTo>
                    <a:pt x="8808502" y="850900"/>
                  </a:lnTo>
                  <a:lnTo>
                    <a:pt x="9198783" y="850900"/>
                  </a:lnTo>
                  <a:lnTo>
                    <a:pt x="9198783" y="596900"/>
                  </a:lnTo>
                  <a:close/>
                </a:path>
                <a:path w="18870930" h="1308100">
                  <a:moveTo>
                    <a:pt x="14758509" y="355600"/>
                  </a:moveTo>
                  <a:lnTo>
                    <a:pt x="14532694" y="355600"/>
                  </a:lnTo>
                  <a:lnTo>
                    <a:pt x="14532694" y="368300"/>
                  </a:lnTo>
                  <a:lnTo>
                    <a:pt x="14488654" y="368300"/>
                  </a:lnTo>
                  <a:lnTo>
                    <a:pt x="14488654" y="685800"/>
                  </a:lnTo>
                  <a:lnTo>
                    <a:pt x="14330575" y="685800"/>
                  </a:lnTo>
                  <a:lnTo>
                    <a:pt x="14330575" y="850900"/>
                  </a:lnTo>
                  <a:lnTo>
                    <a:pt x="14758509" y="850900"/>
                  </a:lnTo>
                  <a:lnTo>
                    <a:pt x="14758509" y="355600"/>
                  </a:lnTo>
                  <a:close/>
                </a:path>
                <a:path w="18870930" h="1308100">
                  <a:moveTo>
                    <a:pt x="3361736" y="533400"/>
                  </a:moveTo>
                  <a:lnTo>
                    <a:pt x="3132811" y="533400"/>
                  </a:lnTo>
                  <a:lnTo>
                    <a:pt x="3107744" y="546100"/>
                  </a:lnTo>
                  <a:lnTo>
                    <a:pt x="3068959" y="546100"/>
                  </a:lnTo>
                  <a:lnTo>
                    <a:pt x="3068959" y="762000"/>
                  </a:lnTo>
                  <a:lnTo>
                    <a:pt x="2878515" y="762000"/>
                  </a:lnTo>
                  <a:lnTo>
                    <a:pt x="2878515" y="774700"/>
                  </a:lnTo>
                  <a:lnTo>
                    <a:pt x="2849165" y="774700"/>
                  </a:lnTo>
                  <a:lnTo>
                    <a:pt x="2849165" y="838200"/>
                  </a:lnTo>
                  <a:lnTo>
                    <a:pt x="4796048" y="838200"/>
                  </a:lnTo>
                  <a:lnTo>
                    <a:pt x="4796048" y="825500"/>
                  </a:lnTo>
                  <a:lnTo>
                    <a:pt x="3756719" y="825500"/>
                  </a:lnTo>
                  <a:lnTo>
                    <a:pt x="3756719" y="723900"/>
                  </a:lnTo>
                  <a:lnTo>
                    <a:pt x="3361736" y="723900"/>
                  </a:lnTo>
                  <a:lnTo>
                    <a:pt x="3361736" y="533400"/>
                  </a:lnTo>
                  <a:close/>
                </a:path>
                <a:path w="18870930" h="1308100">
                  <a:moveTo>
                    <a:pt x="6501755" y="762000"/>
                  </a:moveTo>
                  <a:lnTo>
                    <a:pt x="6163179" y="762000"/>
                  </a:lnTo>
                  <a:lnTo>
                    <a:pt x="6163179" y="838200"/>
                  </a:lnTo>
                  <a:lnTo>
                    <a:pt x="6501755" y="838200"/>
                  </a:lnTo>
                  <a:lnTo>
                    <a:pt x="6501755" y="762000"/>
                  </a:lnTo>
                  <a:close/>
                </a:path>
                <a:path w="18870930" h="1308100">
                  <a:moveTo>
                    <a:pt x="7178908" y="533400"/>
                  </a:moveTo>
                  <a:lnTo>
                    <a:pt x="7000641" y="533400"/>
                  </a:lnTo>
                  <a:lnTo>
                    <a:pt x="7000641" y="711200"/>
                  </a:lnTo>
                  <a:lnTo>
                    <a:pt x="6861619" y="711200"/>
                  </a:lnTo>
                  <a:lnTo>
                    <a:pt x="6861619" y="812800"/>
                  </a:lnTo>
                  <a:lnTo>
                    <a:pt x="6762742" y="812800"/>
                  </a:lnTo>
                  <a:lnTo>
                    <a:pt x="6727455" y="838200"/>
                  </a:lnTo>
                  <a:lnTo>
                    <a:pt x="7630391" y="838200"/>
                  </a:lnTo>
                  <a:lnTo>
                    <a:pt x="7517494" y="800100"/>
                  </a:lnTo>
                  <a:lnTo>
                    <a:pt x="7517494" y="749300"/>
                  </a:lnTo>
                  <a:lnTo>
                    <a:pt x="7178908" y="749300"/>
                  </a:lnTo>
                  <a:lnTo>
                    <a:pt x="7178908" y="533400"/>
                  </a:lnTo>
                  <a:close/>
                </a:path>
                <a:path w="18870930" h="1308100">
                  <a:moveTo>
                    <a:pt x="8394630" y="609600"/>
                  </a:moveTo>
                  <a:lnTo>
                    <a:pt x="8239367" y="609600"/>
                  </a:lnTo>
                  <a:lnTo>
                    <a:pt x="8239420" y="698500"/>
                  </a:lnTo>
                  <a:lnTo>
                    <a:pt x="7692316" y="698500"/>
                  </a:lnTo>
                  <a:lnTo>
                    <a:pt x="7630391" y="774700"/>
                  </a:lnTo>
                  <a:lnTo>
                    <a:pt x="7630391" y="838200"/>
                  </a:lnTo>
                  <a:lnTo>
                    <a:pt x="8776608" y="838200"/>
                  </a:lnTo>
                  <a:lnTo>
                    <a:pt x="8776608" y="825500"/>
                  </a:lnTo>
                  <a:lnTo>
                    <a:pt x="8509914" y="825500"/>
                  </a:lnTo>
                  <a:lnTo>
                    <a:pt x="8509914" y="762000"/>
                  </a:lnTo>
                  <a:lnTo>
                    <a:pt x="8394630" y="762000"/>
                  </a:lnTo>
                  <a:lnTo>
                    <a:pt x="8394630" y="609600"/>
                  </a:lnTo>
                  <a:close/>
                </a:path>
                <a:path w="18870930" h="1308100">
                  <a:moveTo>
                    <a:pt x="16750093" y="800100"/>
                  </a:moveTo>
                  <a:lnTo>
                    <a:pt x="16510215" y="800100"/>
                  </a:lnTo>
                  <a:lnTo>
                    <a:pt x="16510215" y="838200"/>
                  </a:lnTo>
                  <a:lnTo>
                    <a:pt x="16750093" y="838200"/>
                  </a:lnTo>
                  <a:lnTo>
                    <a:pt x="16750093" y="800100"/>
                  </a:lnTo>
                  <a:close/>
                </a:path>
                <a:path w="18870930" h="1308100">
                  <a:moveTo>
                    <a:pt x="4349276" y="457200"/>
                  </a:moveTo>
                  <a:lnTo>
                    <a:pt x="4048291" y="457200"/>
                  </a:lnTo>
                  <a:lnTo>
                    <a:pt x="4048291" y="673100"/>
                  </a:lnTo>
                  <a:lnTo>
                    <a:pt x="3921300" y="673100"/>
                  </a:lnTo>
                  <a:lnTo>
                    <a:pt x="3921300" y="762000"/>
                  </a:lnTo>
                  <a:lnTo>
                    <a:pt x="3808508" y="762000"/>
                  </a:lnTo>
                  <a:lnTo>
                    <a:pt x="3808508" y="825500"/>
                  </a:lnTo>
                  <a:lnTo>
                    <a:pt x="4796048" y="825500"/>
                  </a:lnTo>
                  <a:lnTo>
                    <a:pt x="4796048" y="812800"/>
                  </a:lnTo>
                  <a:lnTo>
                    <a:pt x="4692554" y="812800"/>
                  </a:lnTo>
                  <a:lnTo>
                    <a:pt x="4692554" y="774700"/>
                  </a:lnTo>
                  <a:lnTo>
                    <a:pt x="4495063" y="774700"/>
                  </a:lnTo>
                  <a:lnTo>
                    <a:pt x="4495063" y="660400"/>
                  </a:lnTo>
                  <a:lnTo>
                    <a:pt x="4349276" y="660400"/>
                  </a:lnTo>
                  <a:lnTo>
                    <a:pt x="4349276" y="457200"/>
                  </a:lnTo>
                  <a:close/>
                </a:path>
                <a:path w="18870930" h="1308100">
                  <a:moveTo>
                    <a:pt x="5529607" y="762000"/>
                  </a:moveTo>
                  <a:lnTo>
                    <a:pt x="5416710" y="762000"/>
                  </a:lnTo>
                  <a:lnTo>
                    <a:pt x="5416710" y="825500"/>
                  </a:lnTo>
                  <a:lnTo>
                    <a:pt x="5529607" y="825500"/>
                  </a:lnTo>
                  <a:lnTo>
                    <a:pt x="5529607" y="762000"/>
                  </a:lnTo>
                  <a:close/>
                </a:path>
                <a:path w="18870930" h="1308100">
                  <a:moveTo>
                    <a:pt x="8781780" y="736600"/>
                  </a:moveTo>
                  <a:lnTo>
                    <a:pt x="8539316" y="736600"/>
                  </a:lnTo>
                  <a:lnTo>
                    <a:pt x="8539316" y="774700"/>
                  </a:lnTo>
                  <a:lnTo>
                    <a:pt x="8544615" y="787400"/>
                  </a:lnTo>
                  <a:lnTo>
                    <a:pt x="8544615" y="825500"/>
                  </a:lnTo>
                  <a:lnTo>
                    <a:pt x="8776608" y="825500"/>
                  </a:lnTo>
                  <a:lnTo>
                    <a:pt x="8776608" y="787400"/>
                  </a:lnTo>
                  <a:lnTo>
                    <a:pt x="8781780" y="774700"/>
                  </a:lnTo>
                  <a:lnTo>
                    <a:pt x="8781780" y="736600"/>
                  </a:lnTo>
                  <a:close/>
                </a:path>
                <a:path w="18870930" h="1308100">
                  <a:moveTo>
                    <a:pt x="15646995" y="635000"/>
                  </a:moveTo>
                  <a:lnTo>
                    <a:pt x="15617897" y="635000"/>
                  </a:lnTo>
                  <a:lnTo>
                    <a:pt x="15608462" y="660400"/>
                  </a:lnTo>
                  <a:lnTo>
                    <a:pt x="15568547" y="660400"/>
                  </a:lnTo>
                  <a:lnTo>
                    <a:pt x="15568547" y="698500"/>
                  </a:lnTo>
                  <a:lnTo>
                    <a:pt x="15470927" y="698500"/>
                  </a:lnTo>
                  <a:lnTo>
                    <a:pt x="15470927" y="825500"/>
                  </a:lnTo>
                  <a:lnTo>
                    <a:pt x="15646995" y="825500"/>
                  </a:lnTo>
                  <a:lnTo>
                    <a:pt x="15646995" y="635000"/>
                  </a:lnTo>
                  <a:close/>
                </a:path>
                <a:path w="18870930" h="1308100">
                  <a:moveTo>
                    <a:pt x="5365015" y="520700"/>
                  </a:moveTo>
                  <a:lnTo>
                    <a:pt x="5172225" y="520700"/>
                  </a:lnTo>
                  <a:lnTo>
                    <a:pt x="5172225" y="698500"/>
                  </a:lnTo>
                  <a:lnTo>
                    <a:pt x="5101631" y="698500"/>
                  </a:lnTo>
                  <a:lnTo>
                    <a:pt x="5101631" y="787400"/>
                  </a:lnTo>
                  <a:lnTo>
                    <a:pt x="5078176" y="787400"/>
                  </a:lnTo>
                  <a:lnTo>
                    <a:pt x="5042920" y="812800"/>
                  </a:lnTo>
                  <a:lnTo>
                    <a:pt x="5365015" y="812800"/>
                  </a:lnTo>
                  <a:lnTo>
                    <a:pt x="5365015" y="520700"/>
                  </a:lnTo>
                  <a:close/>
                </a:path>
                <a:path w="18870930" h="1308100">
                  <a:moveTo>
                    <a:pt x="9348216" y="736600"/>
                  </a:moveTo>
                  <a:lnTo>
                    <a:pt x="9322603" y="749300"/>
                  </a:lnTo>
                  <a:lnTo>
                    <a:pt x="9302211" y="774700"/>
                  </a:lnTo>
                  <a:lnTo>
                    <a:pt x="9288267" y="800100"/>
                  </a:lnTo>
                  <a:lnTo>
                    <a:pt x="9410190" y="800100"/>
                  </a:lnTo>
                  <a:lnTo>
                    <a:pt x="9377822" y="749300"/>
                  </a:lnTo>
                  <a:lnTo>
                    <a:pt x="9348216" y="736600"/>
                  </a:lnTo>
                  <a:close/>
                </a:path>
                <a:path w="18870930" h="1308100">
                  <a:moveTo>
                    <a:pt x="13954356" y="660400"/>
                  </a:moveTo>
                  <a:lnTo>
                    <a:pt x="13573425" y="660400"/>
                  </a:lnTo>
                  <a:lnTo>
                    <a:pt x="13573425" y="685800"/>
                  </a:lnTo>
                  <a:lnTo>
                    <a:pt x="13601738" y="685800"/>
                  </a:lnTo>
                  <a:lnTo>
                    <a:pt x="13601738" y="800100"/>
                  </a:lnTo>
                  <a:lnTo>
                    <a:pt x="13931456" y="800100"/>
                  </a:lnTo>
                  <a:lnTo>
                    <a:pt x="13931456" y="698500"/>
                  </a:lnTo>
                  <a:lnTo>
                    <a:pt x="13954356" y="698500"/>
                  </a:lnTo>
                  <a:lnTo>
                    <a:pt x="13954356" y="660400"/>
                  </a:lnTo>
                  <a:close/>
                </a:path>
                <a:path w="18870930" h="1308100">
                  <a:moveTo>
                    <a:pt x="4692554" y="647700"/>
                  </a:moveTo>
                  <a:lnTo>
                    <a:pt x="4589060" y="647700"/>
                  </a:lnTo>
                  <a:lnTo>
                    <a:pt x="4589060" y="774700"/>
                  </a:lnTo>
                  <a:lnTo>
                    <a:pt x="4692554" y="774700"/>
                  </a:lnTo>
                  <a:lnTo>
                    <a:pt x="4692554" y="647700"/>
                  </a:lnTo>
                  <a:close/>
                </a:path>
                <a:path w="18870930" h="1308100">
                  <a:moveTo>
                    <a:pt x="11780516" y="736600"/>
                  </a:moveTo>
                  <a:lnTo>
                    <a:pt x="11705210" y="736600"/>
                  </a:lnTo>
                  <a:lnTo>
                    <a:pt x="11705210" y="774700"/>
                  </a:lnTo>
                  <a:lnTo>
                    <a:pt x="11780516" y="774700"/>
                  </a:lnTo>
                  <a:lnTo>
                    <a:pt x="11780516" y="736600"/>
                  </a:lnTo>
                  <a:close/>
                </a:path>
                <a:path w="18870930" h="1308100">
                  <a:moveTo>
                    <a:pt x="11823970" y="749300"/>
                  </a:moveTo>
                  <a:lnTo>
                    <a:pt x="11799196" y="749300"/>
                  </a:lnTo>
                  <a:lnTo>
                    <a:pt x="11799196" y="774700"/>
                  </a:lnTo>
                  <a:lnTo>
                    <a:pt x="11823970" y="774700"/>
                  </a:lnTo>
                  <a:lnTo>
                    <a:pt x="11823970" y="749300"/>
                  </a:lnTo>
                  <a:close/>
                </a:path>
                <a:path w="18870930" h="1308100">
                  <a:moveTo>
                    <a:pt x="13209593" y="711200"/>
                  </a:moveTo>
                  <a:lnTo>
                    <a:pt x="13105188" y="711200"/>
                  </a:lnTo>
                  <a:lnTo>
                    <a:pt x="13105188" y="774700"/>
                  </a:lnTo>
                  <a:lnTo>
                    <a:pt x="13209593" y="774700"/>
                  </a:lnTo>
                  <a:lnTo>
                    <a:pt x="13209593" y="711200"/>
                  </a:lnTo>
                  <a:close/>
                </a:path>
                <a:path w="18870930" h="1308100">
                  <a:moveTo>
                    <a:pt x="5740628" y="736600"/>
                  </a:moveTo>
                  <a:lnTo>
                    <a:pt x="5712666" y="736600"/>
                  </a:lnTo>
                  <a:lnTo>
                    <a:pt x="5703591" y="762000"/>
                  </a:lnTo>
                  <a:lnTo>
                    <a:pt x="5757967" y="762000"/>
                  </a:lnTo>
                  <a:lnTo>
                    <a:pt x="5740628" y="736600"/>
                  </a:lnTo>
                  <a:close/>
                </a:path>
                <a:path w="18870930" h="1308100">
                  <a:moveTo>
                    <a:pt x="6430103" y="635000"/>
                  </a:moveTo>
                  <a:lnTo>
                    <a:pt x="6176174" y="635000"/>
                  </a:lnTo>
                  <a:lnTo>
                    <a:pt x="6176174" y="762000"/>
                  </a:lnTo>
                  <a:lnTo>
                    <a:pt x="6430103" y="762000"/>
                  </a:lnTo>
                  <a:lnTo>
                    <a:pt x="6430103" y="635000"/>
                  </a:lnTo>
                  <a:close/>
                </a:path>
                <a:path w="18870930" h="1308100">
                  <a:moveTo>
                    <a:pt x="2680982" y="406400"/>
                  </a:moveTo>
                  <a:lnTo>
                    <a:pt x="2494087" y="406400"/>
                  </a:lnTo>
                  <a:lnTo>
                    <a:pt x="2494087" y="749300"/>
                  </a:lnTo>
                  <a:lnTo>
                    <a:pt x="2792717" y="749300"/>
                  </a:lnTo>
                  <a:lnTo>
                    <a:pt x="2792717" y="635000"/>
                  </a:lnTo>
                  <a:lnTo>
                    <a:pt x="2680982" y="622300"/>
                  </a:lnTo>
                  <a:lnTo>
                    <a:pt x="2680982" y="406400"/>
                  </a:lnTo>
                  <a:close/>
                </a:path>
                <a:path w="18870930" h="1308100">
                  <a:moveTo>
                    <a:pt x="7478522" y="571500"/>
                  </a:moveTo>
                  <a:lnTo>
                    <a:pt x="7274800" y="571500"/>
                  </a:lnTo>
                  <a:lnTo>
                    <a:pt x="7236696" y="622300"/>
                  </a:lnTo>
                  <a:lnTo>
                    <a:pt x="7236969" y="749300"/>
                  </a:lnTo>
                  <a:lnTo>
                    <a:pt x="7517494" y="749300"/>
                  </a:lnTo>
                  <a:lnTo>
                    <a:pt x="7517494" y="609600"/>
                  </a:lnTo>
                  <a:lnTo>
                    <a:pt x="7478522" y="571500"/>
                  </a:lnTo>
                  <a:close/>
                </a:path>
                <a:path w="18870930" h="1308100">
                  <a:moveTo>
                    <a:pt x="12699776" y="673100"/>
                  </a:moveTo>
                  <a:lnTo>
                    <a:pt x="12481144" y="673100"/>
                  </a:lnTo>
                  <a:lnTo>
                    <a:pt x="12481144" y="749300"/>
                  </a:lnTo>
                  <a:lnTo>
                    <a:pt x="12699776" y="749300"/>
                  </a:lnTo>
                  <a:lnTo>
                    <a:pt x="12699776" y="673100"/>
                  </a:lnTo>
                  <a:close/>
                </a:path>
                <a:path w="18870930" h="1308100">
                  <a:moveTo>
                    <a:pt x="8763079" y="685800"/>
                  </a:moveTo>
                  <a:lnTo>
                    <a:pt x="8558206" y="685800"/>
                  </a:lnTo>
                  <a:lnTo>
                    <a:pt x="8558206" y="736600"/>
                  </a:lnTo>
                  <a:lnTo>
                    <a:pt x="8763079" y="736600"/>
                  </a:lnTo>
                  <a:lnTo>
                    <a:pt x="8763079" y="685800"/>
                  </a:lnTo>
                  <a:close/>
                </a:path>
                <a:path w="18870930" h="1308100">
                  <a:moveTo>
                    <a:pt x="11763899" y="698500"/>
                  </a:moveTo>
                  <a:lnTo>
                    <a:pt x="11721628" y="698500"/>
                  </a:lnTo>
                  <a:lnTo>
                    <a:pt x="11721628" y="736600"/>
                  </a:lnTo>
                  <a:lnTo>
                    <a:pt x="11763899" y="736600"/>
                  </a:lnTo>
                  <a:lnTo>
                    <a:pt x="11763899" y="698500"/>
                  </a:lnTo>
                  <a:close/>
                </a:path>
                <a:path w="18870930" h="1308100">
                  <a:moveTo>
                    <a:pt x="13037462" y="711200"/>
                  </a:moveTo>
                  <a:lnTo>
                    <a:pt x="12964124" y="711200"/>
                  </a:lnTo>
                  <a:lnTo>
                    <a:pt x="12964124" y="736600"/>
                  </a:lnTo>
                  <a:lnTo>
                    <a:pt x="13037462" y="736600"/>
                  </a:lnTo>
                  <a:lnTo>
                    <a:pt x="13037462" y="711200"/>
                  </a:lnTo>
                  <a:close/>
                </a:path>
                <a:path w="18870930" h="1308100">
                  <a:moveTo>
                    <a:pt x="3626220" y="571500"/>
                  </a:moveTo>
                  <a:lnTo>
                    <a:pt x="3467534" y="571500"/>
                  </a:lnTo>
                  <a:lnTo>
                    <a:pt x="3467534" y="723900"/>
                  </a:lnTo>
                  <a:lnTo>
                    <a:pt x="3756719" y="723900"/>
                  </a:lnTo>
                  <a:lnTo>
                    <a:pt x="3756719" y="698500"/>
                  </a:lnTo>
                  <a:lnTo>
                    <a:pt x="3665015" y="698500"/>
                  </a:lnTo>
                  <a:lnTo>
                    <a:pt x="3665015" y="584200"/>
                  </a:lnTo>
                  <a:lnTo>
                    <a:pt x="3626220" y="584200"/>
                  </a:lnTo>
                  <a:lnTo>
                    <a:pt x="3626220" y="571500"/>
                  </a:lnTo>
                  <a:close/>
                </a:path>
                <a:path w="18870930" h="1308100">
                  <a:moveTo>
                    <a:pt x="8034850" y="368300"/>
                  </a:moveTo>
                  <a:lnTo>
                    <a:pt x="7783277" y="368300"/>
                  </a:lnTo>
                  <a:lnTo>
                    <a:pt x="7783277" y="698500"/>
                  </a:lnTo>
                  <a:lnTo>
                    <a:pt x="8105769" y="698500"/>
                  </a:lnTo>
                  <a:lnTo>
                    <a:pt x="8105811" y="444500"/>
                  </a:lnTo>
                  <a:lnTo>
                    <a:pt x="8046242" y="444500"/>
                  </a:lnTo>
                  <a:lnTo>
                    <a:pt x="8034850" y="368300"/>
                  </a:lnTo>
                  <a:close/>
                </a:path>
                <a:path w="18870930" h="1308100">
                  <a:moveTo>
                    <a:pt x="11744046" y="647700"/>
                  </a:moveTo>
                  <a:lnTo>
                    <a:pt x="11741690" y="647700"/>
                  </a:lnTo>
                  <a:lnTo>
                    <a:pt x="11728706" y="698500"/>
                  </a:lnTo>
                  <a:lnTo>
                    <a:pt x="11756925" y="698500"/>
                  </a:lnTo>
                  <a:lnTo>
                    <a:pt x="11744046" y="647700"/>
                  </a:lnTo>
                  <a:close/>
                </a:path>
                <a:path w="18870930" h="1308100">
                  <a:moveTo>
                    <a:pt x="8749530" y="520700"/>
                  </a:moveTo>
                  <a:lnTo>
                    <a:pt x="8571755" y="520700"/>
                  </a:lnTo>
                  <a:lnTo>
                    <a:pt x="8571755" y="635000"/>
                  </a:lnTo>
                  <a:lnTo>
                    <a:pt x="8554436" y="647700"/>
                  </a:lnTo>
                  <a:lnTo>
                    <a:pt x="8554436" y="685800"/>
                  </a:lnTo>
                  <a:lnTo>
                    <a:pt x="8766849" y="685800"/>
                  </a:lnTo>
                  <a:lnTo>
                    <a:pt x="8766849" y="647700"/>
                  </a:lnTo>
                  <a:lnTo>
                    <a:pt x="8749530" y="635000"/>
                  </a:lnTo>
                  <a:lnTo>
                    <a:pt x="8749530" y="520700"/>
                  </a:lnTo>
                  <a:close/>
                </a:path>
                <a:path w="18870930" h="1308100">
                  <a:moveTo>
                    <a:pt x="12606878" y="584200"/>
                  </a:moveTo>
                  <a:lnTo>
                    <a:pt x="12574042" y="584200"/>
                  </a:lnTo>
                  <a:lnTo>
                    <a:pt x="12574042" y="609600"/>
                  </a:lnTo>
                  <a:lnTo>
                    <a:pt x="12497562" y="673100"/>
                  </a:lnTo>
                  <a:lnTo>
                    <a:pt x="12683358" y="673100"/>
                  </a:lnTo>
                  <a:lnTo>
                    <a:pt x="12606878" y="609600"/>
                  </a:lnTo>
                  <a:lnTo>
                    <a:pt x="12606878" y="584200"/>
                  </a:lnTo>
                  <a:close/>
                </a:path>
                <a:path w="18870930" h="1308100">
                  <a:moveTo>
                    <a:pt x="13820370" y="622300"/>
                  </a:moveTo>
                  <a:lnTo>
                    <a:pt x="13735724" y="622300"/>
                  </a:lnTo>
                  <a:lnTo>
                    <a:pt x="13735724" y="660400"/>
                  </a:lnTo>
                  <a:lnTo>
                    <a:pt x="13862641" y="660400"/>
                  </a:lnTo>
                  <a:lnTo>
                    <a:pt x="13820370" y="622300"/>
                  </a:lnTo>
                  <a:close/>
                </a:path>
                <a:path w="18870930" h="1308100">
                  <a:moveTo>
                    <a:pt x="6420753" y="558800"/>
                  </a:moveTo>
                  <a:lnTo>
                    <a:pt x="6185514" y="558800"/>
                  </a:lnTo>
                  <a:lnTo>
                    <a:pt x="6185514" y="635000"/>
                  </a:lnTo>
                  <a:lnTo>
                    <a:pt x="6420753" y="635000"/>
                  </a:lnTo>
                  <a:lnTo>
                    <a:pt x="6420753" y="558800"/>
                  </a:lnTo>
                  <a:close/>
                </a:path>
                <a:path w="18870930" h="1308100">
                  <a:moveTo>
                    <a:pt x="6026283" y="571500"/>
                  </a:moveTo>
                  <a:lnTo>
                    <a:pt x="5829849" y="571500"/>
                  </a:lnTo>
                  <a:lnTo>
                    <a:pt x="5822524" y="584200"/>
                  </a:lnTo>
                  <a:lnTo>
                    <a:pt x="5818763" y="584200"/>
                  </a:lnTo>
                  <a:lnTo>
                    <a:pt x="5817377" y="596900"/>
                  </a:lnTo>
                  <a:lnTo>
                    <a:pt x="6037369" y="596900"/>
                  </a:lnTo>
                  <a:lnTo>
                    <a:pt x="6033608" y="584200"/>
                  </a:lnTo>
                  <a:lnTo>
                    <a:pt x="6026283" y="571500"/>
                  </a:lnTo>
                  <a:close/>
                </a:path>
                <a:path w="18870930" h="1308100">
                  <a:moveTo>
                    <a:pt x="9081195" y="546100"/>
                  </a:moveTo>
                  <a:lnTo>
                    <a:pt x="8944801" y="546100"/>
                  </a:lnTo>
                  <a:lnTo>
                    <a:pt x="8944801" y="596900"/>
                  </a:lnTo>
                  <a:lnTo>
                    <a:pt x="9135843" y="596900"/>
                  </a:lnTo>
                  <a:lnTo>
                    <a:pt x="9081195" y="546100"/>
                  </a:lnTo>
                  <a:close/>
                </a:path>
                <a:path w="18870930" h="1308100">
                  <a:moveTo>
                    <a:pt x="6000751" y="520700"/>
                  </a:moveTo>
                  <a:lnTo>
                    <a:pt x="5854497" y="520700"/>
                  </a:lnTo>
                  <a:lnTo>
                    <a:pt x="5851880" y="533400"/>
                  </a:lnTo>
                  <a:lnTo>
                    <a:pt x="5848466" y="571500"/>
                  </a:lnTo>
                  <a:lnTo>
                    <a:pt x="6007613" y="571500"/>
                  </a:lnTo>
                  <a:lnTo>
                    <a:pt x="6004210" y="533400"/>
                  </a:lnTo>
                  <a:lnTo>
                    <a:pt x="6003388" y="533400"/>
                  </a:lnTo>
                  <a:lnTo>
                    <a:pt x="6000751" y="520700"/>
                  </a:lnTo>
                  <a:close/>
                </a:path>
                <a:path w="18870930" h="1308100">
                  <a:moveTo>
                    <a:pt x="6412460" y="533400"/>
                  </a:moveTo>
                  <a:lnTo>
                    <a:pt x="6193775" y="533400"/>
                  </a:lnTo>
                  <a:lnTo>
                    <a:pt x="6193775" y="558800"/>
                  </a:lnTo>
                  <a:lnTo>
                    <a:pt x="6412460" y="558800"/>
                  </a:lnTo>
                  <a:lnTo>
                    <a:pt x="6412460" y="533400"/>
                  </a:lnTo>
                  <a:close/>
                </a:path>
                <a:path w="18870930" h="1308100">
                  <a:moveTo>
                    <a:pt x="11545267" y="508000"/>
                  </a:moveTo>
                  <a:lnTo>
                    <a:pt x="11369000" y="508000"/>
                  </a:lnTo>
                  <a:lnTo>
                    <a:pt x="11369000" y="546100"/>
                  </a:lnTo>
                  <a:lnTo>
                    <a:pt x="11545267" y="546100"/>
                  </a:lnTo>
                  <a:lnTo>
                    <a:pt x="11545267" y="508000"/>
                  </a:lnTo>
                  <a:close/>
                </a:path>
                <a:path w="18870930" h="1308100">
                  <a:moveTo>
                    <a:pt x="3327863" y="457200"/>
                  </a:moveTo>
                  <a:lnTo>
                    <a:pt x="3151522" y="457200"/>
                  </a:lnTo>
                  <a:lnTo>
                    <a:pt x="3151522" y="533400"/>
                  </a:lnTo>
                  <a:lnTo>
                    <a:pt x="3327863" y="533400"/>
                  </a:lnTo>
                  <a:lnTo>
                    <a:pt x="3327863" y="457200"/>
                  </a:lnTo>
                  <a:close/>
                </a:path>
                <a:path w="18870930" h="1308100">
                  <a:moveTo>
                    <a:pt x="5280369" y="495300"/>
                  </a:moveTo>
                  <a:lnTo>
                    <a:pt x="5186319" y="495300"/>
                  </a:lnTo>
                  <a:lnTo>
                    <a:pt x="5186319" y="520700"/>
                  </a:lnTo>
                  <a:lnTo>
                    <a:pt x="5280369" y="520700"/>
                  </a:lnTo>
                  <a:lnTo>
                    <a:pt x="5280369" y="495300"/>
                  </a:lnTo>
                  <a:close/>
                </a:path>
                <a:path w="18870930" h="1308100">
                  <a:moveTo>
                    <a:pt x="5989007" y="495300"/>
                  </a:moveTo>
                  <a:lnTo>
                    <a:pt x="5867073" y="495300"/>
                  </a:lnTo>
                  <a:lnTo>
                    <a:pt x="5867073" y="520700"/>
                  </a:lnTo>
                  <a:lnTo>
                    <a:pt x="5989007" y="520700"/>
                  </a:lnTo>
                  <a:lnTo>
                    <a:pt x="5989007" y="495300"/>
                  </a:lnTo>
                  <a:close/>
                </a:path>
                <a:path w="18870930" h="1308100">
                  <a:moveTo>
                    <a:pt x="8684615" y="495300"/>
                  </a:moveTo>
                  <a:lnTo>
                    <a:pt x="8648473" y="495300"/>
                  </a:lnTo>
                  <a:lnTo>
                    <a:pt x="8617989" y="508000"/>
                  </a:lnTo>
                  <a:lnTo>
                    <a:pt x="8596320" y="520700"/>
                  </a:lnTo>
                  <a:lnTo>
                    <a:pt x="8723258" y="520700"/>
                  </a:lnTo>
                  <a:lnTo>
                    <a:pt x="8684615" y="495300"/>
                  </a:lnTo>
                  <a:close/>
                </a:path>
                <a:path w="18870930" h="1308100">
                  <a:moveTo>
                    <a:pt x="13520830" y="469900"/>
                  </a:moveTo>
                  <a:lnTo>
                    <a:pt x="13351547" y="469900"/>
                  </a:lnTo>
                  <a:lnTo>
                    <a:pt x="13351547" y="520700"/>
                  </a:lnTo>
                  <a:lnTo>
                    <a:pt x="13520830" y="520700"/>
                  </a:lnTo>
                  <a:lnTo>
                    <a:pt x="13520830" y="469900"/>
                  </a:lnTo>
                  <a:close/>
                </a:path>
                <a:path w="18870930" h="1308100">
                  <a:moveTo>
                    <a:pt x="5263919" y="482600"/>
                  </a:moveTo>
                  <a:lnTo>
                    <a:pt x="5220423" y="482600"/>
                  </a:lnTo>
                  <a:lnTo>
                    <a:pt x="5220423" y="495300"/>
                  </a:lnTo>
                  <a:lnTo>
                    <a:pt x="5263919" y="495300"/>
                  </a:lnTo>
                  <a:lnTo>
                    <a:pt x="5263919" y="482600"/>
                  </a:lnTo>
                  <a:close/>
                </a:path>
                <a:path w="18870930" h="1308100">
                  <a:moveTo>
                    <a:pt x="3292618" y="431800"/>
                  </a:moveTo>
                  <a:lnTo>
                    <a:pt x="3186820" y="431800"/>
                  </a:lnTo>
                  <a:lnTo>
                    <a:pt x="3186820" y="457200"/>
                  </a:lnTo>
                  <a:lnTo>
                    <a:pt x="3292618" y="457200"/>
                  </a:lnTo>
                  <a:lnTo>
                    <a:pt x="3292618" y="431800"/>
                  </a:lnTo>
                  <a:close/>
                </a:path>
                <a:path w="18870930" h="1308100">
                  <a:moveTo>
                    <a:pt x="4176758" y="342900"/>
                  </a:moveTo>
                  <a:lnTo>
                    <a:pt x="4110865" y="342900"/>
                  </a:lnTo>
                  <a:lnTo>
                    <a:pt x="4110865" y="457200"/>
                  </a:lnTo>
                  <a:lnTo>
                    <a:pt x="4176758" y="457200"/>
                  </a:lnTo>
                  <a:lnTo>
                    <a:pt x="4176758" y="342900"/>
                  </a:lnTo>
                  <a:close/>
                </a:path>
                <a:path w="18870930" h="1308100">
                  <a:moveTo>
                    <a:pt x="4289645" y="342900"/>
                  </a:moveTo>
                  <a:lnTo>
                    <a:pt x="4223710" y="342900"/>
                  </a:lnTo>
                  <a:lnTo>
                    <a:pt x="4223710" y="457200"/>
                  </a:lnTo>
                  <a:lnTo>
                    <a:pt x="4289645" y="457200"/>
                  </a:lnTo>
                  <a:lnTo>
                    <a:pt x="4289645" y="342900"/>
                  </a:lnTo>
                  <a:close/>
                </a:path>
                <a:path w="18870930" h="1308100">
                  <a:moveTo>
                    <a:pt x="2645726" y="381000"/>
                  </a:moveTo>
                  <a:lnTo>
                    <a:pt x="2522285" y="381000"/>
                  </a:lnTo>
                  <a:lnTo>
                    <a:pt x="2522285" y="406400"/>
                  </a:lnTo>
                  <a:lnTo>
                    <a:pt x="2645726" y="406400"/>
                  </a:lnTo>
                  <a:lnTo>
                    <a:pt x="2645726" y="381000"/>
                  </a:lnTo>
                  <a:close/>
                </a:path>
              </a:pathLst>
            </a:custGeom>
            <a:solidFill>
              <a:srgbClr val="53565A">
                <a:alpha val="50196"/>
              </a:srgbClr>
            </a:solidFill>
          </p:spPr>
          <p:txBody>
            <a:bodyPr wrap="square" lIns="0" tIns="0" rIns="0" bIns="0" rtlCol="0"/>
            <a:lstStyle/>
            <a:p>
              <a:endParaRPr/>
            </a:p>
          </p:txBody>
        </p:sp>
        <p:sp>
          <p:nvSpPr>
            <p:cNvPr id="8" name="object 5">
              <a:extLst>
                <a:ext uri="{FF2B5EF4-FFF2-40B4-BE49-F238E27FC236}">
                  <a16:creationId xmlns:a16="http://schemas.microsoft.com/office/drawing/2014/main" id="{3E35D700-D41C-2F79-B34D-581CEAD66731}"/>
                </a:ext>
              </a:extLst>
            </p:cNvPr>
            <p:cNvSpPr/>
            <p:nvPr/>
          </p:nvSpPr>
          <p:spPr>
            <a:xfrm>
              <a:off x="625246" y="8247093"/>
              <a:ext cx="14908530" cy="2146300"/>
            </a:xfrm>
            <a:custGeom>
              <a:avLst/>
              <a:gdLst/>
              <a:ahLst/>
              <a:cxnLst/>
              <a:rect l="l" t="t" r="r" b="b"/>
              <a:pathLst>
                <a:path w="14908530" h="2146300">
                  <a:moveTo>
                    <a:pt x="9420530" y="1648637"/>
                  </a:moveTo>
                  <a:lnTo>
                    <a:pt x="9289110" y="1648637"/>
                  </a:lnTo>
                  <a:lnTo>
                    <a:pt x="9289110" y="1835950"/>
                  </a:lnTo>
                  <a:lnTo>
                    <a:pt x="9420530" y="1835950"/>
                  </a:lnTo>
                  <a:lnTo>
                    <a:pt x="9420530" y="1648637"/>
                  </a:lnTo>
                  <a:close/>
                </a:path>
                <a:path w="14908530" h="2146300">
                  <a:moveTo>
                    <a:pt x="14908149" y="1905000"/>
                  </a:moveTo>
                  <a:lnTo>
                    <a:pt x="14712912" y="1905000"/>
                  </a:lnTo>
                  <a:lnTo>
                    <a:pt x="14712823" y="1295400"/>
                  </a:lnTo>
                  <a:lnTo>
                    <a:pt x="14710753" y="1282700"/>
                  </a:lnTo>
                  <a:lnTo>
                    <a:pt x="14710359" y="1282700"/>
                  </a:lnTo>
                  <a:lnTo>
                    <a:pt x="14708594" y="1270000"/>
                  </a:lnTo>
                  <a:lnTo>
                    <a:pt x="14708099" y="1270000"/>
                  </a:lnTo>
                  <a:lnTo>
                    <a:pt x="14703768" y="1244600"/>
                  </a:lnTo>
                  <a:lnTo>
                    <a:pt x="14703476" y="1244600"/>
                  </a:lnTo>
                  <a:lnTo>
                    <a:pt x="14701215" y="1231900"/>
                  </a:lnTo>
                  <a:lnTo>
                    <a:pt x="14694637" y="1181100"/>
                  </a:lnTo>
                  <a:lnTo>
                    <a:pt x="14692376" y="1168400"/>
                  </a:lnTo>
                  <a:lnTo>
                    <a:pt x="14688630" y="1143000"/>
                  </a:lnTo>
                  <a:lnTo>
                    <a:pt x="14290104" y="1143000"/>
                  </a:lnTo>
                  <a:lnTo>
                    <a:pt x="14290104" y="1905000"/>
                  </a:lnTo>
                  <a:lnTo>
                    <a:pt x="14138021" y="1905000"/>
                  </a:lnTo>
                  <a:lnTo>
                    <a:pt x="14138021" y="1892300"/>
                  </a:lnTo>
                  <a:lnTo>
                    <a:pt x="14101153" y="1892300"/>
                  </a:lnTo>
                  <a:lnTo>
                    <a:pt x="14101458" y="1879600"/>
                  </a:lnTo>
                  <a:lnTo>
                    <a:pt x="14102245" y="1879600"/>
                  </a:lnTo>
                  <a:lnTo>
                    <a:pt x="14102245" y="1866900"/>
                  </a:lnTo>
                  <a:lnTo>
                    <a:pt x="14103033" y="1866900"/>
                  </a:lnTo>
                  <a:lnTo>
                    <a:pt x="14103414" y="1854200"/>
                  </a:lnTo>
                  <a:lnTo>
                    <a:pt x="14104201" y="1854200"/>
                  </a:lnTo>
                  <a:lnTo>
                    <a:pt x="14104696" y="1841500"/>
                  </a:lnTo>
                  <a:lnTo>
                    <a:pt x="14105293" y="1841500"/>
                  </a:lnTo>
                  <a:lnTo>
                    <a:pt x="14105585" y="1828800"/>
                  </a:lnTo>
                  <a:lnTo>
                    <a:pt x="14105966" y="1828800"/>
                  </a:lnTo>
                  <a:lnTo>
                    <a:pt x="14106258" y="1816100"/>
                  </a:lnTo>
                  <a:lnTo>
                    <a:pt x="14107147" y="1816100"/>
                  </a:lnTo>
                  <a:lnTo>
                    <a:pt x="14107249" y="1803400"/>
                  </a:lnTo>
                  <a:lnTo>
                    <a:pt x="14107846" y="1803400"/>
                  </a:lnTo>
                  <a:lnTo>
                    <a:pt x="14108633" y="1790700"/>
                  </a:lnTo>
                  <a:lnTo>
                    <a:pt x="14108925" y="1778000"/>
                  </a:lnTo>
                  <a:lnTo>
                    <a:pt x="14109510" y="1778000"/>
                  </a:lnTo>
                  <a:lnTo>
                    <a:pt x="14109713" y="1765300"/>
                  </a:lnTo>
                  <a:lnTo>
                    <a:pt x="14110691" y="1752600"/>
                  </a:lnTo>
                  <a:lnTo>
                    <a:pt x="14111084" y="1752600"/>
                  </a:lnTo>
                  <a:lnTo>
                    <a:pt x="14111478" y="1739900"/>
                  </a:lnTo>
                  <a:lnTo>
                    <a:pt x="14112062" y="1727200"/>
                  </a:lnTo>
                  <a:lnTo>
                    <a:pt x="14112367" y="1727200"/>
                  </a:lnTo>
                  <a:lnTo>
                    <a:pt x="14112570" y="1714500"/>
                  </a:lnTo>
                  <a:lnTo>
                    <a:pt x="14112951" y="1714500"/>
                  </a:lnTo>
                  <a:lnTo>
                    <a:pt x="14113536" y="1689100"/>
                  </a:lnTo>
                  <a:lnTo>
                    <a:pt x="14113840" y="1689100"/>
                  </a:lnTo>
                  <a:lnTo>
                    <a:pt x="14113942" y="1676400"/>
                  </a:lnTo>
                  <a:lnTo>
                    <a:pt x="14114132" y="1676400"/>
                  </a:lnTo>
                  <a:lnTo>
                    <a:pt x="14114425" y="1663700"/>
                  </a:lnTo>
                  <a:lnTo>
                    <a:pt x="14114628" y="1651000"/>
                  </a:lnTo>
                  <a:lnTo>
                    <a:pt x="14114628" y="1612900"/>
                  </a:lnTo>
                  <a:lnTo>
                    <a:pt x="14114425" y="1587500"/>
                  </a:lnTo>
                  <a:lnTo>
                    <a:pt x="14114132" y="1574800"/>
                  </a:lnTo>
                  <a:lnTo>
                    <a:pt x="14113840" y="1562100"/>
                  </a:lnTo>
                  <a:lnTo>
                    <a:pt x="14113650" y="1562100"/>
                  </a:lnTo>
                  <a:lnTo>
                    <a:pt x="14113053" y="1536700"/>
                  </a:lnTo>
                  <a:lnTo>
                    <a:pt x="14112761" y="1536700"/>
                  </a:lnTo>
                  <a:lnTo>
                    <a:pt x="14112367" y="1524000"/>
                  </a:lnTo>
                  <a:lnTo>
                    <a:pt x="14112164" y="1524000"/>
                  </a:lnTo>
                  <a:lnTo>
                    <a:pt x="14111580" y="1511300"/>
                  </a:lnTo>
                  <a:lnTo>
                    <a:pt x="14111275" y="1511300"/>
                  </a:lnTo>
                  <a:lnTo>
                    <a:pt x="14111084" y="1498600"/>
                  </a:lnTo>
                  <a:lnTo>
                    <a:pt x="14110488" y="1498600"/>
                  </a:lnTo>
                  <a:lnTo>
                    <a:pt x="14110107" y="1485900"/>
                  </a:lnTo>
                  <a:lnTo>
                    <a:pt x="14109713" y="1485900"/>
                  </a:lnTo>
                  <a:lnTo>
                    <a:pt x="14109611" y="1473200"/>
                  </a:lnTo>
                  <a:lnTo>
                    <a:pt x="14108824" y="1473200"/>
                  </a:lnTo>
                  <a:lnTo>
                    <a:pt x="14108341" y="1460500"/>
                  </a:lnTo>
                  <a:lnTo>
                    <a:pt x="14107554" y="1447800"/>
                  </a:lnTo>
                  <a:lnTo>
                    <a:pt x="14107059" y="1447800"/>
                  </a:lnTo>
                  <a:lnTo>
                    <a:pt x="14106373" y="1435100"/>
                  </a:lnTo>
                  <a:lnTo>
                    <a:pt x="14105674" y="1435100"/>
                  </a:lnTo>
                  <a:lnTo>
                    <a:pt x="14105382" y="1422400"/>
                  </a:lnTo>
                  <a:lnTo>
                    <a:pt x="14104201" y="1422400"/>
                  </a:lnTo>
                  <a:lnTo>
                    <a:pt x="14104112" y="1409700"/>
                  </a:lnTo>
                  <a:lnTo>
                    <a:pt x="14094562" y="1409700"/>
                  </a:lnTo>
                  <a:lnTo>
                    <a:pt x="14091717" y="1397000"/>
                  </a:lnTo>
                  <a:lnTo>
                    <a:pt x="14091526" y="1397000"/>
                  </a:lnTo>
                  <a:lnTo>
                    <a:pt x="14090739" y="1384300"/>
                  </a:lnTo>
                  <a:lnTo>
                    <a:pt x="14090549" y="1384300"/>
                  </a:lnTo>
                  <a:lnTo>
                    <a:pt x="14089075" y="1371600"/>
                  </a:lnTo>
                  <a:lnTo>
                    <a:pt x="14087488" y="1371600"/>
                  </a:lnTo>
                  <a:lnTo>
                    <a:pt x="14086218" y="1358900"/>
                  </a:lnTo>
                  <a:lnTo>
                    <a:pt x="14085037" y="1358900"/>
                  </a:lnTo>
                  <a:lnTo>
                    <a:pt x="14083564" y="1346200"/>
                  </a:lnTo>
                  <a:lnTo>
                    <a:pt x="14081595" y="1333500"/>
                  </a:lnTo>
                  <a:lnTo>
                    <a:pt x="14055941" y="1333500"/>
                  </a:lnTo>
                  <a:lnTo>
                    <a:pt x="14046988" y="1346200"/>
                  </a:lnTo>
                  <a:lnTo>
                    <a:pt x="13973353" y="1346200"/>
                  </a:lnTo>
                  <a:lnTo>
                    <a:pt x="13967066" y="1358900"/>
                  </a:lnTo>
                  <a:lnTo>
                    <a:pt x="13919099" y="1358900"/>
                  </a:lnTo>
                  <a:lnTo>
                    <a:pt x="13916432" y="1371600"/>
                  </a:lnTo>
                  <a:lnTo>
                    <a:pt x="13910539" y="1371600"/>
                  </a:lnTo>
                  <a:lnTo>
                    <a:pt x="13888225" y="1397000"/>
                  </a:lnTo>
                  <a:lnTo>
                    <a:pt x="13847915" y="1549400"/>
                  </a:lnTo>
                  <a:lnTo>
                    <a:pt x="13847915" y="1765300"/>
                  </a:lnTo>
                  <a:lnTo>
                    <a:pt x="13782739" y="1765300"/>
                  </a:lnTo>
                  <a:lnTo>
                    <a:pt x="13782739" y="1346200"/>
                  </a:lnTo>
                  <a:lnTo>
                    <a:pt x="13753745" y="1333500"/>
                  </a:lnTo>
                  <a:lnTo>
                    <a:pt x="13750887" y="1320800"/>
                  </a:lnTo>
                  <a:lnTo>
                    <a:pt x="13749515" y="1320800"/>
                  </a:lnTo>
                  <a:lnTo>
                    <a:pt x="13748245" y="1308100"/>
                  </a:lnTo>
                  <a:lnTo>
                    <a:pt x="13746569" y="1308100"/>
                  </a:lnTo>
                  <a:lnTo>
                    <a:pt x="13745388" y="1295400"/>
                  </a:lnTo>
                  <a:lnTo>
                    <a:pt x="13744105" y="1295400"/>
                  </a:lnTo>
                  <a:lnTo>
                    <a:pt x="13742937" y="1282700"/>
                  </a:lnTo>
                  <a:lnTo>
                    <a:pt x="13741159" y="1282700"/>
                  </a:lnTo>
                  <a:lnTo>
                    <a:pt x="13737628" y="1257300"/>
                  </a:lnTo>
                  <a:lnTo>
                    <a:pt x="13734961" y="1257300"/>
                  </a:lnTo>
                  <a:lnTo>
                    <a:pt x="13734479" y="1244600"/>
                  </a:lnTo>
                  <a:lnTo>
                    <a:pt x="13731037" y="1231900"/>
                  </a:lnTo>
                  <a:lnTo>
                    <a:pt x="13729653" y="1231900"/>
                  </a:lnTo>
                  <a:lnTo>
                    <a:pt x="13728383" y="1219200"/>
                  </a:lnTo>
                  <a:lnTo>
                    <a:pt x="13727202" y="1219200"/>
                  </a:lnTo>
                  <a:lnTo>
                    <a:pt x="13724458" y="1206500"/>
                  </a:lnTo>
                  <a:lnTo>
                    <a:pt x="13724255" y="1206500"/>
                  </a:lnTo>
                  <a:lnTo>
                    <a:pt x="13723176" y="1193800"/>
                  </a:lnTo>
                  <a:lnTo>
                    <a:pt x="13721499" y="1193800"/>
                  </a:lnTo>
                  <a:lnTo>
                    <a:pt x="13718159" y="1168400"/>
                  </a:lnTo>
                  <a:lnTo>
                    <a:pt x="13716483" y="1168400"/>
                  </a:lnTo>
                  <a:lnTo>
                    <a:pt x="13715213" y="1155700"/>
                  </a:lnTo>
                  <a:lnTo>
                    <a:pt x="13714717" y="1155700"/>
                  </a:lnTo>
                  <a:lnTo>
                    <a:pt x="13710488" y="1143000"/>
                  </a:lnTo>
                  <a:lnTo>
                    <a:pt x="13710387" y="1130300"/>
                  </a:lnTo>
                  <a:lnTo>
                    <a:pt x="13709015" y="1130300"/>
                  </a:lnTo>
                  <a:lnTo>
                    <a:pt x="13704786" y="1104900"/>
                  </a:lnTo>
                  <a:lnTo>
                    <a:pt x="13703402" y="1104900"/>
                  </a:lnTo>
                  <a:lnTo>
                    <a:pt x="13699973" y="1092200"/>
                  </a:lnTo>
                  <a:lnTo>
                    <a:pt x="13699084" y="1079500"/>
                  </a:lnTo>
                  <a:lnTo>
                    <a:pt x="13686015" y="1079500"/>
                  </a:lnTo>
                  <a:lnTo>
                    <a:pt x="13682371" y="1066800"/>
                  </a:lnTo>
                  <a:lnTo>
                    <a:pt x="13637451" y="1066800"/>
                  </a:lnTo>
                  <a:lnTo>
                    <a:pt x="13624662" y="1054100"/>
                  </a:lnTo>
                  <a:lnTo>
                    <a:pt x="13500024" y="1054100"/>
                  </a:lnTo>
                  <a:lnTo>
                    <a:pt x="13495884" y="1079500"/>
                  </a:lnTo>
                  <a:lnTo>
                    <a:pt x="13494715" y="1079500"/>
                  </a:lnTo>
                  <a:lnTo>
                    <a:pt x="13491959" y="1092200"/>
                  </a:lnTo>
                  <a:lnTo>
                    <a:pt x="13490969" y="1104900"/>
                  </a:lnTo>
                  <a:lnTo>
                    <a:pt x="13489788" y="1104900"/>
                  </a:lnTo>
                  <a:lnTo>
                    <a:pt x="13485952" y="1130300"/>
                  </a:lnTo>
                  <a:lnTo>
                    <a:pt x="13484873" y="1130300"/>
                  </a:lnTo>
                  <a:lnTo>
                    <a:pt x="13484873" y="1143000"/>
                  </a:lnTo>
                  <a:lnTo>
                    <a:pt x="13482904" y="1143000"/>
                  </a:lnTo>
                  <a:lnTo>
                    <a:pt x="13481342" y="1155700"/>
                  </a:lnTo>
                  <a:lnTo>
                    <a:pt x="13471893" y="1155700"/>
                  </a:lnTo>
                  <a:lnTo>
                    <a:pt x="13471601" y="1168400"/>
                  </a:lnTo>
                  <a:lnTo>
                    <a:pt x="13469938" y="1168400"/>
                  </a:lnTo>
                  <a:lnTo>
                    <a:pt x="13469252" y="1181100"/>
                  </a:lnTo>
                  <a:lnTo>
                    <a:pt x="13467283" y="1181100"/>
                  </a:lnTo>
                  <a:lnTo>
                    <a:pt x="13466877" y="1193800"/>
                  </a:lnTo>
                  <a:lnTo>
                    <a:pt x="13465607" y="1193800"/>
                  </a:lnTo>
                  <a:lnTo>
                    <a:pt x="13465213" y="1206500"/>
                  </a:lnTo>
                  <a:lnTo>
                    <a:pt x="13463842" y="1206500"/>
                  </a:lnTo>
                  <a:lnTo>
                    <a:pt x="13463638" y="1219200"/>
                  </a:lnTo>
                  <a:lnTo>
                    <a:pt x="13462457" y="1219200"/>
                  </a:lnTo>
                  <a:lnTo>
                    <a:pt x="13462076" y="1231900"/>
                  </a:lnTo>
                  <a:lnTo>
                    <a:pt x="13460794" y="1231900"/>
                  </a:lnTo>
                  <a:lnTo>
                    <a:pt x="13459613" y="1257300"/>
                  </a:lnTo>
                  <a:lnTo>
                    <a:pt x="13458635" y="1257300"/>
                  </a:lnTo>
                  <a:lnTo>
                    <a:pt x="13457441" y="1282700"/>
                  </a:lnTo>
                  <a:lnTo>
                    <a:pt x="13457060" y="1282700"/>
                  </a:lnTo>
                  <a:lnTo>
                    <a:pt x="13456755" y="1295400"/>
                  </a:lnTo>
                  <a:lnTo>
                    <a:pt x="13456476" y="1295400"/>
                  </a:lnTo>
                  <a:lnTo>
                    <a:pt x="13456361" y="1308100"/>
                  </a:lnTo>
                  <a:lnTo>
                    <a:pt x="13456069" y="1308100"/>
                  </a:lnTo>
                  <a:lnTo>
                    <a:pt x="13456069" y="1320800"/>
                  </a:lnTo>
                  <a:lnTo>
                    <a:pt x="13455879" y="1320800"/>
                  </a:lnTo>
                  <a:lnTo>
                    <a:pt x="13455777" y="1854200"/>
                  </a:lnTo>
                  <a:lnTo>
                    <a:pt x="13270471" y="1854200"/>
                  </a:lnTo>
                  <a:lnTo>
                    <a:pt x="13270471" y="698500"/>
                  </a:lnTo>
                  <a:lnTo>
                    <a:pt x="13038366" y="698500"/>
                  </a:lnTo>
                  <a:lnTo>
                    <a:pt x="13038366" y="431800"/>
                  </a:lnTo>
                  <a:lnTo>
                    <a:pt x="13024511" y="431800"/>
                  </a:lnTo>
                  <a:lnTo>
                    <a:pt x="13024511" y="647700"/>
                  </a:lnTo>
                  <a:lnTo>
                    <a:pt x="12884125" y="647700"/>
                  </a:lnTo>
                  <a:lnTo>
                    <a:pt x="12884125" y="1727200"/>
                  </a:lnTo>
                  <a:lnTo>
                    <a:pt x="12533363" y="1727200"/>
                  </a:lnTo>
                  <a:lnTo>
                    <a:pt x="12533363" y="1854200"/>
                  </a:lnTo>
                  <a:lnTo>
                    <a:pt x="12497486" y="1854200"/>
                  </a:lnTo>
                  <a:lnTo>
                    <a:pt x="12497486" y="1892300"/>
                  </a:lnTo>
                  <a:lnTo>
                    <a:pt x="12422772" y="1892300"/>
                  </a:lnTo>
                  <a:lnTo>
                    <a:pt x="12422772" y="1879600"/>
                  </a:lnTo>
                  <a:lnTo>
                    <a:pt x="12422772" y="1866900"/>
                  </a:lnTo>
                  <a:lnTo>
                    <a:pt x="12422772" y="1803400"/>
                  </a:lnTo>
                  <a:lnTo>
                    <a:pt x="12422772" y="571500"/>
                  </a:lnTo>
                  <a:lnTo>
                    <a:pt x="12376963" y="571500"/>
                  </a:lnTo>
                  <a:lnTo>
                    <a:pt x="12376963" y="457200"/>
                  </a:lnTo>
                  <a:lnTo>
                    <a:pt x="12197461" y="457200"/>
                  </a:lnTo>
                  <a:lnTo>
                    <a:pt x="12197461" y="571500"/>
                  </a:lnTo>
                  <a:lnTo>
                    <a:pt x="12067591" y="571500"/>
                  </a:lnTo>
                  <a:lnTo>
                    <a:pt x="12067591" y="889000"/>
                  </a:lnTo>
                  <a:lnTo>
                    <a:pt x="11860073" y="889000"/>
                  </a:lnTo>
                  <a:lnTo>
                    <a:pt x="11860073" y="863600"/>
                  </a:lnTo>
                  <a:lnTo>
                    <a:pt x="11762359" y="863600"/>
                  </a:lnTo>
                  <a:lnTo>
                    <a:pt x="11762359" y="889000"/>
                  </a:lnTo>
                  <a:lnTo>
                    <a:pt x="11738267" y="889000"/>
                  </a:lnTo>
                  <a:lnTo>
                    <a:pt x="11738267" y="1003300"/>
                  </a:lnTo>
                  <a:lnTo>
                    <a:pt x="11733555" y="1003300"/>
                  </a:lnTo>
                  <a:lnTo>
                    <a:pt x="11733555" y="1803400"/>
                  </a:lnTo>
                  <a:lnTo>
                    <a:pt x="11262462" y="1803400"/>
                  </a:lnTo>
                  <a:lnTo>
                    <a:pt x="11262462" y="1739900"/>
                  </a:lnTo>
                  <a:lnTo>
                    <a:pt x="11126318" y="1739900"/>
                  </a:lnTo>
                  <a:lnTo>
                    <a:pt x="11126318" y="1689100"/>
                  </a:lnTo>
                  <a:lnTo>
                    <a:pt x="10785196" y="1689100"/>
                  </a:lnTo>
                  <a:lnTo>
                    <a:pt x="10785196" y="1752600"/>
                  </a:lnTo>
                  <a:lnTo>
                    <a:pt x="10683253" y="1752600"/>
                  </a:lnTo>
                  <a:lnTo>
                    <a:pt x="10683253" y="1866900"/>
                  </a:lnTo>
                  <a:lnTo>
                    <a:pt x="10641076" y="1866900"/>
                  </a:lnTo>
                  <a:lnTo>
                    <a:pt x="10641076" y="1460500"/>
                  </a:lnTo>
                  <a:lnTo>
                    <a:pt x="10240277" y="1460500"/>
                  </a:lnTo>
                  <a:lnTo>
                    <a:pt x="10240277" y="1536700"/>
                  </a:lnTo>
                  <a:lnTo>
                    <a:pt x="10192512" y="1536700"/>
                  </a:lnTo>
                  <a:lnTo>
                    <a:pt x="10192512" y="1587500"/>
                  </a:lnTo>
                  <a:lnTo>
                    <a:pt x="10111016" y="1587500"/>
                  </a:lnTo>
                  <a:lnTo>
                    <a:pt x="10111016" y="1752600"/>
                  </a:lnTo>
                  <a:lnTo>
                    <a:pt x="9950679" y="1752600"/>
                  </a:lnTo>
                  <a:lnTo>
                    <a:pt x="9950679" y="1879600"/>
                  </a:lnTo>
                  <a:lnTo>
                    <a:pt x="9915868" y="1879600"/>
                  </a:lnTo>
                  <a:lnTo>
                    <a:pt x="9915868" y="1841500"/>
                  </a:lnTo>
                  <a:lnTo>
                    <a:pt x="9915868" y="1473200"/>
                  </a:lnTo>
                  <a:lnTo>
                    <a:pt x="9711830" y="1473200"/>
                  </a:lnTo>
                  <a:lnTo>
                    <a:pt x="9711830" y="1841500"/>
                  </a:lnTo>
                  <a:lnTo>
                    <a:pt x="9111958" y="1841500"/>
                  </a:lnTo>
                  <a:lnTo>
                    <a:pt x="9111958" y="1384300"/>
                  </a:lnTo>
                  <a:lnTo>
                    <a:pt x="8832063" y="1524000"/>
                  </a:lnTo>
                  <a:lnTo>
                    <a:pt x="8832063" y="2032000"/>
                  </a:lnTo>
                  <a:lnTo>
                    <a:pt x="8832050" y="1524000"/>
                  </a:lnTo>
                  <a:lnTo>
                    <a:pt x="8681720" y="1447800"/>
                  </a:lnTo>
                  <a:lnTo>
                    <a:pt x="8681720" y="2032000"/>
                  </a:lnTo>
                  <a:lnTo>
                    <a:pt x="8597125" y="2032000"/>
                  </a:lnTo>
                  <a:lnTo>
                    <a:pt x="8597125" y="1231900"/>
                  </a:lnTo>
                  <a:lnTo>
                    <a:pt x="8040967" y="1231900"/>
                  </a:lnTo>
                  <a:lnTo>
                    <a:pt x="8040967" y="1752600"/>
                  </a:lnTo>
                  <a:lnTo>
                    <a:pt x="8040967" y="1765300"/>
                  </a:lnTo>
                  <a:lnTo>
                    <a:pt x="8040967" y="2120900"/>
                  </a:lnTo>
                  <a:lnTo>
                    <a:pt x="8028457" y="2108200"/>
                  </a:lnTo>
                  <a:lnTo>
                    <a:pt x="8028457" y="1854200"/>
                  </a:lnTo>
                  <a:lnTo>
                    <a:pt x="8035582" y="1854200"/>
                  </a:lnTo>
                  <a:lnTo>
                    <a:pt x="8035582" y="1841500"/>
                  </a:lnTo>
                  <a:lnTo>
                    <a:pt x="8024762" y="1841500"/>
                  </a:lnTo>
                  <a:lnTo>
                    <a:pt x="8024762" y="1828800"/>
                  </a:lnTo>
                  <a:lnTo>
                    <a:pt x="8024762" y="1803400"/>
                  </a:lnTo>
                  <a:lnTo>
                    <a:pt x="8024762" y="1790700"/>
                  </a:lnTo>
                  <a:lnTo>
                    <a:pt x="8033537" y="1790700"/>
                  </a:lnTo>
                  <a:lnTo>
                    <a:pt x="8033537" y="1778000"/>
                  </a:lnTo>
                  <a:lnTo>
                    <a:pt x="8040967" y="1765300"/>
                  </a:lnTo>
                  <a:lnTo>
                    <a:pt x="8040967" y="1752600"/>
                  </a:lnTo>
                  <a:lnTo>
                    <a:pt x="8032877" y="1752600"/>
                  </a:lnTo>
                  <a:lnTo>
                    <a:pt x="8032877" y="1739900"/>
                  </a:lnTo>
                  <a:lnTo>
                    <a:pt x="8024762" y="1739900"/>
                  </a:lnTo>
                  <a:lnTo>
                    <a:pt x="8024762" y="1752600"/>
                  </a:lnTo>
                  <a:lnTo>
                    <a:pt x="7982915" y="1752600"/>
                  </a:lnTo>
                  <a:lnTo>
                    <a:pt x="7982915" y="1739900"/>
                  </a:lnTo>
                  <a:lnTo>
                    <a:pt x="7976133" y="1727200"/>
                  </a:lnTo>
                  <a:lnTo>
                    <a:pt x="7976133" y="1701800"/>
                  </a:lnTo>
                  <a:lnTo>
                    <a:pt x="7982915" y="1701800"/>
                  </a:lnTo>
                  <a:lnTo>
                    <a:pt x="7982915" y="1689100"/>
                  </a:lnTo>
                  <a:lnTo>
                    <a:pt x="7976133" y="1689100"/>
                  </a:lnTo>
                  <a:lnTo>
                    <a:pt x="7958569" y="1651000"/>
                  </a:lnTo>
                  <a:lnTo>
                    <a:pt x="7958569" y="1625600"/>
                  </a:lnTo>
                  <a:lnTo>
                    <a:pt x="7947126" y="1625600"/>
                  </a:lnTo>
                  <a:lnTo>
                    <a:pt x="7947126" y="1587500"/>
                  </a:lnTo>
                  <a:lnTo>
                    <a:pt x="7940345" y="1587500"/>
                  </a:lnTo>
                  <a:lnTo>
                    <a:pt x="7940345" y="1600200"/>
                  </a:lnTo>
                  <a:lnTo>
                    <a:pt x="7932242" y="1612900"/>
                  </a:lnTo>
                  <a:lnTo>
                    <a:pt x="7932242" y="1651000"/>
                  </a:lnTo>
                  <a:lnTo>
                    <a:pt x="7918755" y="1689100"/>
                  </a:lnTo>
                  <a:lnTo>
                    <a:pt x="7909306" y="1689100"/>
                  </a:lnTo>
                  <a:lnTo>
                    <a:pt x="7909306" y="1701800"/>
                  </a:lnTo>
                  <a:lnTo>
                    <a:pt x="7835684" y="1701800"/>
                  </a:lnTo>
                  <a:lnTo>
                    <a:pt x="7835684" y="1689100"/>
                  </a:lnTo>
                  <a:lnTo>
                    <a:pt x="7824864" y="1689100"/>
                  </a:lnTo>
                  <a:lnTo>
                    <a:pt x="7819441" y="1676400"/>
                  </a:lnTo>
                  <a:lnTo>
                    <a:pt x="7819441" y="1651000"/>
                  </a:lnTo>
                  <a:lnTo>
                    <a:pt x="7819441" y="1638300"/>
                  </a:lnTo>
                  <a:lnTo>
                    <a:pt x="7761389" y="1638300"/>
                  </a:lnTo>
                  <a:lnTo>
                    <a:pt x="7761389" y="1612900"/>
                  </a:lnTo>
                  <a:lnTo>
                    <a:pt x="7749883" y="1612900"/>
                  </a:lnTo>
                  <a:lnTo>
                    <a:pt x="7749883" y="1587500"/>
                  </a:lnTo>
                  <a:lnTo>
                    <a:pt x="7739075" y="1587500"/>
                  </a:lnTo>
                  <a:lnTo>
                    <a:pt x="7739075" y="1612900"/>
                  </a:lnTo>
                  <a:lnTo>
                    <a:pt x="7726273" y="1612900"/>
                  </a:lnTo>
                  <a:lnTo>
                    <a:pt x="7726273" y="1651000"/>
                  </a:lnTo>
                  <a:lnTo>
                    <a:pt x="7718857" y="1651000"/>
                  </a:lnTo>
                  <a:lnTo>
                    <a:pt x="7718857" y="1612900"/>
                  </a:lnTo>
                  <a:lnTo>
                    <a:pt x="7701928" y="1612900"/>
                  </a:lnTo>
                  <a:lnTo>
                    <a:pt x="7701928" y="1587500"/>
                  </a:lnTo>
                  <a:lnTo>
                    <a:pt x="7684376" y="1587500"/>
                  </a:lnTo>
                  <a:lnTo>
                    <a:pt x="7684376" y="1612900"/>
                  </a:lnTo>
                  <a:lnTo>
                    <a:pt x="7670889" y="1612900"/>
                  </a:lnTo>
                  <a:lnTo>
                    <a:pt x="7670889" y="1600200"/>
                  </a:lnTo>
                  <a:lnTo>
                    <a:pt x="7647902" y="1600200"/>
                  </a:lnTo>
                  <a:lnTo>
                    <a:pt x="7647902" y="1574800"/>
                  </a:lnTo>
                  <a:lnTo>
                    <a:pt x="7637081" y="1574800"/>
                  </a:lnTo>
                  <a:lnTo>
                    <a:pt x="7637081" y="1549400"/>
                  </a:lnTo>
                  <a:lnTo>
                    <a:pt x="7618857" y="1562100"/>
                  </a:lnTo>
                  <a:lnTo>
                    <a:pt x="7618857" y="1574800"/>
                  </a:lnTo>
                  <a:lnTo>
                    <a:pt x="7609383" y="1574800"/>
                  </a:lnTo>
                  <a:lnTo>
                    <a:pt x="7609383" y="1625600"/>
                  </a:lnTo>
                  <a:lnTo>
                    <a:pt x="7595235" y="1625600"/>
                  </a:lnTo>
                  <a:lnTo>
                    <a:pt x="7595235" y="1638300"/>
                  </a:lnTo>
                  <a:lnTo>
                    <a:pt x="7585100" y="1638300"/>
                  </a:lnTo>
                  <a:lnTo>
                    <a:pt x="7585100" y="1663700"/>
                  </a:lnTo>
                  <a:lnTo>
                    <a:pt x="7510119" y="1663700"/>
                  </a:lnTo>
                  <a:lnTo>
                    <a:pt x="7496594" y="1689100"/>
                  </a:lnTo>
                  <a:lnTo>
                    <a:pt x="7462850" y="1689100"/>
                  </a:lnTo>
                  <a:lnTo>
                    <a:pt x="7462850" y="1663700"/>
                  </a:lnTo>
                  <a:lnTo>
                    <a:pt x="7462850" y="1638300"/>
                  </a:lnTo>
                  <a:lnTo>
                    <a:pt x="7454112" y="1638300"/>
                  </a:lnTo>
                  <a:lnTo>
                    <a:pt x="7454112" y="1600200"/>
                  </a:lnTo>
                  <a:lnTo>
                    <a:pt x="7460170" y="1600200"/>
                  </a:lnTo>
                  <a:lnTo>
                    <a:pt x="7460170" y="1587500"/>
                  </a:lnTo>
                  <a:lnTo>
                    <a:pt x="7454112" y="1587500"/>
                  </a:lnTo>
                  <a:lnTo>
                    <a:pt x="7451776" y="1574800"/>
                  </a:lnTo>
                  <a:lnTo>
                    <a:pt x="7448143" y="1574800"/>
                  </a:lnTo>
                  <a:lnTo>
                    <a:pt x="7440638" y="1562100"/>
                  </a:lnTo>
                  <a:lnTo>
                    <a:pt x="7426719" y="1562100"/>
                  </a:lnTo>
                  <a:lnTo>
                    <a:pt x="7426719" y="1536700"/>
                  </a:lnTo>
                  <a:lnTo>
                    <a:pt x="7419632" y="1536700"/>
                  </a:lnTo>
                  <a:lnTo>
                    <a:pt x="7419632" y="1562100"/>
                  </a:lnTo>
                  <a:lnTo>
                    <a:pt x="7404011" y="1562100"/>
                  </a:lnTo>
                  <a:lnTo>
                    <a:pt x="7395997" y="1574800"/>
                  </a:lnTo>
                  <a:lnTo>
                    <a:pt x="7393038" y="1574800"/>
                  </a:lnTo>
                  <a:lnTo>
                    <a:pt x="7392619" y="1587500"/>
                  </a:lnTo>
                  <a:lnTo>
                    <a:pt x="7386510" y="1587500"/>
                  </a:lnTo>
                  <a:lnTo>
                    <a:pt x="7386510" y="1600200"/>
                  </a:lnTo>
                  <a:lnTo>
                    <a:pt x="7392619" y="1600200"/>
                  </a:lnTo>
                  <a:lnTo>
                    <a:pt x="7392619" y="1638300"/>
                  </a:lnTo>
                  <a:lnTo>
                    <a:pt x="7382484" y="1638300"/>
                  </a:lnTo>
                  <a:lnTo>
                    <a:pt x="7382484" y="1663700"/>
                  </a:lnTo>
                  <a:lnTo>
                    <a:pt x="7321728" y="1663700"/>
                  </a:lnTo>
                  <a:lnTo>
                    <a:pt x="7321728" y="1651000"/>
                  </a:lnTo>
                  <a:lnTo>
                    <a:pt x="7314298" y="1651000"/>
                  </a:lnTo>
                  <a:lnTo>
                    <a:pt x="7314298" y="1663700"/>
                  </a:lnTo>
                  <a:lnTo>
                    <a:pt x="7279132" y="1689100"/>
                  </a:lnTo>
                  <a:lnTo>
                    <a:pt x="7279132" y="1676400"/>
                  </a:lnTo>
                  <a:lnTo>
                    <a:pt x="7267638" y="1676400"/>
                  </a:lnTo>
                  <a:lnTo>
                    <a:pt x="7267638" y="1651000"/>
                  </a:lnTo>
                  <a:lnTo>
                    <a:pt x="7261619" y="1651000"/>
                  </a:lnTo>
                  <a:lnTo>
                    <a:pt x="7261619" y="1663700"/>
                  </a:lnTo>
                  <a:lnTo>
                    <a:pt x="7249401" y="1676400"/>
                  </a:lnTo>
                  <a:lnTo>
                    <a:pt x="7249401" y="1689100"/>
                  </a:lnTo>
                  <a:lnTo>
                    <a:pt x="7234568" y="1689100"/>
                  </a:lnTo>
                  <a:lnTo>
                    <a:pt x="7234568" y="1714500"/>
                  </a:lnTo>
                  <a:lnTo>
                    <a:pt x="7128561" y="1714500"/>
                  </a:lnTo>
                  <a:lnTo>
                    <a:pt x="7128561" y="1727200"/>
                  </a:lnTo>
                  <a:lnTo>
                    <a:pt x="7116394" y="1727200"/>
                  </a:lnTo>
                  <a:lnTo>
                    <a:pt x="7116394" y="1714500"/>
                  </a:lnTo>
                  <a:lnTo>
                    <a:pt x="7064388" y="1714500"/>
                  </a:lnTo>
                  <a:lnTo>
                    <a:pt x="7064388" y="1651000"/>
                  </a:lnTo>
                  <a:lnTo>
                    <a:pt x="7052221" y="1651000"/>
                  </a:lnTo>
                  <a:lnTo>
                    <a:pt x="7052221" y="1714500"/>
                  </a:lnTo>
                  <a:lnTo>
                    <a:pt x="7039369" y="1714500"/>
                  </a:lnTo>
                  <a:lnTo>
                    <a:pt x="7039369" y="1727200"/>
                  </a:lnTo>
                  <a:lnTo>
                    <a:pt x="7018414" y="1727200"/>
                  </a:lnTo>
                  <a:lnTo>
                    <a:pt x="7018414" y="1714500"/>
                  </a:lnTo>
                  <a:lnTo>
                    <a:pt x="6975259" y="1714500"/>
                  </a:lnTo>
                  <a:lnTo>
                    <a:pt x="6975259" y="1701800"/>
                  </a:lnTo>
                  <a:lnTo>
                    <a:pt x="6975259" y="1689100"/>
                  </a:lnTo>
                  <a:lnTo>
                    <a:pt x="6964439" y="1689100"/>
                  </a:lnTo>
                  <a:lnTo>
                    <a:pt x="6964439" y="1701800"/>
                  </a:lnTo>
                  <a:lnTo>
                    <a:pt x="6932676" y="1701800"/>
                  </a:lnTo>
                  <a:lnTo>
                    <a:pt x="6910413" y="1689100"/>
                  </a:lnTo>
                  <a:lnTo>
                    <a:pt x="6896887" y="1689100"/>
                  </a:lnTo>
                  <a:lnTo>
                    <a:pt x="6896887" y="1701800"/>
                  </a:lnTo>
                  <a:lnTo>
                    <a:pt x="6886753" y="1701800"/>
                  </a:lnTo>
                  <a:lnTo>
                    <a:pt x="6886753" y="1625600"/>
                  </a:lnTo>
                  <a:lnTo>
                    <a:pt x="6871906" y="1638300"/>
                  </a:lnTo>
                  <a:lnTo>
                    <a:pt x="6871906" y="1676400"/>
                  </a:lnTo>
                  <a:lnTo>
                    <a:pt x="6863816" y="1676400"/>
                  </a:lnTo>
                  <a:lnTo>
                    <a:pt x="6863816" y="1689100"/>
                  </a:lnTo>
                  <a:lnTo>
                    <a:pt x="6761823" y="1689100"/>
                  </a:lnTo>
                  <a:lnTo>
                    <a:pt x="6761823" y="1663700"/>
                  </a:lnTo>
                  <a:lnTo>
                    <a:pt x="6742912" y="1651000"/>
                  </a:lnTo>
                  <a:lnTo>
                    <a:pt x="6733451" y="1651000"/>
                  </a:lnTo>
                  <a:lnTo>
                    <a:pt x="6733451" y="1689100"/>
                  </a:lnTo>
                  <a:lnTo>
                    <a:pt x="6691554" y="1689100"/>
                  </a:lnTo>
                  <a:lnTo>
                    <a:pt x="6691554" y="1663700"/>
                  </a:lnTo>
                  <a:lnTo>
                    <a:pt x="6673990" y="1663700"/>
                  </a:lnTo>
                  <a:lnTo>
                    <a:pt x="6673990" y="1689100"/>
                  </a:lnTo>
                  <a:lnTo>
                    <a:pt x="6629425" y="1689100"/>
                  </a:lnTo>
                  <a:lnTo>
                    <a:pt x="6595681" y="1714500"/>
                  </a:lnTo>
                  <a:lnTo>
                    <a:pt x="6595681" y="1701800"/>
                  </a:lnTo>
                  <a:lnTo>
                    <a:pt x="6424142" y="1701800"/>
                  </a:lnTo>
                  <a:lnTo>
                    <a:pt x="6405905" y="1689100"/>
                  </a:lnTo>
                  <a:lnTo>
                    <a:pt x="6374651" y="1689100"/>
                  </a:lnTo>
                  <a:lnTo>
                    <a:pt x="6374651" y="1651000"/>
                  </a:lnTo>
                  <a:lnTo>
                    <a:pt x="6380061" y="1651000"/>
                  </a:lnTo>
                  <a:lnTo>
                    <a:pt x="6380061" y="1638300"/>
                  </a:lnTo>
                  <a:lnTo>
                    <a:pt x="6363868" y="1625600"/>
                  </a:lnTo>
                  <a:lnTo>
                    <a:pt x="6363868" y="1600200"/>
                  </a:lnTo>
                  <a:lnTo>
                    <a:pt x="6357086" y="1600200"/>
                  </a:lnTo>
                  <a:lnTo>
                    <a:pt x="6356769" y="1587500"/>
                  </a:lnTo>
                  <a:lnTo>
                    <a:pt x="6352032" y="1574800"/>
                  </a:lnTo>
                  <a:lnTo>
                    <a:pt x="6339764" y="1562100"/>
                  </a:lnTo>
                  <a:lnTo>
                    <a:pt x="6341758" y="1549400"/>
                  </a:lnTo>
                  <a:lnTo>
                    <a:pt x="6339357" y="1549400"/>
                  </a:lnTo>
                  <a:lnTo>
                    <a:pt x="6339357" y="1536700"/>
                  </a:lnTo>
                  <a:lnTo>
                    <a:pt x="6338951" y="1536700"/>
                  </a:lnTo>
                  <a:lnTo>
                    <a:pt x="6338951" y="1524000"/>
                  </a:lnTo>
                  <a:lnTo>
                    <a:pt x="6336919" y="1511300"/>
                  </a:lnTo>
                  <a:lnTo>
                    <a:pt x="6334900" y="1524000"/>
                  </a:lnTo>
                  <a:lnTo>
                    <a:pt x="6334900" y="1536700"/>
                  </a:lnTo>
                  <a:lnTo>
                    <a:pt x="6334519" y="1536700"/>
                  </a:lnTo>
                  <a:lnTo>
                    <a:pt x="6334519" y="1549400"/>
                  </a:lnTo>
                  <a:lnTo>
                    <a:pt x="6332093" y="1549400"/>
                  </a:lnTo>
                  <a:lnTo>
                    <a:pt x="6334087" y="1562100"/>
                  </a:lnTo>
                  <a:lnTo>
                    <a:pt x="6321819" y="1574800"/>
                  </a:lnTo>
                  <a:lnTo>
                    <a:pt x="6317081" y="1587500"/>
                  </a:lnTo>
                  <a:lnTo>
                    <a:pt x="6316751" y="1600200"/>
                  </a:lnTo>
                  <a:lnTo>
                    <a:pt x="6309982" y="1600200"/>
                  </a:lnTo>
                  <a:lnTo>
                    <a:pt x="6309982" y="1625600"/>
                  </a:lnTo>
                  <a:lnTo>
                    <a:pt x="6293790" y="1638300"/>
                  </a:lnTo>
                  <a:lnTo>
                    <a:pt x="6293790" y="1651000"/>
                  </a:lnTo>
                  <a:lnTo>
                    <a:pt x="6299200" y="1651000"/>
                  </a:lnTo>
                  <a:lnTo>
                    <a:pt x="6299200" y="1689100"/>
                  </a:lnTo>
                  <a:lnTo>
                    <a:pt x="6285014" y="1689100"/>
                  </a:lnTo>
                  <a:lnTo>
                    <a:pt x="6285014" y="1701800"/>
                  </a:lnTo>
                  <a:lnTo>
                    <a:pt x="6289027" y="1701800"/>
                  </a:lnTo>
                  <a:lnTo>
                    <a:pt x="6289027" y="1739900"/>
                  </a:lnTo>
                  <a:lnTo>
                    <a:pt x="6265418" y="1701800"/>
                  </a:lnTo>
                  <a:lnTo>
                    <a:pt x="6247854" y="1701800"/>
                  </a:lnTo>
                  <a:lnTo>
                    <a:pt x="6229629" y="1739900"/>
                  </a:lnTo>
                  <a:lnTo>
                    <a:pt x="6021844" y="1739900"/>
                  </a:lnTo>
                  <a:lnTo>
                    <a:pt x="6021844" y="1714500"/>
                  </a:lnTo>
                  <a:lnTo>
                    <a:pt x="6015507" y="1714500"/>
                  </a:lnTo>
                  <a:lnTo>
                    <a:pt x="6015507" y="1701800"/>
                  </a:lnTo>
                  <a:lnTo>
                    <a:pt x="6022886" y="1701800"/>
                  </a:lnTo>
                  <a:lnTo>
                    <a:pt x="6022886" y="1676400"/>
                  </a:lnTo>
                  <a:lnTo>
                    <a:pt x="6015507" y="1676400"/>
                  </a:lnTo>
                  <a:lnTo>
                    <a:pt x="6015507" y="1663700"/>
                  </a:lnTo>
                  <a:lnTo>
                    <a:pt x="6023876" y="1663700"/>
                  </a:lnTo>
                  <a:lnTo>
                    <a:pt x="6023876" y="1638300"/>
                  </a:lnTo>
                  <a:lnTo>
                    <a:pt x="6015507" y="1638300"/>
                  </a:lnTo>
                  <a:lnTo>
                    <a:pt x="6015507" y="1625600"/>
                  </a:lnTo>
                  <a:lnTo>
                    <a:pt x="6023876" y="1625600"/>
                  </a:lnTo>
                  <a:lnTo>
                    <a:pt x="6023876" y="1587500"/>
                  </a:lnTo>
                  <a:lnTo>
                    <a:pt x="6015507" y="1587500"/>
                  </a:lnTo>
                  <a:lnTo>
                    <a:pt x="6015507" y="1574800"/>
                  </a:lnTo>
                  <a:lnTo>
                    <a:pt x="6023876" y="1574800"/>
                  </a:lnTo>
                  <a:lnTo>
                    <a:pt x="6023876" y="1549400"/>
                  </a:lnTo>
                  <a:lnTo>
                    <a:pt x="6015507" y="1549400"/>
                  </a:lnTo>
                  <a:lnTo>
                    <a:pt x="6015507" y="1536700"/>
                  </a:lnTo>
                  <a:lnTo>
                    <a:pt x="6023876" y="1536700"/>
                  </a:lnTo>
                  <a:lnTo>
                    <a:pt x="6023876" y="1511300"/>
                  </a:lnTo>
                  <a:lnTo>
                    <a:pt x="6015507" y="1511300"/>
                  </a:lnTo>
                  <a:lnTo>
                    <a:pt x="6015507" y="1498600"/>
                  </a:lnTo>
                  <a:lnTo>
                    <a:pt x="6023876" y="1498600"/>
                  </a:lnTo>
                  <a:lnTo>
                    <a:pt x="6023876" y="1473200"/>
                  </a:lnTo>
                  <a:lnTo>
                    <a:pt x="6015507" y="1473200"/>
                  </a:lnTo>
                  <a:lnTo>
                    <a:pt x="6015507" y="1460500"/>
                  </a:lnTo>
                  <a:lnTo>
                    <a:pt x="6023876" y="1460500"/>
                  </a:lnTo>
                  <a:lnTo>
                    <a:pt x="6023876" y="1422400"/>
                  </a:lnTo>
                  <a:lnTo>
                    <a:pt x="6015507" y="1422400"/>
                  </a:lnTo>
                  <a:lnTo>
                    <a:pt x="6015507" y="1409700"/>
                  </a:lnTo>
                  <a:lnTo>
                    <a:pt x="6023876" y="1409700"/>
                  </a:lnTo>
                  <a:lnTo>
                    <a:pt x="6023876" y="1384300"/>
                  </a:lnTo>
                  <a:lnTo>
                    <a:pt x="6015507" y="1384300"/>
                  </a:lnTo>
                  <a:lnTo>
                    <a:pt x="6015507" y="1371600"/>
                  </a:lnTo>
                  <a:lnTo>
                    <a:pt x="6023876" y="1371600"/>
                  </a:lnTo>
                  <a:lnTo>
                    <a:pt x="6023876" y="1346200"/>
                  </a:lnTo>
                  <a:lnTo>
                    <a:pt x="6015507" y="1346200"/>
                  </a:lnTo>
                  <a:lnTo>
                    <a:pt x="6015507" y="1333500"/>
                  </a:lnTo>
                  <a:lnTo>
                    <a:pt x="6023876" y="1333500"/>
                  </a:lnTo>
                  <a:lnTo>
                    <a:pt x="6023876" y="1308100"/>
                  </a:lnTo>
                  <a:lnTo>
                    <a:pt x="6015507" y="1308100"/>
                  </a:lnTo>
                  <a:lnTo>
                    <a:pt x="6015507" y="1295400"/>
                  </a:lnTo>
                  <a:lnTo>
                    <a:pt x="6015507" y="1104900"/>
                  </a:lnTo>
                  <a:lnTo>
                    <a:pt x="5366169" y="1104900"/>
                  </a:lnTo>
                  <a:lnTo>
                    <a:pt x="5366169" y="1117600"/>
                  </a:lnTo>
                  <a:lnTo>
                    <a:pt x="5393499" y="1117600"/>
                  </a:lnTo>
                  <a:lnTo>
                    <a:pt x="5393499" y="1130300"/>
                  </a:lnTo>
                  <a:lnTo>
                    <a:pt x="5382349" y="1130300"/>
                  </a:lnTo>
                  <a:lnTo>
                    <a:pt x="5382349" y="1143000"/>
                  </a:lnTo>
                  <a:lnTo>
                    <a:pt x="5392509" y="1143000"/>
                  </a:lnTo>
                  <a:lnTo>
                    <a:pt x="5392509" y="1295400"/>
                  </a:lnTo>
                  <a:lnTo>
                    <a:pt x="5318544" y="1257300"/>
                  </a:lnTo>
                  <a:lnTo>
                    <a:pt x="5318544" y="1244600"/>
                  </a:lnTo>
                  <a:lnTo>
                    <a:pt x="5281066" y="1244600"/>
                  </a:lnTo>
                  <a:lnTo>
                    <a:pt x="5183810" y="1193800"/>
                  </a:lnTo>
                  <a:lnTo>
                    <a:pt x="5081498" y="1219200"/>
                  </a:lnTo>
                  <a:lnTo>
                    <a:pt x="5081498" y="1231900"/>
                  </a:lnTo>
                  <a:lnTo>
                    <a:pt x="5090617" y="1231900"/>
                  </a:lnTo>
                  <a:lnTo>
                    <a:pt x="5090617" y="1803400"/>
                  </a:lnTo>
                  <a:lnTo>
                    <a:pt x="5067312" y="1778000"/>
                  </a:lnTo>
                  <a:lnTo>
                    <a:pt x="5067312" y="1714500"/>
                  </a:lnTo>
                  <a:lnTo>
                    <a:pt x="5047043" y="1714500"/>
                  </a:lnTo>
                  <a:lnTo>
                    <a:pt x="5047043" y="1778000"/>
                  </a:lnTo>
                  <a:lnTo>
                    <a:pt x="4998656" y="1828800"/>
                  </a:lnTo>
                  <a:lnTo>
                    <a:pt x="4998656" y="1714500"/>
                  </a:lnTo>
                  <a:lnTo>
                    <a:pt x="5005235" y="1714500"/>
                  </a:lnTo>
                  <a:lnTo>
                    <a:pt x="5005235" y="1701800"/>
                  </a:lnTo>
                  <a:lnTo>
                    <a:pt x="4997907" y="1701800"/>
                  </a:lnTo>
                  <a:lnTo>
                    <a:pt x="4995151" y="1689100"/>
                  </a:lnTo>
                  <a:lnTo>
                    <a:pt x="4989322" y="1689100"/>
                  </a:lnTo>
                  <a:lnTo>
                    <a:pt x="4983556" y="1676400"/>
                  </a:lnTo>
                  <a:lnTo>
                    <a:pt x="4980940" y="1676400"/>
                  </a:lnTo>
                  <a:lnTo>
                    <a:pt x="4980940" y="1663700"/>
                  </a:lnTo>
                  <a:lnTo>
                    <a:pt x="4978158" y="1663700"/>
                  </a:lnTo>
                  <a:lnTo>
                    <a:pt x="4978158" y="1638300"/>
                  </a:lnTo>
                  <a:lnTo>
                    <a:pt x="4973078" y="1638300"/>
                  </a:lnTo>
                  <a:lnTo>
                    <a:pt x="4973078" y="1663700"/>
                  </a:lnTo>
                  <a:lnTo>
                    <a:pt x="4970323" y="1663700"/>
                  </a:lnTo>
                  <a:lnTo>
                    <a:pt x="4970323" y="1676400"/>
                  </a:lnTo>
                  <a:lnTo>
                    <a:pt x="4960645" y="1676400"/>
                  </a:lnTo>
                  <a:lnTo>
                    <a:pt x="4955654" y="1689100"/>
                  </a:lnTo>
                  <a:lnTo>
                    <a:pt x="4953749" y="1689100"/>
                  </a:lnTo>
                  <a:lnTo>
                    <a:pt x="4953317" y="1701800"/>
                  </a:lnTo>
                  <a:lnTo>
                    <a:pt x="4946002" y="1701800"/>
                  </a:lnTo>
                  <a:lnTo>
                    <a:pt x="4946002" y="1714500"/>
                  </a:lnTo>
                  <a:lnTo>
                    <a:pt x="4952568" y="1714500"/>
                  </a:lnTo>
                  <a:lnTo>
                    <a:pt x="4952568" y="1778000"/>
                  </a:lnTo>
                  <a:lnTo>
                    <a:pt x="4814049" y="1778000"/>
                  </a:lnTo>
                  <a:lnTo>
                    <a:pt x="4772533" y="1828800"/>
                  </a:lnTo>
                  <a:lnTo>
                    <a:pt x="4760353" y="1828800"/>
                  </a:lnTo>
                  <a:lnTo>
                    <a:pt x="4760353" y="1816100"/>
                  </a:lnTo>
                  <a:lnTo>
                    <a:pt x="4736046" y="1816100"/>
                  </a:lnTo>
                  <a:lnTo>
                    <a:pt x="4709680" y="1841500"/>
                  </a:lnTo>
                  <a:lnTo>
                    <a:pt x="4709680" y="1727200"/>
                  </a:lnTo>
                  <a:lnTo>
                    <a:pt x="4694491" y="1727200"/>
                  </a:lnTo>
                  <a:lnTo>
                    <a:pt x="4694491" y="1663700"/>
                  </a:lnTo>
                  <a:lnTo>
                    <a:pt x="4677270" y="1651000"/>
                  </a:lnTo>
                  <a:lnTo>
                    <a:pt x="4660049" y="1638300"/>
                  </a:lnTo>
                  <a:lnTo>
                    <a:pt x="4660049" y="1612900"/>
                  </a:lnTo>
                  <a:lnTo>
                    <a:pt x="4628667" y="1587500"/>
                  </a:lnTo>
                  <a:lnTo>
                    <a:pt x="4582071" y="1587500"/>
                  </a:lnTo>
                  <a:lnTo>
                    <a:pt x="4582071" y="1562100"/>
                  </a:lnTo>
                  <a:lnTo>
                    <a:pt x="4548619" y="1524000"/>
                  </a:lnTo>
                  <a:lnTo>
                    <a:pt x="4524299" y="1524000"/>
                  </a:lnTo>
                  <a:lnTo>
                    <a:pt x="4524299" y="1511300"/>
                  </a:lnTo>
                  <a:lnTo>
                    <a:pt x="4491901" y="1511300"/>
                  </a:lnTo>
                  <a:lnTo>
                    <a:pt x="4475670" y="1473200"/>
                  </a:lnTo>
                  <a:lnTo>
                    <a:pt x="4444289" y="1473200"/>
                  </a:lnTo>
                  <a:lnTo>
                    <a:pt x="4444289" y="1346200"/>
                  </a:lnTo>
                  <a:lnTo>
                    <a:pt x="4413910" y="1346200"/>
                  </a:lnTo>
                  <a:lnTo>
                    <a:pt x="4413910" y="1282700"/>
                  </a:lnTo>
                  <a:lnTo>
                    <a:pt x="4363263" y="1282700"/>
                  </a:lnTo>
                  <a:lnTo>
                    <a:pt x="4363263" y="1270000"/>
                  </a:lnTo>
                  <a:lnTo>
                    <a:pt x="4339933" y="1270000"/>
                  </a:lnTo>
                  <a:lnTo>
                    <a:pt x="4339933" y="1244600"/>
                  </a:lnTo>
                  <a:lnTo>
                    <a:pt x="4371314" y="1244600"/>
                  </a:lnTo>
                  <a:lnTo>
                    <a:pt x="4371314" y="1206500"/>
                  </a:lnTo>
                  <a:lnTo>
                    <a:pt x="4059313" y="1206500"/>
                  </a:lnTo>
                  <a:lnTo>
                    <a:pt x="4059313" y="1066800"/>
                  </a:lnTo>
                  <a:lnTo>
                    <a:pt x="3888105" y="1066800"/>
                  </a:lnTo>
                  <a:lnTo>
                    <a:pt x="3888105" y="914400"/>
                  </a:lnTo>
                  <a:lnTo>
                    <a:pt x="3900271" y="914400"/>
                  </a:lnTo>
                  <a:lnTo>
                    <a:pt x="3900271" y="901700"/>
                  </a:lnTo>
                  <a:lnTo>
                    <a:pt x="3855682" y="901700"/>
                  </a:lnTo>
                  <a:lnTo>
                    <a:pt x="3855682" y="889000"/>
                  </a:lnTo>
                  <a:lnTo>
                    <a:pt x="3855682" y="876300"/>
                  </a:lnTo>
                  <a:lnTo>
                    <a:pt x="3841064" y="889000"/>
                  </a:lnTo>
                  <a:lnTo>
                    <a:pt x="3830790" y="889000"/>
                  </a:lnTo>
                  <a:lnTo>
                    <a:pt x="3830396" y="876300"/>
                  </a:lnTo>
                  <a:lnTo>
                    <a:pt x="3830396" y="762000"/>
                  </a:lnTo>
                  <a:lnTo>
                    <a:pt x="3843553" y="736600"/>
                  </a:lnTo>
                  <a:lnTo>
                    <a:pt x="3755390" y="736600"/>
                  </a:lnTo>
                  <a:lnTo>
                    <a:pt x="3755390" y="711200"/>
                  </a:lnTo>
                  <a:lnTo>
                    <a:pt x="3347148" y="711200"/>
                  </a:lnTo>
                  <a:lnTo>
                    <a:pt x="3347148" y="762000"/>
                  </a:lnTo>
                  <a:lnTo>
                    <a:pt x="3337001" y="762000"/>
                  </a:lnTo>
                  <a:lnTo>
                    <a:pt x="3337001" y="774700"/>
                  </a:lnTo>
                  <a:lnTo>
                    <a:pt x="3346119" y="774700"/>
                  </a:lnTo>
                  <a:lnTo>
                    <a:pt x="3346119" y="927100"/>
                  </a:lnTo>
                  <a:lnTo>
                    <a:pt x="2948025" y="927100"/>
                  </a:lnTo>
                  <a:lnTo>
                    <a:pt x="2948025" y="1625600"/>
                  </a:lnTo>
                  <a:lnTo>
                    <a:pt x="2889923" y="1625600"/>
                  </a:lnTo>
                  <a:lnTo>
                    <a:pt x="2889923" y="1651000"/>
                  </a:lnTo>
                  <a:lnTo>
                    <a:pt x="2866936" y="1651000"/>
                  </a:lnTo>
                  <a:lnTo>
                    <a:pt x="2866936" y="1625600"/>
                  </a:lnTo>
                  <a:lnTo>
                    <a:pt x="2866936" y="1587500"/>
                  </a:lnTo>
                  <a:lnTo>
                    <a:pt x="2757525" y="1587500"/>
                  </a:lnTo>
                  <a:lnTo>
                    <a:pt x="2757525" y="1625600"/>
                  </a:lnTo>
                  <a:lnTo>
                    <a:pt x="2723743" y="1625600"/>
                  </a:lnTo>
                  <a:lnTo>
                    <a:pt x="2723743" y="1219200"/>
                  </a:lnTo>
                  <a:lnTo>
                    <a:pt x="2693060" y="1092200"/>
                  </a:lnTo>
                  <a:lnTo>
                    <a:pt x="2689987" y="1079500"/>
                  </a:lnTo>
                  <a:lnTo>
                    <a:pt x="2573845" y="1079500"/>
                  </a:lnTo>
                  <a:lnTo>
                    <a:pt x="2573845" y="1092200"/>
                  </a:lnTo>
                  <a:lnTo>
                    <a:pt x="2503601" y="1092200"/>
                  </a:lnTo>
                  <a:lnTo>
                    <a:pt x="2503601" y="1079500"/>
                  </a:lnTo>
                  <a:lnTo>
                    <a:pt x="2465794" y="1079500"/>
                  </a:lnTo>
                  <a:lnTo>
                    <a:pt x="2465794" y="533400"/>
                  </a:lnTo>
                  <a:lnTo>
                    <a:pt x="2446464" y="520700"/>
                  </a:lnTo>
                  <a:lnTo>
                    <a:pt x="2341524" y="520700"/>
                  </a:lnTo>
                  <a:lnTo>
                    <a:pt x="2341524" y="495300"/>
                  </a:lnTo>
                  <a:lnTo>
                    <a:pt x="2296934" y="469900"/>
                  </a:lnTo>
                  <a:lnTo>
                    <a:pt x="2296934" y="330200"/>
                  </a:lnTo>
                  <a:lnTo>
                    <a:pt x="2278024" y="304800"/>
                  </a:lnTo>
                  <a:lnTo>
                    <a:pt x="2278024" y="50800"/>
                  </a:lnTo>
                  <a:lnTo>
                    <a:pt x="2267229" y="50800"/>
                  </a:lnTo>
                  <a:lnTo>
                    <a:pt x="2267229" y="304800"/>
                  </a:lnTo>
                  <a:lnTo>
                    <a:pt x="2255062" y="292100"/>
                  </a:lnTo>
                  <a:lnTo>
                    <a:pt x="2255062" y="0"/>
                  </a:lnTo>
                  <a:lnTo>
                    <a:pt x="2241575" y="0"/>
                  </a:lnTo>
                  <a:lnTo>
                    <a:pt x="2241575" y="304800"/>
                  </a:lnTo>
                  <a:lnTo>
                    <a:pt x="2202357" y="317500"/>
                  </a:lnTo>
                  <a:lnTo>
                    <a:pt x="2202357" y="342900"/>
                  </a:lnTo>
                  <a:lnTo>
                    <a:pt x="2142960" y="342900"/>
                  </a:lnTo>
                  <a:lnTo>
                    <a:pt x="2142960" y="381000"/>
                  </a:lnTo>
                  <a:lnTo>
                    <a:pt x="2061908" y="381000"/>
                  </a:lnTo>
                  <a:lnTo>
                    <a:pt x="2061908" y="1727200"/>
                  </a:lnTo>
                  <a:lnTo>
                    <a:pt x="2040267" y="1727200"/>
                  </a:lnTo>
                  <a:lnTo>
                    <a:pt x="2040267" y="1701800"/>
                  </a:lnTo>
                  <a:lnTo>
                    <a:pt x="2011921" y="1701800"/>
                  </a:lnTo>
                  <a:lnTo>
                    <a:pt x="2011921" y="1689100"/>
                  </a:lnTo>
                  <a:lnTo>
                    <a:pt x="1963293" y="1689100"/>
                  </a:lnTo>
                  <a:lnTo>
                    <a:pt x="1963293" y="1663700"/>
                  </a:lnTo>
                  <a:lnTo>
                    <a:pt x="1945716" y="1663700"/>
                  </a:lnTo>
                  <a:lnTo>
                    <a:pt x="1945716" y="1689100"/>
                  </a:lnTo>
                  <a:lnTo>
                    <a:pt x="1914664" y="1689100"/>
                  </a:lnTo>
                  <a:lnTo>
                    <a:pt x="1914664" y="1663700"/>
                  </a:lnTo>
                  <a:lnTo>
                    <a:pt x="1884959" y="1663700"/>
                  </a:lnTo>
                  <a:lnTo>
                    <a:pt x="1868766" y="1676400"/>
                  </a:lnTo>
                  <a:lnTo>
                    <a:pt x="1868766" y="1689100"/>
                  </a:lnTo>
                  <a:lnTo>
                    <a:pt x="1805266" y="1689100"/>
                  </a:lnTo>
                  <a:lnTo>
                    <a:pt x="1787017" y="1676400"/>
                  </a:lnTo>
                  <a:lnTo>
                    <a:pt x="1599946" y="1676400"/>
                  </a:lnTo>
                  <a:lnTo>
                    <a:pt x="1599946" y="1727200"/>
                  </a:lnTo>
                  <a:lnTo>
                    <a:pt x="1454035" y="1727200"/>
                  </a:lnTo>
                  <a:lnTo>
                    <a:pt x="1454035" y="1701800"/>
                  </a:lnTo>
                  <a:lnTo>
                    <a:pt x="1432458" y="1701800"/>
                  </a:lnTo>
                  <a:lnTo>
                    <a:pt x="1432458" y="1244600"/>
                  </a:lnTo>
                  <a:lnTo>
                    <a:pt x="1432458" y="927100"/>
                  </a:lnTo>
                  <a:lnTo>
                    <a:pt x="1432458" y="876300"/>
                  </a:lnTo>
                  <a:lnTo>
                    <a:pt x="1417599" y="876300"/>
                  </a:lnTo>
                  <a:lnTo>
                    <a:pt x="1417599" y="927100"/>
                  </a:lnTo>
                  <a:lnTo>
                    <a:pt x="1386535" y="927100"/>
                  </a:lnTo>
                  <a:lnTo>
                    <a:pt x="1386535" y="914400"/>
                  </a:lnTo>
                  <a:lnTo>
                    <a:pt x="1386535" y="876300"/>
                  </a:lnTo>
                  <a:lnTo>
                    <a:pt x="1117714" y="876300"/>
                  </a:lnTo>
                  <a:lnTo>
                    <a:pt x="1117714" y="914400"/>
                  </a:lnTo>
                  <a:lnTo>
                    <a:pt x="1078560" y="914400"/>
                  </a:lnTo>
                  <a:lnTo>
                    <a:pt x="1078560" y="863600"/>
                  </a:lnTo>
                  <a:lnTo>
                    <a:pt x="1067765" y="863600"/>
                  </a:lnTo>
                  <a:lnTo>
                    <a:pt x="1067765" y="1231900"/>
                  </a:lnTo>
                  <a:lnTo>
                    <a:pt x="893521" y="1231900"/>
                  </a:lnTo>
                  <a:lnTo>
                    <a:pt x="893521" y="1244600"/>
                  </a:lnTo>
                  <a:lnTo>
                    <a:pt x="879995" y="1244600"/>
                  </a:lnTo>
                  <a:lnTo>
                    <a:pt x="879995" y="1231900"/>
                  </a:lnTo>
                  <a:lnTo>
                    <a:pt x="863790" y="1231900"/>
                  </a:lnTo>
                  <a:lnTo>
                    <a:pt x="863790" y="1676400"/>
                  </a:lnTo>
                  <a:lnTo>
                    <a:pt x="820585" y="1676400"/>
                  </a:lnTo>
                  <a:lnTo>
                    <a:pt x="784085" y="1714500"/>
                  </a:lnTo>
                  <a:lnTo>
                    <a:pt x="784085" y="1727200"/>
                  </a:lnTo>
                  <a:lnTo>
                    <a:pt x="735469" y="1727200"/>
                  </a:lnTo>
                  <a:lnTo>
                    <a:pt x="735469" y="1651000"/>
                  </a:lnTo>
                  <a:lnTo>
                    <a:pt x="735469" y="1625600"/>
                  </a:lnTo>
                  <a:lnTo>
                    <a:pt x="650379" y="1625600"/>
                  </a:lnTo>
                  <a:lnTo>
                    <a:pt x="650379" y="1612900"/>
                  </a:lnTo>
                  <a:lnTo>
                    <a:pt x="582828" y="1612900"/>
                  </a:lnTo>
                  <a:lnTo>
                    <a:pt x="582828" y="1600200"/>
                  </a:lnTo>
                  <a:lnTo>
                    <a:pt x="562559" y="1600200"/>
                  </a:lnTo>
                  <a:lnTo>
                    <a:pt x="562559" y="1625600"/>
                  </a:lnTo>
                  <a:lnTo>
                    <a:pt x="513956" y="1625600"/>
                  </a:lnTo>
                  <a:lnTo>
                    <a:pt x="513956" y="1612900"/>
                  </a:lnTo>
                  <a:lnTo>
                    <a:pt x="454837" y="1612900"/>
                  </a:lnTo>
                  <a:lnTo>
                    <a:pt x="454837" y="1651000"/>
                  </a:lnTo>
                  <a:lnTo>
                    <a:pt x="434606" y="1651000"/>
                  </a:lnTo>
                  <a:lnTo>
                    <a:pt x="434606" y="1485900"/>
                  </a:lnTo>
                  <a:lnTo>
                    <a:pt x="414350" y="1485900"/>
                  </a:lnTo>
                  <a:lnTo>
                    <a:pt x="408254" y="1473200"/>
                  </a:lnTo>
                  <a:lnTo>
                    <a:pt x="402158" y="1460500"/>
                  </a:lnTo>
                  <a:lnTo>
                    <a:pt x="358609" y="1460500"/>
                  </a:lnTo>
                  <a:lnTo>
                    <a:pt x="358609" y="1473200"/>
                  </a:lnTo>
                  <a:lnTo>
                    <a:pt x="334314" y="1473200"/>
                  </a:lnTo>
                  <a:lnTo>
                    <a:pt x="334314" y="1460500"/>
                  </a:lnTo>
                  <a:lnTo>
                    <a:pt x="242112" y="1460500"/>
                  </a:lnTo>
                  <a:lnTo>
                    <a:pt x="242112" y="1384300"/>
                  </a:lnTo>
                  <a:lnTo>
                    <a:pt x="235000" y="1384300"/>
                  </a:lnTo>
                  <a:lnTo>
                    <a:pt x="235000" y="1447800"/>
                  </a:lnTo>
                  <a:lnTo>
                    <a:pt x="219837" y="1447800"/>
                  </a:lnTo>
                  <a:lnTo>
                    <a:pt x="219837" y="1409700"/>
                  </a:lnTo>
                  <a:lnTo>
                    <a:pt x="210718" y="1409700"/>
                  </a:lnTo>
                  <a:lnTo>
                    <a:pt x="210718" y="1447800"/>
                  </a:lnTo>
                  <a:lnTo>
                    <a:pt x="153974" y="1447800"/>
                  </a:lnTo>
                  <a:lnTo>
                    <a:pt x="153974" y="1498600"/>
                  </a:lnTo>
                  <a:lnTo>
                    <a:pt x="137756" y="1498600"/>
                  </a:lnTo>
                  <a:lnTo>
                    <a:pt x="137756" y="1727200"/>
                  </a:lnTo>
                  <a:lnTo>
                    <a:pt x="28346" y="1727200"/>
                  </a:lnTo>
                  <a:lnTo>
                    <a:pt x="0" y="1765300"/>
                  </a:lnTo>
                  <a:lnTo>
                    <a:pt x="0" y="2146300"/>
                  </a:lnTo>
                  <a:lnTo>
                    <a:pt x="8040967" y="2146300"/>
                  </a:lnTo>
                  <a:lnTo>
                    <a:pt x="14908149" y="2146300"/>
                  </a:lnTo>
                  <a:lnTo>
                    <a:pt x="14908149" y="2032000"/>
                  </a:lnTo>
                  <a:lnTo>
                    <a:pt x="14908149" y="1905000"/>
                  </a:lnTo>
                  <a:close/>
                </a:path>
              </a:pathLst>
            </a:custGeom>
            <a:solidFill>
              <a:srgbClr val="D0D0D2"/>
            </a:solidFill>
          </p:spPr>
          <p:txBody>
            <a:bodyPr wrap="square" lIns="0" tIns="0" rIns="0" bIns="0" rtlCol="0"/>
            <a:lstStyle/>
            <a:p>
              <a:endParaRPr/>
            </a:p>
          </p:txBody>
        </p:sp>
        <p:pic>
          <p:nvPicPr>
            <p:cNvPr id="9" name="object 113">
              <a:extLst>
                <a:ext uri="{FF2B5EF4-FFF2-40B4-BE49-F238E27FC236}">
                  <a16:creationId xmlns:a16="http://schemas.microsoft.com/office/drawing/2014/main" id="{89B0B155-9493-C11C-F881-388729B17047}"/>
                </a:ext>
              </a:extLst>
            </p:cNvPr>
            <p:cNvPicPr/>
            <p:nvPr/>
          </p:nvPicPr>
          <p:blipFill>
            <a:blip r:embed="rId2" cstate="print"/>
            <a:stretch>
              <a:fillRect/>
            </a:stretch>
          </p:blipFill>
          <p:spPr>
            <a:xfrm>
              <a:off x="5256873" y="10316795"/>
              <a:ext cx="206035" cy="105431"/>
            </a:xfrm>
            <a:prstGeom prst="rect">
              <a:avLst/>
            </a:prstGeom>
          </p:spPr>
        </p:pic>
        <p:sp>
          <p:nvSpPr>
            <p:cNvPr id="10" name="object 114">
              <a:extLst>
                <a:ext uri="{FF2B5EF4-FFF2-40B4-BE49-F238E27FC236}">
                  <a16:creationId xmlns:a16="http://schemas.microsoft.com/office/drawing/2014/main" id="{22C23327-B6E3-D9B9-0121-05088EF9C98F}"/>
                </a:ext>
              </a:extLst>
            </p:cNvPr>
            <p:cNvSpPr/>
            <p:nvPr/>
          </p:nvSpPr>
          <p:spPr>
            <a:xfrm>
              <a:off x="5354926" y="10283617"/>
              <a:ext cx="333375" cy="139065"/>
            </a:xfrm>
            <a:custGeom>
              <a:avLst/>
              <a:gdLst/>
              <a:ahLst/>
              <a:cxnLst/>
              <a:rect l="l" t="t" r="r" b="b"/>
              <a:pathLst>
                <a:path w="333375" h="139065">
                  <a:moveTo>
                    <a:pt x="166644" y="0"/>
                  </a:moveTo>
                  <a:lnTo>
                    <a:pt x="113974" y="7066"/>
                  </a:lnTo>
                  <a:lnTo>
                    <a:pt x="68229" y="26744"/>
                  </a:lnTo>
                  <a:lnTo>
                    <a:pt x="32154" y="56750"/>
                  </a:lnTo>
                  <a:lnTo>
                    <a:pt x="8496" y="94801"/>
                  </a:lnTo>
                  <a:lnTo>
                    <a:pt x="0" y="138613"/>
                  </a:lnTo>
                  <a:lnTo>
                    <a:pt x="333298" y="138613"/>
                  </a:lnTo>
                  <a:lnTo>
                    <a:pt x="324803" y="94801"/>
                  </a:lnTo>
                  <a:lnTo>
                    <a:pt x="301146" y="56750"/>
                  </a:lnTo>
                  <a:lnTo>
                    <a:pt x="265071" y="26744"/>
                  </a:lnTo>
                  <a:lnTo>
                    <a:pt x="219323" y="7066"/>
                  </a:lnTo>
                  <a:lnTo>
                    <a:pt x="166644" y="0"/>
                  </a:lnTo>
                  <a:close/>
                </a:path>
              </a:pathLst>
            </a:custGeom>
            <a:solidFill>
              <a:srgbClr val="86BD40"/>
            </a:solidFill>
          </p:spPr>
          <p:txBody>
            <a:bodyPr wrap="square" lIns="0" tIns="0" rIns="0" bIns="0" rtlCol="0"/>
            <a:lstStyle/>
            <a:p>
              <a:endParaRPr/>
            </a:p>
          </p:txBody>
        </p:sp>
        <p:sp>
          <p:nvSpPr>
            <p:cNvPr id="11" name="object 115">
              <a:extLst>
                <a:ext uri="{FF2B5EF4-FFF2-40B4-BE49-F238E27FC236}">
                  <a16:creationId xmlns:a16="http://schemas.microsoft.com/office/drawing/2014/main" id="{269FE503-322D-15C7-2D97-2D3EA5091322}"/>
                </a:ext>
              </a:extLst>
            </p:cNvPr>
            <p:cNvSpPr/>
            <p:nvPr/>
          </p:nvSpPr>
          <p:spPr>
            <a:xfrm>
              <a:off x="3546767" y="10198093"/>
              <a:ext cx="3620135" cy="224154"/>
            </a:xfrm>
            <a:custGeom>
              <a:avLst/>
              <a:gdLst/>
              <a:ahLst/>
              <a:cxnLst/>
              <a:rect l="l" t="t" r="r" b="b"/>
              <a:pathLst>
                <a:path w="3620134" h="224154">
                  <a:moveTo>
                    <a:pt x="482473" y="224104"/>
                  </a:moveTo>
                  <a:lnTo>
                    <a:pt x="475297" y="172402"/>
                  </a:lnTo>
                  <a:lnTo>
                    <a:pt x="455307" y="127482"/>
                  </a:lnTo>
                  <a:lnTo>
                    <a:pt x="424827" y="92075"/>
                  </a:lnTo>
                  <a:lnTo>
                    <a:pt x="386181" y="68846"/>
                  </a:lnTo>
                  <a:lnTo>
                    <a:pt x="341680" y="60515"/>
                  </a:lnTo>
                  <a:lnTo>
                    <a:pt x="325831" y="63487"/>
                  </a:lnTo>
                  <a:lnTo>
                    <a:pt x="313575" y="49237"/>
                  </a:lnTo>
                  <a:lnTo>
                    <a:pt x="277749" y="22783"/>
                  </a:lnTo>
                  <a:lnTo>
                    <a:pt x="237147" y="5918"/>
                  </a:lnTo>
                  <a:lnTo>
                    <a:pt x="192913" y="0"/>
                  </a:lnTo>
                  <a:lnTo>
                    <a:pt x="148678" y="5918"/>
                  </a:lnTo>
                  <a:lnTo>
                    <a:pt x="108077" y="22783"/>
                  </a:lnTo>
                  <a:lnTo>
                    <a:pt x="72250" y="49237"/>
                  </a:lnTo>
                  <a:lnTo>
                    <a:pt x="42379" y="83947"/>
                  </a:lnTo>
                  <a:lnTo>
                    <a:pt x="19608" y="125577"/>
                  </a:lnTo>
                  <a:lnTo>
                    <a:pt x="5092" y="172745"/>
                  </a:lnTo>
                  <a:lnTo>
                    <a:pt x="0" y="224142"/>
                  </a:lnTo>
                  <a:lnTo>
                    <a:pt x="385838" y="224142"/>
                  </a:lnTo>
                  <a:lnTo>
                    <a:pt x="482473" y="224104"/>
                  </a:lnTo>
                  <a:close/>
                </a:path>
                <a:path w="3620134" h="224154">
                  <a:moveTo>
                    <a:pt x="1504353" y="224142"/>
                  </a:moveTo>
                  <a:lnTo>
                    <a:pt x="1496872" y="176695"/>
                  </a:lnTo>
                  <a:lnTo>
                    <a:pt x="1476057" y="135496"/>
                  </a:lnTo>
                  <a:lnTo>
                    <a:pt x="1444307" y="102997"/>
                  </a:lnTo>
                  <a:lnTo>
                    <a:pt x="1404048" y="81686"/>
                  </a:lnTo>
                  <a:lnTo>
                    <a:pt x="1357693" y="74041"/>
                  </a:lnTo>
                  <a:lnTo>
                    <a:pt x="1311338" y="81686"/>
                  </a:lnTo>
                  <a:lnTo>
                    <a:pt x="1298143" y="88671"/>
                  </a:lnTo>
                  <a:lnTo>
                    <a:pt x="1275905" y="70167"/>
                  </a:lnTo>
                  <a:lnTo>
                    <a:pt x="1231849" y="46875"/>
                  </a:lnTo>
                  <a:lnTo>
                    <a:pt x="1181912" y="32029"/>
                  </a:lnTo>
                  <a:lnTo>
                    <a:pt x="1127518" y="26822"/>
                  </a:lnTo>
                  <a:lnTo>
                    <a:pt x="1073124" y="32029"/>
                  </a:lnTo>
                  <a:lnTo>
                    <a:pt x="1023188" y="46875"/>
                  </a:lnTo>
                  <a:lnTo>
                    <a:pt x="979131" y="70167"/>
                  </a:lnTo>
                  <a:lnTo>
                    <a:pt x="942390" y="100723"/>
                  </a:lnTo>
                  <a:lnTo>
                    <a:pt x="914387" y="137363"/>
                  </a:lnTo>
                  <a:lnTo>
                    <a:pt x="896543" y="178904"/>
                  </a:lnTo>
                  <a:lnTo>
                    <a:pt x="890282" y="224142"/>
                  </a:lnTo>
                  <a:lnTo>
                    <a:pt x="1211021" y="224142"/>
                  </a:lnTo>
                  <a:lnTo>
                    <a:pt x="1364754" y="224142"/>
                  </a:lnTo>
                  <a:lnTo>
                    <a:pt x="1504353" y="224142"/>
                  </a:lnTo>
                  <a:close/>
                </a:path>
                <a:path w="3620134" h="224154">
                  <a:moveTo>
                    <a:pt x="3619703" y="224142"/>
                  </a:moveTo>
                  <a:lnTo>
                    <a:pt x="3613010" y="173380"/>
                  </a:lnTo>
                  <a:lnTo>
                    <a:pt x="3594112" y="127774"/>
                  </a:lnTo>
                  <a:lnTo>
                    <a:pt x="3564801" y="89128"/>
                  </a:lnTo>
                  <a:lnTo>
                    <a:pt x="3526853" y="59270"/>
                  </a:lnTo>
                  <a:lnTo>
                    <a:pt x="3482060" y="40030"/>
                  </a:lnTo>
                  <a:lnTo>
                    <a:pt x="3432213" y="33210"/>
                  </a:lnTo>
                  <a:lnTo>
                    <a:pt x="3382378" y="40030"/>
                  </a:lnTo>
                  <a:lnTo>
                    <a:pt x="3337598" y="59270"/>
                  </a:lnTo>
                  <a:lnTo>
                    <a:pt x="3331489" y="64071"/>
                  </a:lnTo>
                  <a:lnTo>
                    <a:pt x="3326803" y="61556"/>
                  </a:lnTo>
                  <a:lnTo>
                    <a:pt x="3281515" y="47942"/>
                  </a:lnTo>
                  <a:lnTo>
                    <a:pt x="3232175" y="43154"/>
                  </a:lnTo>
                  <a:lnTo>
                    <a:pt x="3182836" y="47942"/>
                  </a:lnTo>
                  <a:lnTo>
                    <a:pt x="3137547" y="61556"/>
                  </a:lnTo>
                  <a:lnTo>
                    <a:pt x="3097593" y="82918"/>
                  </a:lnTo>
                  <a:lnTo>
                    <a:pt x="3064268" y="110947"/>
                  </a:lnTo>
                  <a:lnTo>
                    <a:pt x="3038868" y="144551"/>
                  </a:lnTo>
                  <a:lnTo>
                    <a:pt x="3022676" y="182638"/>
                  </a:lnTo>
                  <a:lnTo>
                    <a:pt x="3016999" y="224142"/>
                  </a:lnTo>
                  <a:lnTo>
                    <a:pt x="3244735" y="224142"/>
                  </a:lnTo>
                  <a:lnTo>
                    <a:pt x="3447338" y="224142"/>
                  </a:lnTo>
                  <a:lnTo>
                    <a:pt x="3619703" y="224142"/>
                  </a:lnTo>
                  <a:close/>
                </a:path>
              </a:pathLst>
            </a:custGeom>
            <a:solidFill>
              <a:srgbClr val="159948"/>
            </a:solidFill>
          </p:spPr>
          <p:txBody>
            <a:bodyPr wrap="square" lIns="0" tIns="0" rIns="0" bIns="0" rtlCol="0"/>
            <a:lstStyle/>
            <a:p>
              <a:endParaRPr/>
            </a:p>
          </p:txBody>
        </p:sp>
        <p:sp>
          <p:nvSpPr>
            <p:cNvPr id="12" name="object 116">
              <a:extLst>
                <a:ext uri="{FF2B5EF4-FFF2-40B4-BE49-F238E27FC236}">
                  <a16:creationId xmlns:a16="http://schemas.microsoft.com/office/drawing/2014/main" id="{4CD9E3A2-6A0E-850F-6938-DEC361248001}"/>
                </a:ext>
              </a:extLst>
            </p:cNvPr>
            <p:cNvSpPr/>
            <p:nvPr/>
          </p:nvSpPr>
          <p:spPr>
            <a:xfrm>
              <a:off x="3402215" y="10311542"/>
              <a:ext cx="5098415" cy="111125"/>
            </a:xfrm>
            <a:custGeom>
              <a:avLst/>
              <a:gdLst/>
              <a:ahLst/>
              <a:cxnLst/>
              <a:rect l="l" t="t" r="r" b="b"/>
              <a:pathLst>
                <a:path w="5098415" h="111125">
                  <a:moveTo>
                    <a:pt x="1508696" y="110693"/>
                  </a:moveTo>
                  <a:lnTo>
                    <a:pt x="1481836" y="81876"/>
                  </a:lnTo>
                  <a:lnTo>
                    <a:pt x="1454518" y="76936"/>
                  </a:lnTo>
                  <a:lnTo>
                    <a:pt x="1441157" y="79679"/>
                  </a:lnTo>
                  <a:lnTo>
                    <a:pt x="1428369" y="84594"/>
                  </a:lnTo>
                  <a:lnTo>
                    <a:pt x="1416367" y="90678"/>
                  </a:lnTo>
                  <a:lnTo>
                    <a:pt x="1399400" y="70637"/>
                  </a:lnTo>
                  <a:lnTo>
                    <a:pt x="1378102" y="55206"/>
                  </a:lnTo>
                  <a:lnTo>
                    <a:pt x="1353324" y="45300"/>
                  </a:lnTo>
                  <a:lnTo>
                    <a:pt x="1325968" y="41808"/>
                  </a:lnTo>
                  <a:lnTo>
                    <a:pt x="1305737" y="43713"/>
                  </a:lnTo>
                  <a:lnTo>
                    <a:pt x="1286776" y="49187"/>
                  </a:lnTo>
                  <a:lnTo>
                    <a:pt x="1269428" y="57861"/>
                  </a:lnTo>
                  <a:lnTo>
                    <a:pt x="1254010" y="69380"/>
                  </a:lnTo>
                  <a:lnTo>
                    <a:pt x="1237551" y="44005"/>
                  </a:lnTo>
                  <a:lnTo>
                    <a:pt x="1214856" y="24206"/>
                  </a:lnTo>
                  <a:lnTo>
                    <a:pt x="1187221" y="11328"/>
                  </a:lnTo>
                  <a:lnTo>
                    <a:pt x="1156004" y="6743"/>
                  </a:lnTo>
                  <a:lnTo>
                    <a:pt x="1128039" y="10401"/>
                  </a:lnTo>
                  <a:lnTo>
                    <a:pt x="1102829" y="20751"/>
                  </a:lnTo>
                  <a:lnTo>
                    <a:pt x="1081290" y="36830"/>
                  </a:lnTo>
                  <a:lnTo>
                    <a:pt x="1064348" y="57683"/>
                  </a:lnTo>
                  <a:lnTo>
                    <a:pt x="1054303" y="52933"/>
                  </a:lnTo>
                  <a:lnTo>
                    <a:pt x="1043635" y="49428"/>
                  </a:lnTo>
                  <a:lnTo>
                    <a:pt x="1032433" y="47256"/>
                  </a:lnTo>
                  <a:lnTo>
                    <a:pt x="1020775" y="46520"/>
                  </a:lnTo>
                  <a:lnTo>
                    <a:pt x="1010754" y="47078"/>
                  </a:lnTo>
                  <a:lnTo>
                    <a:pt x="1001052" y="48717"/>
                  </a:lnTo>
                  <a:lnTo>
                    <a:pt x="991743" y="51358"/>
                  </a:lnTo>
                  <a:lnTo>
                    <a:pt x="982853" y="54940"/>
                  </a:lnTo>
                  <a:lnTo>
                    <a:pt x="968933" y="34378"/>
                  </a:lnTo>
                  <a:lnTo>
                    <a:pt x="950061" y="18389"/>
                  </a:lnTo>
                  <a:lnTo>
                    <a:pt x="927277" y="8001"/>
                  </a:lnTo>
                  <a:lnTo>
                    <a:pt x="901636" y="4305"/>
                  </a:lnTo>
                  <a:lnTo>
                    <a:pt x="873213" y="8864"/>
                  </a:lnTo>
                  <a:lnTo>
                    <a:pt x="848512" y="21551"/>
                  </a:lnTo>
                  <a:lnTo>
                    <a:pt x="828967" y="40906"/>
                  </a:lnTo>
                  <a:lnTo>
                    <a:pt x="816013" y="65468"/>
                  </a:lnTo>
                  <a:lnTo>
                    <a:pt x="807504" y="61709"/>
                  </a:lnTo>
                  <a:lnTo>
                    <a:pt x="798525" y="58928"/>
                  </a:lnTo>
                  <a:lnTo>
                    <a:pt x="789139" y="57188"/>
                  </a:lnTo>
                  <a:lnTo>
                    <a:pt x="779399" y="56603"/>
                  </a:lnTo>
                  <a:lnTo>
                    <a:pt x="761250" y="58648"/>
                  </a:lnTo>
                  <a:lnTo>
                    <a:pt x="744575" y="64503"/>
                  </a:lnTo>
                  <a:lnTo>
                    <a:pt x="729792" y="73685"/>
                  </a:lnTo>
                  <a:lnTo>
                    <a:pt x="717384" y="85763"/>
                  </a:lnTo>
                  <a:lnTo>
                    <a:pt x="705650" y="80378"/>
                  </a:lnTo>
                  <a:lnTo>
                    <a:pt x="693216" y="76403"/>
                  </a:lnTo>
                  <a:lnTo>
                    <a:pt x="680173" y="73939"/>
                  </a:lnTo>
                  <a:lnTo>
                    <a:pt x="666635" y="73088"/>
                  </a:lnTo>
                  <a:lnTo>
                    <a:pt x="652741" y="73977"/>
                  </a:lnTo>
                  <a:lnTo>
                    <a:pt x="639368" y="76568"/>
                  </a:lnTo>
                  <a:lnTo>
                    <a:pt x="626656" y="80733"/>
                  </a:lnTo>
                  <a:lnTo>
                    <a:pt x="614680" y="86385"/>
                  </a:lnTo>
                  <a:lnTo>
                    <a:pt x="597725" y="66344"/>
                  </a:lnTo>
                  <a:lnTo>
                    <a:pt x="576414" y="50927"/>
                  </a:lnTo>
                  <a:lnTo>
                    <a:pt x="551649" y="41021"/>
                  </a:lnTo>
                  <a:lnTo>
                    <a:pt x="524294" y="37528"/>
                  </a:lnTo>
                  <a:lnTo>
                    <a:pt x="504063" y="39420"/>
                  </a:lnTo>
                  <a:lnTo>
                    <a:pt x="485101" y="44894"/>
                  </a:lnTo>
                  <a:lnTo>
                    <a:pt x="467753" y="53568"/>
                  </a:lnTo>
                  <a:lnTo>
                    <a:pt x="452323" y="65087"/>
                  </a:lnTo>
                  <a:lnTo>
                    <a:pt x="435864" y="39712"/>
                  </a:lnTo>
                  <a:lnTo>
                    <a:pt x="413169" y="19913"/>
                  </a:lnTo>
                  <a:lnTo>
                    <a:pt x="385546" y="7035"/>
                  </a:lnTo>
                  <a:lnTo>
                    <a:pt x="354317" y="2451"/>
                  </a:lnTo>
                  <a:lnTo>
                    <a:pt x="326364" y="6108"/>
                  </a:lnTo>
                  <a:lnTo>
                    <a:pt x="301155" y="16459"/>
                  </a:lnTo>
                  <a:lnTo>
                    <a:pt x="279615" y="32537"/>
                  </a:lnTo>
                  <a:lnTo>
                    <a:pt x="262661" y="53390"/>
                  </a:lnTo>
                  <a:lnTo>
                    <a:pt x="252628" y="48653"/>
                  </a:lnTo>
                  <a:lnTo>
                    <a:pt x="241960" y="45148"/>
                  </a:lnTo>
                  <a:lnTo>
                    <a:pt x="230746" y="42976"/>
                  </a:lnTo>
                  <a:lnTo>
                    <a:pt x="219100" y="42240"/>
                  </a:lnTo>
                  <a:lnTo>
                    <a:pt x="209067" y="42799"/>
                  </a:lnTo>
                  <a:lnTo>
                    <a:pt x="199377" y="44424"/>
                  </a:lnTo>
                  <a:lnTo>
                    <a:pt x="190055" y="47053"/>
                  </a:lnTo>
                  <a:lnTo>
                    <a:pt x="181165" y="50622"/>
                  </a:lnTo>
                  <a:lnTo>
                    <a:pt x="167246" y="30073"/>
                  </a:lnTo>
                  <a:lnTo>
                    <a:pt x="148374" y="14071"/>
                  </a:lnTo>
                  <a:lnTo>
                    <a:pt x="125603" y="3695"/>
                  </a:lnTo>
                  <a:lnTo>
                    <a:pt x="99949" y="0"/>
                  </a:lnTo>
                  <a:lnTo>
                    <a:pt x="71539" y="4546"/>
                  </a:lnTo>
                  <a:lnTo>
                    <a:pt x="46824" y="17246"/>
                  </a:lnTo>
                  <a:lnTo>
                    <a:pt x="27279" y="36614"/>
                  </a:lnTo>
                  <a:lnTo>
                    <a:pt x="14325" y="61175"/>
                  </a:lnTo>
                  <a:lnTo>
                    <a:pt x="9779" y="58851"/>
                  </a:lnTo>
                  <a:lnTo>
                    <a:pt x="4978" y="56959"/>
                  </a:lnTo>
                  <a:lnTo>
                    <a:pt x="0" y="55511"/>
                  </a:lnTo>
                  <a:lnTo>
                    <a:pt x="0" y="110693"/>
                  </a:lnTo>
                  <a:lnTo>
                    <a:pt x="1508696" y="110693"/>
                  </a:lnTo>
                  <a:close/>
                </a:path>
                <a:path w="5098415" h="111125">
                  <a:moveTo>
                    <a:pt x="3944607" y="77457"/>
                  </a:moveTo>
                  <a:lnTo>
                    <a:pt x="3937685" y="48602"/>
                  </a:lnTo>
                  <a:lnTo>
                    <a:pt x="3918801" y="25044"/>
                  </a:lnTo>
                  <a:lnTo>
                    <a:pt x="3890784" y="9156"/>
                  </a:lnTo>
                  <a:lnTo>
                    <a:pt x="3856482" y="3327"/>
                  </a:lnTo>
                  <a:lnTo>
                    <a:pt x="3822179" y="9156"/>
                  </a:lnTo>
                  <a:lnTo>
                    <a:pt x="3794163" y="25044"/>
                  </a:lnTo>
                  <a:lnTo>
                    <a:pt x="3775278" y="48602"/>
                  </a:lnTo>
                  <a:lnTo>
                    <a:pt x="3768356" y="77457"/>
                  </a:lnTo>
                  <a:lnTo>
                    <a:pt x="3944607" y="77457"/>
                  </a:lnTo>
                  <a:close/>
                </a:path>
                <a:path w="5098415" h="111125">
                  <a:moveTo>
                    <a:pt x="5097996" y="77444"/>
                  </a:moveTo>
                  <a:lnTo>
                    <a:pt x="5093462" y="51358"/>
                  </a:lnTo>
                  <a:lnTo>
                    <a:pt x="5081105" y="30060"/>
                  </a:lnTo>
                  <a:lnTo>
                    <a:pt x="5062766" y="15697"/>
                  </a:lnTo>
                  <a:lnTo>
                    <a:pt x="5040325" y="10439"/>
                  </a:lnTo>
                  <a:lnTo>
                    <a:pt x="5017871" y="15697"/>
                  </a:lnTo>
                  <a:lnTo>
                    <a:pt x="4999545" y="30060"/>
                  </a:lnTo>
                  <a:lnTo>
                    <a:pt x="4987188" y="51358"/>
                  </a:lnTo>
                  <a:lnTo>
                    <a:pt x="4982654" y="77444"/>
                  </a:lnTo>
                  <a:lnTo>
                    <a:pt x="5097996" y="77444"/>
                  </a:lnTo>
                  <a:close/>
                </a:path>
              </a:pathLst>
            </a:custGeom>
            <a:solidFill>
              <a:srgbClr val="86BD40"/>
            </a:solidFill>
          </p:spPr>
          <p:txBody>
            <a:bodyPr wrap="square" lIns="0" tIns="0" rIns="0" bIns="0" rtlCol="0"/>
            <a:lstStyle/>
            <a:p>
              <a:endParaRPr/>
            </a:p>
          </p:txBody>
        </p:sp>
        <p:pic>
          <p:nvPicPr>
            <p:cNvPr id="13" name="object 117">
              <a:extLst>
                <a:ext uri="{FF2B5EF4-FFF2-40B4-BE49-F238E27FC236}">
                  <a16:creationId xmlns:a16="http://schemas.microsoft.com/office/drawing/2014/main" id="{E87A022E-D614-A7A3-133A-F9CE355E1EA6}"/>
                </a:ext>
              </a:extLst>
            </p:cNvPr>
            <p:cNvPicPr/>
            <p:nvPr/>
          </p:nvPicPr>
          <p:blipFill>
            <a:blip r:embed="rId3" cstate="print"/>
            <a:stretch>
              <a:fillRect/>
            </a:stretch>
          </p:blipFill>
          <p:spPr>
            <a:xfrm>
              <a:off x="7966360" y="10308173"/>
              <a:ext cx="251496" cy="80821"/>
            </a:xfrm>
            <a:prstGeom prst="rect">
              <a:avLst/>
            </a:prstGeom>
          </p:spPr>
        </p:pic>
        <p:sp>
          <p:nvSpPr>
            <p:cNvPr id="14" name="object 118">
              <a:extLst>
                <a:ext uri="{FF2B5EF4-FFF2-40B4-BE49-F238E27FC236}">
                  <a16:creationId xmlns:a16="http://schemas.microsoft.com/office/drawing/2014/main" id="{E15E03BE-3BC7-4F87-A1A0-E70874B2BE2D}"/>
                </a:ext>
              </a:extLst>
            </p:cNvPr>
            <p:cNvSpPr/>
            <p:nvPr/>
          </p:nvSpPr>
          <p:spPr>
            <a:xfrm>
              <a:off x="7099986" y="10297204"/>
              <a:ext cx="1541780" cy="92075"/>
            </a:xfrm>
            <a:custGeom>
              <a:avLst/>
              <a:gdLst/>
              <a:ahLst/>
              <a:cxnLst/>
              <a:rect l="l" t="t" r="r" b="b"/>
              <a:pathLst>
                <a:path w="1541779" h="92075">
                  <a:moveTo>
                    <a:pt x="153568" y="91795"/>
                  </a:moveTo>
                  <a:lnTo>
                    <a:pt x="147523" y="61353"/>
                  </a:lnTo>
                  <a:lnTo>
                    <a:pt x="131076" y="36499"/>
                  </a:lnTo>
                  <a:lnTo>
                    <a:pt x="106667" y="19735"/>
                  </a:lnTo>
                  <a:lnTo>
                    <a:pt x="76784" y="13589"/>
                  </a:lnTo>
                  <a:lnTo>
                    <a:pt x="46888" y="19735"/>
                  </a:lnTo>
                  <a:lnTo>
                    <a:pt x="22491" y="36499"/>
                  </a:lnTo>
                  <a:lnTo>
                    <a:pt x="6032" y="61353"/>
                  </a:lnTo>
                  <a:lnTo>
                    <a:pt x="0" y="91795"/>
                  </a:lnTo>
                  <a:lnTo>
                    <a:pt x="153568" y="91795"/>
                  </a:lnTo>
                  <a:close/>
                </a:path>
                <a:path w="1541779" h="92075">
                  <a:moveTo>
                    <a:pt x="782104" y="91795"/>
                  </a:moveTo>
                  <a:lnTo>
                    <a:pt x="778789" y="74980"/>
                  </a:lnTo>
                  <a:lnTo>
                    <a:pt x="769734" y="61264"/>
                  </a:lnTo>
                  <a:lnTo>
                    <a:pt x="756323" y="52006"/>
                  </a:lnTo>
                  <a:lnTo>
                    <a:pt x="739902" y="48602"/>
                  </a:lnTo>
                  <a:lnTo>
                    <a:pt x="723480" y="52006"/>
                  </a:lnTo>
                  <a:lnTo>
                    <a:pt x="722668" y="52565"/>
                  </a:lnTo>
                  <a:lnTo>
                    <a:pt x="721944" y="51650"/>
                  </a:lnTo>
                  <a:lnTo>
                    <a:pt x="700252" y="39484"/>
                  </a:lnTo>
                  <a:lnTo>
                    <a:pt x="673684" y="35026"/>
                  </a:lnTo>
                  <a:lnTo>
                    <a:pt x="647115" y="39484"/>
                  </a:lnTo>
                  <a:lnTo>
                    <a:pt x="625424" y="51650"/>
                  </a:lnTo>
                  <a:lnTo>
                    <a:pt x="610793" y="69697"/>
                  </a:lnTo>
                  <a:lnTo>
                    <a:pt x="605434" y="91795"/>
                  </a:lnTo>
                  <a:lnTo>
                    <a:pt x="697699" y="91795"/>
                  </a:lnTo>
                  <a:lnTo>
                    <a:pt x="741934" y="91795"/>
                  </a:lnTo>
                  <a:lnTo>
                    <a:pt x="782104" y="91795"/>
                  </a:lnTo>
                  <a:close/>
                </a:path>
                <a:path w="1541779" h="92075">
                  <a:moveTo>
                    <a:pt x="1541691" y="91795"/>
                  </a:moveTo>
                  <a:lnTo>
                    <a:pt x="1539760" y="65582"/>
                  </a:lnTo>
                  <a:lnTo>
                    <a:pt x="1534858" y="52120"/>
                  </a:lnTo>
                  <a:lnTo>
                    <a:pt x="1523136" y="47167"/>
                  </a:lnTo>
                  <a:lnTo>
                    <a:pt x="1500746" y="46456"/>
                  </a:lnTo>
                  <a:lnTo>
                    <a:pt x="1490243" y="47967"/>
                  </a:lnTo>
                  <a:lnTo>
                    <a:pt x="1480921" y="52222"/>
                  </a:lnTo>
                  <a:lnTo>
                    <a:pt x="1476298" y="56134"/>
                  </a:lnTo>
                  <a:lnTo>
                    <a:pt x="1459357" y="26885"/>
                  </a:lnTo>
                  <a:lnTo>
                    <a:pt x="1434236" y="7213"/>
                  </a:lnTo>
                  <a:lnTo>
                    <a:pt x="1403477" y="0"/>
                  </a:lnTo>
                  <a:lnTo>
                    <a:pt x="1372717" y="7213"/>
                  </a:lnTo>
                  <a:lnTo>
                    <a:pt x="1347609" y="26885"/>
                  </a:lnTo>
                  <a:lnTo>
                    <a:pt x="1330680" y="56057"/>
                  </a:lnTo>
                  <a:lnTo>
                    <a:pt x="1329626" y="62077"/>
                  </a:lnTo>
                  <a:lnTo>
                    <a:pt x="1326959" y="61810"/>
                  </a:lnTo>
                  <a:lnTo>
                    <a:pt x="1315758" y="63246"/>
                  </a:lnTo>
                  <a:lnTo>
                    <a:pt x="1305610" y="67310"/>
                  </a:lnTo>
                  <a:lnTo>
                    <a:pt x="1296885" y="73634"/>
                  </a:lnTo>
                  <a:lnTo>
                    <a:pt x="1289939" y="81851"/>
                  </a:lnTo>
                  <a:lnTo>
                    <a:pt x="1283627" y="78359"/>
                  </a:lnTo>
                  <a:lnTo>
                    <a:pt x="1276388" y="76390"/>
                  </a:lnTo>
                  <a:lnTo>
                    <a:pt x="1261148" y="76390"/>
                  </a:lnTo>
                  <a:lnTo>
                    <a:pt x="1254074" y="78270"/>
                  </a:lnTo>
                  <a:lnTo>
                    <a:pt x="1247876" y="81584"/>
                  </a:lnTo>
                  <a:lnTo>
                    <a:pt x="1242796" y="76644"/>
                  </a:lnTo>
                  <a:lnTo>
                    <a:pt x="1236751" y="72872"/>
                  </a:lnTo>
                  <a:lnTo>
                    <a:pt x="1229906" y="70472"/>
                  </a:lnTo>
                  <a:lnTo>
                    <a:pt x="1222476" y="69634"/>
                  </a:lnTo>
                  <a:lnTo>
                    <a:pt x="1217091" y="69634"/>
                  </a:lnTo>
                  <a:lnTo>
                    <a:pt x="1211986" y="70967"/>
                  </a:lnTo>
                  <a:lnTo>
                    <a:pt x="1207477" y="73266"/>
                  </a:lnTo>
                  <a:lnTo>
                    <a:pt x="1202182" y="63207"/>
                  </a:lnTo>
                  <a:lnTo>
                    <a:pt x="1194168" y="55283"/>
                  </a:lnTo>
                  <a:lnTo>
                    <a:pt x="1184059" y="50088"/>
                  </a:lnTo>
                  <a:lnTo>
                    <a:pt x="1172413" y="48221"/>
                  </a:lnTo>
                  <a:lnTo>
                    <a:pt x="1161910" y="49733"/>
                  </a:lnTo>
                  <a:lnTo>
                    <a:pt x="1152588" y="53987"/>
                  </a:lnTo>
                  <a:lnTo>
                    <a:pt x="1144854" y="60540"/>
                  </a:lnTo>
                  <a:lnTo>
                    <a:pt x="1139151" y="68961"/>
                  </a:lnTo>
                  <a:lnTo>
                    <a:pt x="1134427" y="66763"/>
                  </a:lnTo>
                  <a:lnTo>
                    <a:pt x="1129169" y="65506"/>
                  </a:lnTo>
                  <a:lnTo>
                    <a:pt x="1117155" y="65506"/>
                  </a:lnTo>
                  <a:lnTo>
                    <a:pt x="1111072" y="67170"/>
                  </a:lnTo>
                  <a:lnTo>
                    <a:pt x="1105776" y="70078"/>
                  </a:lnTo>
                  <a:lnTo>
                    <a:pt x="1098842" y="61544"/>
                  </a:lnTo>
                  <a:lnTo>
                    <a:pt x="1090015" y="54965"/>
                  </a:lnTo>
                  <a:lnTo>
                    <a:pt x="1079690" y="50723"/>
                  </a:lnTo>
                  <a:lnTo>
                    <a:pt x="1068247" y="49225"/>
                  </a:lnTo>
                  <a:lnTo>
                    <a:pt x="1055446" y="51092"/>
                  </a:lnTo>
                  <a:lnTo>
                    <a:pt x="1044130" y="56362"/>
                  </a:lnTo>
                  <a:lnTo>
                    <a:pt x="1034834" y="64477"/>
                  </a:lnTo>
                  <a:lnTo>
                    <a:pt x="1028090" y="74866"/>
                  </a:lnTo>
                  <a:lnTo>
                    <a:pt x="1021778" y="70154"/>
                  </a:lnTo>
                  <a:lnTo>
                    <a:pt x="1014679" y="66598"/>
                  </a:lnTo>
                  <a:lnTo>
                    <a:pt x="1006919" y="64350"/>
                  </a:lnTo>
                  <a:lnTo>
                    <a:pt x="998626" y="63576"/>
                  </a:lnTo>
                  <a:lnTo>
                    <a:pt x="987425" y="65011"/>
                  </a:lnTo>
                  <a:lnTo>
                    <a:pt x="977277" y="69062"/>
                  </a:lnTo>
                  <a:lnTo>
                    <a:pt x="968552" y="75387"/>
                  </a:lnTo>
                  <a:lnTo>
                    <a:pt x="961605" y="83591"/>
                  </a:lnTo>
                  <a:lnTo>
                    <a:pt x="955281" y="80124"/>
                  </a:lnTo>
                  <a:lnTo>
                    <a:pt x="947928" y="76860"/>
                  </a:lnTo>
                  <a:lnTo>
                    <a:pt x="931608" y="79629"/>
                  </a:lnTo>
                  <a:lnTo>
                    <a:pt x="928916" y="85293"/>
                  </a:lnTo>
                  <a:lnTo>
                    <a:pt x="923785" y="91795"/>
                  </a:lnTo>
                  <a:lnTo>
                    <a:pt x="1324470" y="91795"/>
                  </a:lnTo>
                  <a:lnTo>
                    <a:pt x="1482509" y="91795"/>
                  </a:lnTo>
                  <a:lnTo>
                    <a:pt x="1541691" y="91795"/>
                  </a:lnTo>
                  <a:close/>
                </a:path>
              </a:pathLst>
            </a:custGeom>
            <a:solidFill>
              <a:srgbClr val="86BD40"/>
            </a:solidFill>
          </p:spPr>
          <p:txBody>
            <a:bodyPr wrap="square" lIns="0" tIns="0" rIns="0" bIns="0" rtlCol="0"/>
            <a:lstStyle/>
            <a:p>
              <a:endParaRPr/>
            </a:p>
          </p:txBody>
        </p:sp>
        <p:sp>
          <p:nvSpPr>
            <p:cNvPr id="15" name="object 119">
              <a:extLst>
                <a:ext uri="{FF2B5EF4-FFF2-40B4-BE49-F238E27FC236}">
                  <a16:creationId xmlns:a16="http://schemas.microsoft.com/office/drawing/2014/main" id="{34125EF5-4A5B-16FB-EEA3-AC4221B12E5A}"/>
                </a:ext>
              </a:extLst>
            </p:cNvPr>
            <p:cNvSpPr/>
            <p:nvPr/>
          </p:nvSpPr>
          <p:spPr>
            <a:xfrm>
              <a:off x="10038728" y="10204913"/>
              <a:ext cx="2520315" cy="194945"/>
            </a:xfrm>
            <a:custGeom>
              <a:avLst/>
              <a:gdLst/>
              <a:ahLst/>
              <a:cxnLst/>
              <a:rect l="l" t="t" r="r" b="b"/>
              <a:pathLst>
                <a:path w="2520315" h="194945">
                  <a:moveTo>
                    <a:pt x="605218" y="194475"/>
                  </a:moveTo>
                  <a:lnTo>
                    <a:pt x="597839" y="147713"/>
                  </a:lnTo>
                  <a:lnTo>
                    <a:pt x="577303" y="107111"/>
                  </a:lnTo>
                  <a:lnTo>
                    <a:pt x="545998" y="75082"/>
                  </a:lnTo>
                  <a:lnTo>
                    <a:pt x="506298" y="54089"/>
                  </a:lnTo>
                  <a:lnTo>
                    <a:pt x="460603" y="46545"/>
                  </a:lnTo>
                  <a:lnTo>
                    <a:pt x="414934" y="54089"/>
                  </a:lnTo>
                  <a:lnTo>
                    <a:pt x="401942" y="60972"/>
                  </a:lnTo>
                  <a:lnTo>
                    <a:pt x="380034" y="42735"/>
                  </a:lnTo>
                  <a:lnTo>
                    <a:pt x="336626" y="19773"/>
                  </a:lnTo>
                  <a:lnTo>
                    <a:pt x="287413" y="5143"/>
                  </a:lnTo>
                  <a:lnTo>
                    <a:pt x="233807" y="0"/>
                  </a:lnTo>
                  <a:lnTo>
                    <a:pt x="180200" y="5143"/>
                  </a:lnTo>
                  <a:lnTo>
                    <a:pt x="130987" y="19773"/>
                  </a:lnTo>
                  <a:lnTo>
                    <a:pt x="87579" y="42735"/>
                  </a:lnTo>
                  <a:lnTo>
                    <a:pt x="51371" y="72847"/>
                  </a:lnTo>
                  <a:lnTo>
                    <a:pt x="23761" y="108953"/>
                  </a:lnTo>
                  <a:lnTo>
                    <a:pt x="6172" y="149885"/>
                  </a:lnTo>
                  <a:lnTo>
                    <a:pt x="0" y="194475"/>
                  </a:lnTo>
                  <a:lnTo>
                    <a:pt x="316103" y="194475"/>
                  </a:lnTo>
                  <a:lnTo>
                    <a:pt x="467588" y="194475"/>
                  </a:lnTo>
                  <a:lnTo>
                    <a:pt x="605218" y="194475"/>
                  </a:lnTo>
                  <a:close/>
                </a:path>
                <a:path w="2520315" h="194945">
                  <a:moveTo>
                    <a:pt x="2519921" y="194475"/>
                  </a:moveTo>
                  <a:lnTo>
                    <a:pt x="2514333" y="153581"/>
                  </a:lnTo>
                  <a:lnTo>
                    <a:pt x="2498382" y="116039"/>
                  </a:lnTo>
                  <a:lnTo>
                    <a:pt x="2473363" y="82918"/>
                  </a:lnTo>
                  <a:lnTo>
                    <a:pt x="2440533" y="55295"/>
                  </a:lnTo>
                  <a:lnTo>
                    <a:pt x="2401163" y="34251"/>
                  </a:lnTo>
                  <a:lnTo>
                    <a:pt x="2356523" y="20828"/>
                  </a:lnTo>
                  <a:lnTo>
                    <a:pt x="2307882" y="16116"/>
                  </a:lnTo>
                  <a:lnTo>
                    <a:pt x="2259266" y="20828"/>
                  </a:lnTo>
                  <a:lnTo>
                    <a:pt x="2214638" y="34251"/>
                  </a:lnTo>
                  <a:lnTo>
                    <a:pt x="2175268" y="55295"/>
                  </a:lnTo>
                  <a:lnTo>
                    <a:pt x="2142426" y="82918"/>
                  </a:lnTo>
                  <a:lnTo>
                    <a:pt x="2117394" y="116039"/>
                  </a:lnTo>
                  <a:lnTo>
                    <a:pt x="2101443" y="153581"/>
                  </a:lnTo>
                  <a:lnTo>
                    <a:pt x="2095830" y="194475"/>
                  </a:lnTo>
                  <a:lnTo>
                    <a:pt x="2519921" y="194475"/>
                  </a:lnTo>
                  <a:close/>
                </a:path>
              </a:pathLst>
            </a:custGeom>
            <a:solidFill>
              <a:srgbClr val="159948"/>
            </a:solidFill>
          </p:spPr>
          <p:txBody>
            <a:bodyPr wrap="square" lIns="0" tIns="0" rIns="0" bIns="0" rtlCol="0"/>
            <a:lstStyle/>
            <a:p>
              <a:endParaRPr/>
            </a:p>
          </p:txBody>
        </p:sp>
        <p:pic>
          <p:nvPicPr>
            <p:cNvPr id="16" name="object 120">
              <a:extLst>
                <a:ext uri="{FF2B5EF4-FFF2-40B4-BE49-F238E27FC236}">
                  <a16:creationId xmlns:a16="http://schemas.microsoft.com/office/drawing/2014/main" id="{8A54826F-79B1-EA47-8873-7D5EB1B69FD4}"/>
                </a:ext>
              </a:extLst>
            </p:cNvPr>
            <p:cNvPicPr/>
            <p:nvPr/>
          </p:nvPicPr>
          <p:blipFill>
            <a:blip r:embed="rId4" cstate="print"/>
            <a:stretch>
              <a:fillRect/>
            </a:stretch>
          </p:blipFill>
          <p:spPr>
            <a:xfrm>
              <a:off x="10846663" y="10295472"/>
              <a:ext cx="203093" cy="103913"/>
            </a:xfrm>
            <a:prstGeom prst="rect">
              <a:avLst/>
            </a:prstGeom>
          </p:spPr>
        </p:pic>
        <p:sp>
          <p:nvSpPr>
            <p:cNvPr id="17" name="object 121">
              <a:extLst>
                <a:ext uri="{FF2B5EF4-FFF2-40B4-BE49-F238E27FC236}">
                  <a16:creationId xmlns:a16="http://schemas.microsoft.com/office/drawing/2014/main" id="{473B9278-60FF-0A30-1D13-7D271E4DD3EC}"/>
                </a:ext>
              </a:extLst>
            </p:cNvPr>
            <p:cNvSpPr/>
            <p:nvPr/>
          </p:nvSpPr>
          <p:spPr>
            <a:xfrm>
              <a:off x="9161374" y="10178497"/>
              <a:ext cx="3567429" cy="220979"/>
            </a:xfrm>
            <a:custGeom>
              <a:avLst/>
              <a:gdLst/>
              <a:ahLst/>
              <a:cxnLst/>
              <a:rect l="l" t="t" r="r" b="b"/>
              <a:pathLst>
                <a:path w="3567429" h="220979">
                  <a:moveTo>
                    <a:pt x="475488" y="220865"/>
                  </a:moveTo>
                  <a:lnTo>
                    <a:pt x="468414" y="169900"/>
                  </a:lnTo>
                  <a:lnTo>
                    <a:pt x="448703" y="125641"/>
                  </a:lnTo>
                  <a:lnTo>
                    <a:pt x="418668" y="90741"/>
                  </a:lnTo>
                  <a:lnTo>
                    <a:pt x="380580" y="67843"/>
                  </a:lnTo>
                  <a:lnTo>
                    <a:pt x="336715" y="59626"/>
                  </a:lnTo>
                  <a:lnTo>
                    <a:pt x="321094" y="62560"/>
                  </a:lnTo>
                  <a:lnTo>
                    <a:pt x="309029" y="48526"/>
                  </a:lnTo>
                  <a:lnTo>
                    <a:pt x="273735" y="22453"/>
                  </a:lnTo>
                  <a:lnTo>
                    <a:pt x="233718" y="5829"/>
                  </a:lnTo>
                  <a:lnTo>
                    <a:pt x="190119" y="0"/>
                  </a:lnTo>
                  <a:lnTo>
                    <a:pt x="146532" y="5829"/>
                  </a:lnTo>
                  <a:lnTo>
                    <a:pt x="106514" y="22453"/>
                  </a:lnTo>
                  <a:lnTo>
                    <a:pt x="71208" y="48526"/>
                  </a:lnTo>
                  <a:lnTo>
                    <a:pt x="41770" y="82727"/>
                  </a:lnTo>
                  <a:lnTo>
                    <a:pt x="19329" y="123748"/>
                  </a:lnTo>
                  <a:lnTo>
                    <a:pt x="5016" y="170243"/>
                  </a:lnTo>
                  <a:lnTo>
                    <a:pt x="0" y="220891"/>
                  </a:lnTo>
                  <a:lnTo>
                    <a:pt x="380238" y="220891"/>
                  </a:lnTo>
                  <a:lnTo>
                    <a:pt x="475488" y="220865"/>
                  </a:lnTo>
                  <a:close/>
                </a:path>
                <a:path w="3567429" h="220979">
                  <a:moveTo>
                    <a:pt x="2110359" y="220891"/>
                  </a:moveTo>
                  <a:lnTo>
                    <a:pt x="2101989" y="177711"/>
                  </a:lnTo>
                  <a:lnTo>
                    <a:pt x="2078672" y="140220"/>
                  </a:lnTo>
                  <a:lnTo>
                    <a:pt x="2043125" y="110642"/>
                  </a:lnTo>
                  <a:lnTo>
                    <a:pt x="1998065" y="91249"/>
                  </a:lnTo>
                  <a:lnTo>
                    <a:pt x="1946186" y="84289"/>
                  </a:lnTo>
                  <a:lnTo>
                    <a:pt x="1894255" y="91249"/>
                  </a:lnTo>
                  <a:lnTo>
                    <a:pt x="1849158" y="110642"/>
                  </a:lnTo>
                  <a:lnTo>
                    <a:pt x="1813610" y="140220"/>
                  </a:lnTo>
                  <a:lnTo>
                    <a:pt x="1790293" y="177711"/>
                  </a:lnTo>
                  <a:lnTo>
                    <a:pt x="1781911" y="220891"/>
                  </a:lnTo>
                  <a:lnTo>
                    <a:pt x="2110359" y="220891"/>
                  </a:lnTo>
                  <a:close/>
                </a:path>
                <a:path w="3567429" h="220979">
                  <a:moveTo>
                    <a:pt x="3567150" y="220891"/>
                  </a:moveTo>
                  <a:lnTo>
                    <a:pt x="3560559" y="170865"/>
                  </a:lnTo>
                  <a:lnTo>
                    <a:pt x="3541941" y="125920"/>
                  </a:lnTo>
                  <a:lnTo>
                    <a:pt x="3513061" y="87833"/>
                  </a:lnTo>
                  <a:lnTo>
                    <a:pt x="3475672" y="58407"/>
                  </a:lnTo>
                  <a:lnTo>
                    <a:pt x="3431552" y="39446"/>
                  </a:lnTo>
                  <a:lnTo>
                    <a:pt x="3382441" y="32727"/>
                  </a:lnTo>
                  <a:lnTo>
                    <a:pt x="3333318" y="39446"/>
                  </a:lnTo>
                  <a:lnTo>
                    <a:pt x="3289173" y="58407"/>
                  </a:lnTo>
                  <a:lnTo>
                    <a:pt x="3251771" y="87833"/>
                  </a:lnTo>
                  <a:lnTo>
                    <a:pt x="3222866" y="125920"/>
                  </a:lnTo>
                  <a:lnTo>
                    <a:pt x="3204222" y="170865"/>
                  </a:lnTo>
                  <a:lnTo>
                    <a:pt x="3197618" y="220891"/>
                  </a:lnTo>
                  <a:lnTo>
                    <a:pt x="3567150" y="220891"/>
                  </a:lnTo>
                  <a:close/>
                </a:path>
              </a:pathLst>
            </a:custGeom>
            <a:solidFill>
              <a:srgbClr val="159948"/>
            </a:solidFill>
          </p:spPr>
          <p:txBody>
            <a:bodyPr wrap="square" lIns="0" tIns="0" rIns="0" bIns="0" rtlCol="0"/>
            <a:lstStyle/>
            <a:p>
              <a:endParaRPr/>
            </a:p>
          </p:txBody>
        </p:sp>
        <p:sp>
          <p:nvSpPr>
            <p:cNvPr id="18" name="object 122">
              <a:extLst>
                <a:ext uri="{FF2B5EF4-FFF2-40B4-BE49-F238E27FC236}">
                  <a16:creationId xmlns:a16="http://schemas.microsoft.com/office/drawing/2014/main" id="{E1A2ACD3-E0D6-8634-47C2-DBEB2653F375}"/>
                </a:ext>
              </a:extLst>
            </p:cNvPr>
            <p:cNvSpPr/>
            <p:nvPr/>
          </p:nvSpPr>
          <p:spPr>
            <a:xfrm>
              <a:off x="4411009" y="10162986"/>
              <a:ext cx="485140" cy="242570"/>
            </a:xfrm>
            <a:custGeom>
              <a:avLst/>
              <a:gdLst/>
              <a:ahLst/>
              <a:cxnLst/>
              <a:rect l="l" t="t" r="r" b="b"/>
              <a:pathLst>
                <a:path w="485139" h="242570">
                  <a:moveTo>
                    <a:pt x="242254" y="0"/>
                  </a:moveTo>
                  <a:lnTo>
                    <a:pt x="193430" y="4921"/>
                  </a:lnTo>
                  <a:lnTo>
                    <a:pt x="147956" y="19037"/>
                  </a:lnTo>
                  <a:lnTo>
                    <a:pt x="106806" y="41372"/>
                  </a:lnTo>
                  <a:lnTo>
                    <a:pt x="70953" y="70953"/>
                  </a:lnTo>
                  <a:lnTo>
                    <a:pt x="41372" y="106806"/>
                  </a:lnTo>
                  <a:lnTo>
                    <a:pt x="19037" y="147956"/>
                  </a:lnTo>
                  <a:lnTo>
                    <a:pt x="4921" y="193430"/>
                  </a:lnTo>
                  <a:lnTo>
                    <a:pt x="0" y="242254"/>
                  </a:lnTo>
                  <a:lnTo>
                    <a:pt x="484519" y="242254"/>
                  </a:lnTo>
                  <a:lnTo>
                    <a:pt x="479597" y="193430"/>
                  </a:lnTo>
                  <a:lnTo>
                    <a:pt x="465482" y="147956"/>
                  </a:lnTo>
                  <a:lnTo>
                    <a:pt x="443146" y="106806"/>
                  </a:lnTo>
                  <a:lnTo>
                    <a:pt x="413564" y="70953"/>
                  </a:lnTo>
                  <a:lnTo>
                    <a:pt x="377710" y="41372"/>
                  </a:lnTo>
                  <a:lnTo>
                    <a:pt x="336558" y="19037"/>
                  </a:lnTo>
                  <a:lnTo>
                    <a:pt x="291081" y="4921"/>
                  </a:lnTo>
                  <a:lnTo>
                    <a:pt x="242254" y="0"/>
                  </a:lnTo>
                  <a:close/>
                </a:path>
              </a:pathLst>
            </a:custGeom>
            <a:solidFill>
              <a:srgbClr val="298156"/>
            </a:solidFill>
          </p:spPr>
          <p:txBody>
            <a:bodyPr wrap="square" lIns="0" tIns="0" rIns="0" bIns="0" rtlCol="0"/>
            <a:lstStyle/>
            <a:p>
              <a:endParaRPr/>
            </a:p>
          </p:txBody>
        </p:sp>
        <p:pic>
          <p:nvPicPr>
            <p:cNvPr id="19" name="object 123">
              <a:extLst>
                <a:ext uri="{FF2B5EF4-FFF2-40B4-BE49-F238E27FC236}">
                  <a16:creationId xmlns:a16="http://schemas.microsoft.com/office/drawing/2014/main" id="{EDAE2373-FE2A-E50D-B836-675DF751834E}"/>
                </a:ext>
              </a:extLst>
            </p:cNvPr>
            <p:cNvPicPr/>
            <p:nvPr/>
          </p:nvPicPr>
          <p:blipFill>
            <a:blip r:embed="rId5" cstate="print"/>
            <a:stretch>
              <a:fillRect/>
            </a:stretch>
          </p:blipFill>
          <p:spPr>
            <a:xfrm>
              <a:off x="4036582" y="9874338"/>
              <a:ext cx="410565" cy="434237"/>
            </a:xfrm>
            <a:prstGeom prst="rect">
              <a:avLst/>
            </a:prstGeom>
          </p:spPr>
        </p:pic>
        <p:sp>
          <p:nvSpPr>
            <p:cNvPr id="20" name="object 124">
              <a:extLst>
                <a:ext uri="{FF2B5EF4-FFF2-40B4-BE49-F238E27FC236}">
                  <a16:creationId xmlns:a16="http://schemas.microsoft.com/office/drawing/2014/main" id="{B06BB1C5-C1E6-4993-5BED-8EC837C255A5}"/>
                </a:ext>
              </a:extLst>
            </p:cNvPr>
            <p:cNvSpPr/>
            <p:nvPr/>
          </p:nvSpPr>
          <p:spPr>
            <a:xfrm>
              <a:off x="4201331" y="10275852"/>
              <a:ext cx="259079" cy="129539"/>
            </a:xfrm>
            <a:custGeom>
              <a:avLst/>
              <a:gdLst/>
              <a:ahLst/>
              <a:cxnLst/>
              <a:rect l="l" t="t" r="r" b="b"/>
              <a:pathLst>
                <a:path w="259079" h="129540">
                  <a:moveTo>
                    <a:pt x="129388" y="0"/>
                  </a:moveTo>
                  <a:lnTo>
                    <a:pt x="79022" y="10167"/>
                  </a:lnTo>
                  <a:lnTo>
                    <a:pt x="37895" y="37895"/>
                  </a:lnTo>
                  <a:lnTo>
                    <a:pt x="10167" y="79022"/>
                  </a:lnTo>
                  <a:lnTo>
                    <a:pt x="0" y="129388"/>
                  </a:lnTo>
                  <a:lnTo>
                    <a:pt x="258777" y="129388"/>
                  </a:lnTo>
                  <a:lnTo>
                    <a:pt x="248608" y="79022"/>
                  </a:lnTo>
                  <a:lnTo>
                    <a:pt x="220878" y="37895"/>
                  </a:lnTo>
                  <a:lnTo>
                    <a:pt x="179750" y="10167"/>
                  </a:lnTo>
                  <a:lnTo>
                    <a:pt x="129388" y="0"/>
                  </a:lnTo>
                  <a:close/>
                </a:path>
              </a:pathLst>
            </a:custGeom>
            <a:solidFill>
              <a:srgbClr val="298156"/>
            </a:solidFill>
          </p:spPr>
          <p:txBody>
            <a:bodyPr wrap="square" lIns="0" tIns="0" rIns="0" bIns="0" rtlCol="0"/>
            <a:lstStyle/>
            <a:p>
              <a:endParaRPr/>
            </a:p>
          </p:txBody>
        </p:sp>
        <p:pic>
          <p:nvPicPr>
            <p:cNvPr id="21" name="object 131">
              <a:extLst>
                <a:ext uri="{FF2B5EF4-FFF2-40B4-BE49-F238E27FC236}">
                  <a16:creationId xmlns:a16="http://schemas.microsoft.com/office/drawing/2014/main" id="{30FB9D4C-8D2F-24B7-AC1D-A8D1C59FAE4A}"/>
                </a:ext>
              </a:extLst>
            </p:cNvPr>
            <p:cNvPicPr/>
            <p:nvPr/>
          </p:nvPicPr>
          <p:blipFill>
            <a:blip r:embed="rId6" cstate="print"/>
            <a:stretch>
              <a:fillRect/>
            </a:stretch>
          </p:blipFill>
          <p:spPr>
            <a:xfrm>
              <a:off x="8527538" y="9906259"/>
              <a:ext cx="10897808" cy="492212"/>
            </a:xfrm>
            <a:prstGeom prst="rect">
              <a:avLst/>
            </a:prstGeom>
          </p:spPr>
        </p:pic>
        <p:pic>
          <p:nvPicPr>
            <p:cNvPr id="22" name="object 132">
              <a:extLst>
                <a:ext uri="{FF2B5EF4-FFF2-40B4-BE49-F238E27FC236}">
                  <a16:creationId xmlns:a16="http://schemas.microsoft.com/office/drawing/2014/main" id="{AC4F69E3-649B-62D4-B60F-E1DBFB10F89D}"/>
                </a:ext>
              </a:extLst>
            </p:cNvPr>
            <p:cNvPicPr/>
            <p:nvPr/>
          </p:nvPicPr>
          <p:blipFill>
            <a:blip r:embed="rId7" cstate="print"/>
            <a:stretch>
              <a:fillRect/>
            </a:stretch>
          </p:blipFill>
          <p:spPr>
            <a:xfrm>
              <a:off x="6222077" y="9762099"/>
              <a:ext cx="89923" cy="90772"/>
            </a:xfrm>
            <a:prstGeom prst="rect">
              <a:avLst/>
            </a:prstGeom>
          </p:spPr>
        </p:pic>
        <p:sp>
          <p:nvSpPr>
            <p:cNvPr id="23" name="object 133">
              <a:extLst>
                <a:ext uri="{FF2B5EF4-FFF2-40B4-BE49-F238E27FC236}">
                  <a16:creationId xmlns:a16="http://schemas.microsoft.com/office/drawing/2014/main" id="{05B407F5-8C3A-CB31-F2B0-CEE65B0B1CED}"/>
                </a:ext>
              </a:extLst>
            </p:cNvPr>
            <p:cNvSpPr/>
            <p:nvPr/>
          </p:nvSpPr>
          <p:spPr>
            <a:xfrm>
              <a:off x="6145716" y="9970223"/>
              <a:ext cx="107314" cy="154305"/>
            </a:xfrm>
            <a:custGeom>
              <a:avLst/>
              <a:gdLst/>
              <a:ahLst/>
              <a:cxnLst/>
              <a:rect l="l" t="t" r="r" b="b"/>
              <a:pathLst>
                <a:path w="107314" h="154304">
                  <a:moveTo>
                    <a:pt x="83861" y="0"/>
                  </a:moveTo>
                  <a:lnTo>
                    <a:pt x="54647" y="1329"/>
                  </a:lnTo>
                  <a:lnTo>
                    <a:pt x="82771" y="57274"/>
                  </a:lnTo>
                  <a:lnTo>
                    <a:pt x="86454" y="89490"/>
                  </a:lnTo>
                  <a:lnTo>
                    <a:pt x="60571" y="110187"/>
                  </a:lnTo>
                  <a:lnTo>
                    <a:pt x="0" y="131577"/>
                  </a:lnTo>
                  <a:lnTo>
                    <a:pt x="9497" y="153806"/>
                  </a:lnTo>
                  <a:lnTo>
                    <a:pt x="76967" y="114209"/>
                  </a:lnTo>
                  <a:lnTo>
                    <a:pt x="107203" y="84988"/>
                  </a:lnTo>
                  <a:lnTo>
                    <a:pt x="107177" y="51725"/>
                  </a:lnTo>
                  <a:lnTo>
                    <a:pt x="83861" y="0"/>
                  </a:lnTo>
                  <a:close/>
                </a:path>
              </a:pathLst>
            </a:custGeom>
            <a:solidFill>
              <a:srgbClr val="603223"/>
            </a:solidFill>
          </p:spPr>
          <p:txBody>
            <a:bodyPr wrap="square" lIns="0" tIns="0" rIns="0" bIns="0" rtlCol="0"/>
            <a:lstStyle/>
            <a:p>
              <a:endParaRPr/>
            </a:p>
          </p:txBody>
        </p:sp>
        <p:pic>
          <p:nvPicPr>
            <p:cNvPr id="24" name="object 134">
              <a:extLst>
                <a:ext uri="{FF2B5EF4-FFF2-40B4-BE49-F238E27FC236}">
                  <a16:creationId xmlns:a16="http://schemas.microsoft.com/office/drawing/2014/main" id="{7584129E-893F-7165-6171-38D567AC5E8E}"/>
                </a:ext>
              </a:extLst>
            </p:cNvPr>
            <p:cNvPicPr/>
            <p:nvPr/>
          </p:nvPicPr>
          <p:blipFill>
            <a:blip r:embed="rId8" cstate="print"/>
            <a:stretch>
              <a:fillRect/>
            </a:stretch>
          </p:blipFill>
          <p:spPr>
            <a:xfrm>
              <a:off x="5959477" y="9899035"/>
              <a:ext cx="156098" cy="154916"/>
            </a:xfrm>
            <a:prstGeom prst="rect">
              <a:avLst/>
            </a:prstGeom>
          </p:spPr>
        </p:pic>
        <p:sp>
          <p:nvSpPr>
            <p:cNvPr id="25" name="object 135">
              <a:extLst>
                <a:ext uri="{FF2B5EF4-FFF2-40B4-BE49-F238E27FC236}">
                  <a16:creationId xmlns:a16="http://schemas.microsoft.com/office/drawing/2014/main" id="{8C643731-F9C8-3C1E-A069-DB5555F1EACC}"/>
                </a:ext>
              </a:extLst>
            </p:cNvPr>
            <p:cNvSpPr/>
            <p:nvPr/>
          </p:nvSpPr>
          <p:spPr>
            <a:xfrm>
              <a:off x="6090717" y="9530975"/>
              <a:ext cx="220345" cy="850900"/>
            </a:xfrm>
            <a:custGeom>
              <a:avLst/>
              <a:gdLst/>
              <a:ahLst/>
              <a:cxnLst/>
              <a:rect l="l" t="t" r="r" b="b"/>
              <a:pathLst>
                <a:path w="220345" h="850900">
                  <a:moveTo>
                    <a:pt x="74536" y="850442"/>
                  </a:moveTo>
                  <a:lnTo>
                    <a:pt x="48907" y="0"/>
                  </a:lnTo>
                  <a:lnTo>
                    <a:pt x="25615" y="0"/>
                  </a:lnTo>
                  <a:lnTo>
                    <a:pt x="0" y="850442"/>
                  </a:lnTo>
                  <a:lnTo>
                    <a:pt x="74536" y="850442"/>
                  </a:lnTo>
                  <a:close/>
                </a:path>
                <a:path w="220345" h="850900">
                  <a:moveTo>
                    <a:pt x="220167" y="472363"/>
                  </a:moveTo>
                  <a:lnTo>
                    <a:pt x="202628" y="463156"/>
                  </a:lnTo>
                  <a:lnTo>
                    <a:pt x="199923" y="505485"/>
                  </a:lnTo>
                  <a:lnTo>
                    <a:pt x="191058" y="525576"/>
                  </a:lnTo>
                  <a:lnTo>
                    <a:pt x="168833" y="528815"/>
                  </a:lnTo>
                  <a:lnTo>
                    <a:pt x="126111" y="520598"/>
                  </a:lnTo>
                  <a:lnTo>
                    <a:pt x="124053" y="536841"/>
                  </a:lnTo>
                  <a:lnTo>
                    <a:pt x="177050" y="536778"/>
                  </a:lnTo>
                  <a:lnTo>
                    <a:pt x="204724" y="530047"/>
                  </a:lnTo>
                  <a:lnTo>
                    <a:pt x="216090" y="510590"/>
                  </a:lnTo>
                  <a:lnTo>
                    <a:pt x="220167" y="472363"/>
                  </a:lnTo>
                  <a:close/>
                </a:path>
              </a:pathLst>
            </a:custGeom>
            <a:solidFill>
              <a:srgbClr val="603223"/>
            </a:solidFill>
          </p:spPr>
          <p:txBody>
            <a:bodyPr wrap="square" lIns="0" tIns="0" rIns="0" bIns="0" rtlCol="0"/>
            <a:lstStyle/>
            <a:p>
              <a:endParaRPr/>
            </a:p>
          </p:txBody>
        </p:sp>
        <p:pic>
          <p:nvPicPr>
            <p:cNvPr id="26" name="object 136">
              <a:extLst>
                <a:ext uri="{FF2B5EF4-FFF2-40B4-BE49-F238E27FC236}">
                  <a16:creationId xmlns:a16="http://schemas.microsoft.com/office/drawing/2014/main" id="{9D498BBD-37F6-1473-D28A-6C91F50DCD38}"/>
                </a:ext>
              </a:extLst>
            </p:cNvPr>
            <p:cNvPicPr/>
            <p:nvPr/>
          </p:nvPicPr>
          <p:blipFill>
            <a:blip r:embed="rId9" cstate="print"/>
            <a:stretch>
              <a:fillRect/>
            </a:stretch>
          </p:blipFill>
          <p:spPr>
            <a:xfrm>
              <a:off x="5923670" y="9563007"/>
              <a:ext cx="162246" cy="220810"/>
            </a:xfrm>
            <a:prstGeom prst="rect">
              <a:avLst/>
            </a:prstGeom>
          </p:spPr>
        </p:pic>
        <p:sp>
          <p:nvSpPr>
            <p:cNvPr id="27" name="object 137">
              <a:extLst>
                <a:ext uri="{FF2B5EF4-FFF2-40B4-BE49-F238E27FC236}">
                  <a16:creationId xmlns:a16="http://schemas.microsoft.com/office/drawing/2014/main" id="{1122CD06-48F5-2379-867F-575D235E28BF}"/>
                </a:ext>
              </a:extLst>
            </p:cNvPr>
            <p:cNvSpPr/>
            <p:nvPr/>
          </p:nvSpPr>
          <p:spPr>
            <a:xfrm>
              <a:off x="5855904" y="9673416"/>
              <a:ext cx="222250" cy="302260"/>
            </a:xfrm>
            <a:custGeom>
              <a:avLst/>
              <a:gdLst/>
              <a:ahLst/>
              <a:cxnLst/>
              <a:rect l="l" t="t" r="r" b="b"/>
              <a:pathLst>
                <a:path w="222250" h="302259">
                  <a:moveTo>
                    <a:pt x="110897" y="0"/>
                  </a:moveTo>
                  <a:lnTo>
                    <a:pt x="45403" y="32213"/>
                  </a:lnTo>
                  <a:lnTo>
                    <a:pt x="21397" y="68355"/>
                  </a:lnTo>
                  <a:lnTo>
                    <a:pt x="5653" y="114187"/>
                  </a:lnTo>
                  <a:lnTo>
                    <a:pt x="0" y="166958"/>
                  </a:lnTo>
                  <a:lnTo>
                    <a:pt x="8715" y="226938"/>
                  </a:lnTo>
                  <a:lnTo>
                    <a:pt x="32481" y="268994"/>
                  </a:lnTo>
                  <a:lnTo>
                    <a:pt x="67732" y="293761"/>
                  </a:lnTo>
                  <a:lnTo>
                    <a:pt x="110897" y="301875"/>
                  </a:lnTo>
                  <a:lnTo>
                    <a:pt x="154066" y="293761"/>
                  </a:lnTo>
                  <a:lnTo>
                    <a:pt x="189316" y="268994"/>
                  </a:lnTo>
                  <a:lnTo>
                    <a:pt x="213080" y="226938"/>
                  </a:lnTo>
                  <a:lnTo>
                    <a:pt x="221794" y="166958"/>
                  </a:lnTo>
                  <a:lnTo>
                    <a:pt x="216141" y="114187"/>
                  </a:lnTo>
                  <a:lnTo>
                    <a:pt x="200399" y="68355"/>
                  </a:lnTo>
                  <a:lnTo>
                    <a:pt x="176394" y="32213"/>
                  </a:lnTo>
                  <a:lnTo>
                    <a:pt x="145952" y="8511"/>
                  </a:lnTo>
                  <a:lnTo>
                    <a:pt x="110897" y="0"/>
                  </a:lnTo>
                  <a:close/>
                </a:path>
              </a:pathLst>
            </a:custGeom>
            <a:solidFill>
              <a:srgbClr val="C4D32E"/>
            </a:solidFill>
          </p:spPr>
          <p:txBody>
            <a:bodyPr wrap="square" lIns="0" tIns="0" rIns="0" bIns="0" rtlCol="0"/>
            <a:lstStyle/>
            <a:p>
              <a:endParaRPr/>
            </a:p>
          </p:txBody>
        </p:sp>
        <p:pic>
          <p:nvPicPr>
            <p:cNvPr id="28" name="object 138">
              <a:extLst>
                <a:ext uri="{FF2B5EF4-FFF2-40B4-BE49-F238E27FC236}">
                  <a16:creationId xmlns:a16="http://schemas.microsoft.com/office/drawing/2014/main" id="{7B71E41E-E61B-A0AE-14A2-BF9433FE5A2B}"/>
                </a:ext>
              </a:extLst>
            </p:cNvPr>
            <p:cNvPicPr/>
            <p:nvPr/>
          </p:nvPicPr>
          <p:blipFill>
            <a:blip r:embed="rId10" cstate="print"/>
            <a:stretch>
              <a:fillRect/>
            </a:stretch>
          </p:blipFill>
          <p:spPr>
            <a:xfrm>
              <a:off x="6015763" y="9394128"/>
              <a:ext cx="173984" cy="236788"/>
            </a:xfrm>
            <a:prstGeom prst="rect">
              <a:avLst/>
            </a:prstGeom>
          </p:spPr>
        </p:pic>
        <p:sp>
          <p:nvSpPr>
            <p:cNvPr id="29" name="object 139">
              <a:extLst>
                <a:ext uri="{FF2B5EF4-FFF2-40B4-BE49-F238E27FC236}">
                  <a16:creationId xmlns:a16="http://schemas.microsoft.com/office/drawing/2014/main" id="{16AA86CD-9259-8EB1-9D7D-983C487C7D03}"/>
                </a:ext>
              </a:extLst>
            </p:cNvPr>
            <p:cNvSpPr/>
            <p:nvPr/>
          </p:nvSpPr>
          <p:spPr>
            <a:xfrm>
              <a:off x="6079766" y="9459734"/>
              <a:ext cx="243204" cy="330835"/>
            </a:xfrm>
            <a:custGeom>
              <a:avLst/>
              <a:gdLst/>
              <a:ahLst/>
              <a:cxnLst/>
              <a:rect l="l" t="t" r="r" b="b"/>
              <a:pathLst>
                <a:path w="243204" h="330834">
                  <a:moveTo>
                    <a:pt x="121514" y="0"/>
                  </a:moveTo>
                  <a:lnTo>
                    <a:pt x="83103" y="9325"/>
                  </a:lnTo>
                  <a:lnTo>
                    <a:pt x="49746" y="35292"/>
                  </a:lnTo>
                  <a:lnTo>
                    <a:pt x="23443" y="74889"/>
                  </a:lnTo>
                  <a:lnTo>
                    <a:pt x="6194" y="125105"/>
                  </a:lnTo>
                  <a:lnTo>
                    <a:pt x="0" y="182926"/>
                  </a:lnTo>
                  <a:lnTo>
                    <a:pt x="6194" y="237097"/>
                  </a:lnTo>
                  <a:lnTo>
                    <a:pt x="23443" y="278608"/>
                  </a:lnTo>
                  <a:lnTo>
                    <a:pt x="49746" y="307816"/>
                  </a:lnTo>
                  <a:lnTo>
                    <a:pt x="83103" y="325079"/>
                  </a:lnTo>
                  <a:lnTo>
                    <a:pt x="121514" y="330754"/>
                  </a:lnTo>
                  <a:lnTo>
                    <a:pt x="159911" y="325079"/>
                  </a:lnTo>
                  <a:lnTo>
                    <a:pt x="193261" y="307816"/>
                  </a:lnTo>
                  <a:lnTo>
                    <a:pt x="219563" y="278608"/>
                  </a:lnTo>
                  <a:lnTo>
                    <a:pt x="236813" y="237097"/>
                  </a:lnTo>
                  <a:lnTo>
                    <a:pt x="243008" y="182926"/>
                  </a:lnTo>
                  <a:lnTo>
                    <a:pt x="236813" y="125105"/>
                  </a:lnTo>
                  <a:lnTo>
                    <a:pt x="219563" y="74889"/>
                  </a:lnTo>
                  <a:lnTo>
                    <a:pt x="193261" y="35292"/>
                  </a:lnTo>
                  <a:lnTo>
                    <a:pt x="159911" y="9325"/>
                  </a:lnTo>
                  <a:lnTo>
                    <a:pt x="121514" y="0"/>
                  </a:lnTo>
                  <a:close/>
                </a:path>
              </a:pathLst>
            </a:custGeom>
            <a:solidFill>
              <a:srgbClr val="C4D32E"/>
            </a:solidFill>
          </p:spPr>
          <p:txBody>
            <a:bodyPr wrap="square" lIns="0" tIns="0" rIns="0" bIns="0" rtlCol="0"/>
            <a:lstStyle/>
            <a:p>
              <a:endParaRPr/>
            </a:p>
          </p:txBody>
        </p:sp>
        <p:sp>
          <p:nvSpPr>
            <p:cNvPr id="30" name="object 140">
              <a:extLst>
                <a:ext uri="{FF2B5EF4-FFF2-40B4-BE49-F238E27FC236}">
                  <a16:creationId xmlns:a16="http://schemas.microsoft.com/office/drawing/2014/main" id="{ACAC5865-8F3B-446E-47FD-D13D12D4D812}"/>
                </a:ext>
              </a:extLst>
            </p:cNvPr>
            <p:cNvSpPr/>
            <p:nvPr/>
          </p:nvSpPr>
          <p:spPr>
            <a:xfrm>
              <a:off x="5946899" y="9530969"/>
              <a:ext cx="334645" cy="455930"/>
            </a:xfrm>
            <a:custGeom>
              <a:avLst/>
              <a:gdLst/>
              <a:ahLst/>
              <a:cxnLst/>
              <a:rect l="l" t="t" r="r" b="b"/>
              <a:pathLst>
                <a:path w="334645" h="455929">
                  <a:moveTo>
                    <a:pt x="167303" y="0"/>
                  </a:moveTo>
                  <a:lnTo>
                    <a:pt x="128940" y="6651"/>
                  </a:lnTo>
                  <a:lnTo>
                    <a:pt x="93725" y="25599"/>
                  </a:lnTo>
                  <a:lnTo>
                    <a:pt x="62661" y="55331"/>
                  </a:lnTo>
                  <a:lnTo>
                    <a:pt x="36752" y="94337"/>
                  </a:lnTo>
                  <a:lnTo>
                    <a:pt x="17003" y="141104"/>
                  </a:lnTo>
                  <a:lnTo>
                    <a:pt x="4418" y="194121"/>
                  </a:lnTo>
                  <a:lnTo>
                    <a:pt x="0" y="251877"/>
                  </a:lnTo>
                  <a:lnTo>
                    <a:pt x="4418" y="306952"/>
                  </a:lnTo>
                  <a:lnTo>
                    <a:pt x="17003" y="353063"/>
                  </a:lnTo>
                  <a:lnTo>
                    <a:pt x="36752" y="390389"/>
                  </a:lnTo>
                  <a:lnTo>
                    <a:pt x="62661" y="419108"/>
                  </a:lnTo>
                  <a:lnTo>
                    <a:pt x="128940" y="451445"/>
                  </a:lnTo>
                  <a:lnTo>
                    <a:pt x="167303" y="455420"/>
                  </a:lnTo>
                  <a:lnTo>
                    <a:pt x="205663" y="451445"/>
                  </a:lnTo>
                  <a:lnTo>
                    <a:pt x="271942" y="419108"/>
                  </a:lnTo>
                  <a:lnTo>
                    <a:pt x="297851" y="390389"/>
                  </a:lnTo>
                  <a:lnTo>
                    <a:pt x="317601" y="353063"/>
                  </a:lnTo>
                  <a:lnTo>
                    <a:pt x="330188" y="306952"/>
                  </a:lnTo>
                  <a:lnTo>
                    <a:pt x="334607" y="251877"/>
                  </a:lnTo>
                  <a:lnTo>
                    <a:pt x="330188" y="194121"/>
                  </a:lnTo>
                  <a:lnTo>
                    <a:pt x="317601" y="141104"/>
                  </a:lnTo>
                  <a:lnTo>
                    <a:pt x="297851" y="94337"/>
                  </a:lnTo>
                  <a:lnTo>
                    <a:pt x="271942" y="55331"/>
                  </a:lnTo>
                  <a:lnTo>
                    <a:pt x="240877" y="25599"/>
                  </a:lnTo>
                  <a:lnTo>
                    <a:pt x="205663" y="6651"/>
                  </a:lnTo>
                  <a:lnTo>
                    <a:pt x="167303" y="0"/>
                  </a:lnTo>
                  <a:close/>
                </a:path>
              </a:pathLst>
            </a:custGeom>
            <a:solidFill>
              <a:srgbClr val="066B38"/>
            </a:solidFill>
          </p:spPr>
          <p:txBody>
            <a:bodyPr wrap="square" lIns="0" tIns="0" rIns="0" bIns="0" rtlCol="0"/>
            <a:lstStyle/>
            <a:p>
              <a:endParaRPr/>
            </a:p>
          </p:txBody>
        </p:sp>
        <p:pic>
          <p:nvPicPr>
            <p:cNvPr id="31" name="object 141">
              <a:extLst>
                <a:ext uri="{FF2B5EF4-FFF2-40B4-BE49-F238E27FC236}">
                  <a16:creationId xmlns:a16="http://schemas.microsoft.com/office/drawing/2014/main" id="{233B5F7E-E3E8-999C-06CD-0C8669179ACE}"/>
                </a:ext>
              </a:extLst>
            </p:cNvPr>
            <p:cNvPicPr/>
            <p:nvPr/>
          </p:nvPicPr>
          <p:blipFill>
            <a:blip r:embed="rId11" cstate="print"/>
            <a:stretch>
              <a:fillRect/>
            </a:stretch>
          </p:blipFill>
          <p:spPr>
            <a:xfrm>
              <a:off x="6140505" y="9773313"/>
              <a:ext cx="263501" cy="257668"/>
            </a:xfrm>
            <a:prstGeom prst="rect">
              <a:avLst/>
            </a:prstGeom>
          </p:spPr>
        </p:pic>
        <p:pic>
          <p:nvPicPr>
            <p:cNvPr id="32" name="object 142">
              <a:extLst>
                <a:ext uri="{FF2B5EF4-FFF2-40B4-BE49-F238E27FC236}">
                  <a16:creationId xmlns:a16="http://schemas.microsoft.com/office/drawing/2014/main" id="{E86A848F-D25A-AC48-4E54-2082B67F03D9}"/>
                </a:ext>
              </a:extLst>
            </p:cNvPr>
            <p:cNvPicPr/>
            <p:nvPr/>
          </p:nvPicPr>
          <p:blipFill>
            <a:blip r:embed="rId12" cstate="print"/>
            <a:stretch>
              <a:fillRect/>
            </a:stretch>
          </p:blipFill>
          <p:spPr>
            <a:xfrm>
              <a:off x="5095384" y="9939391"/>
              <a:ext cx="220098" cy="207145"/>
            </a:xfrm>
            <a:prstGeom prst="rect">
              <a:avLst/>
            </a:prstGeom>
          </p:spPr>
        </p:pic>
        <p:pic>
          <p:nvPicPr>
            <p:cNvPr id="33" name="object 143">
              <a:extLst>
                <a:ext uri="{FF2B5EF4-FFF2-40B4-BE49-F238E27FC236}">
                  <a16:creationId xmlns:a16="http://schemas.microsoft.com/office/drawing/2014/main" id="{96895B21-F77F-5B40-CA7D-8299B22F236D}"/>
                </a:ext>
              </a:extLst>
            </p:cNvPr>
            <p:cNvPicPr/>
            <p:nvPr/>
          </p:nvPicPr>
          <p:blipFill>
            <a:blip r:embed="rId13" cstate="print"/>
            <a:stretch>
              <a:fillRect/>
            </a:stretch>
          </p:blipFill>
          <p:spPr>
            <a:xfrm>
              <a:off x="5358254" y="9736111"/>
              <a:ext cx="249835" cy="235144"/>
            </a:xfrm>
            <a:prstGeom prst="rect">
              <a:avLst/>
            </a:prstGeom>
          </p:spPr>
        </p:pic>
        <p:sp>
          <p:nvSpPr>
            <p:cNvPr id="34" name="object 144">
              <a:extLst>
                <a:ext uri="{FF2B5EF4-FFF2-40B4-BE49-F238E27FC236}">
                  <a16:creationId xmlns:a16="http://schemas.microsoft.com/office/drawing/2014/main" id="{34AE0100-4F5E-DBA7-A1B8-ED4CB2253002}"/>
                </a:ext>
              </a:extLst>
            </p:cNvPr>
            <p:cNvSpPr/>
            <p:nvPr/>
          </p:nvSpPr>
          <p:spPr>
            <a:xfrm>
              <a:off x="5185522" y="9921463"/>
              <a:ext cx="287655" cy="297180"/>
            </a:xfrm>
            <a:custGeom>
              <a:avLst/>
              <a:gdLst/>
              <a:ahLst/>
              <a:cxnLst/>
              <a:rect l="l" t="t" r="r" b="b"/>
              <a:pathLst>
                <a:path w="287654" h="297179">
                  <a:moveTo>
                    <a:pt x="143629" y="0"/>
                  </a:moveTo>
                  <a:lnTo>
                    <a:pt x="98233" y="8363"/>
                  </a:lnTo>
                  <a:lnTo>
                    <a:pt x="58806" y="31653"/>
                  </a:lnTo>
                  <a:lnTo>
                    <a:pt x="27714" y="67166"/>
                  </a:lnTo>
                  <a:lnTo>
                    <a:pt x="7323" y="112198"/>
                  </a:lnTo>
                  <a:lnTo>
                    <a:pt x="0" y="164047"/>
                  </a:lnTo>
                  <a:lnTo>
                    <a:pt x="7323" y="212621"/>
                  </a:lnTo>
                  <a:lnTo>
                    <a:pt x="27714" y="249845"/>
                  </a:lnTo>
                  <a:lnTo>
                    <a:pt x="58806" y="276038"/>
                  </a:lnTo>
                  <a:lnTo>
                    <a:pt x="98233" y="291519"/>
                  </a:lnTo>
                  <a:lnTo>
                    <a:pt x="143629" y="296608"/>
                  </a:lnTo>
                  <a:lnTo>
                    <a:pt x="189037" y="291519"/>
                  </a:lnTo>
                  <a:lnTo>
                    <a:pt x="228468" y="276038"/>
                  </a:lnTo>
                  <a:lnTo>
                    <a:pt x="259559" y="249845"/>
                  </a:lnTo>
                  <a:lnTo>
                    <a:pt x="279947" y="212621"/>
                  </a:lnTo>
                  <a:lnTo>
                    <a:pt x="287268" y="164047"/>
                  </a:lnTo>
                  <a:lnTo>
                    <a:pt x="279947" y="112198"/>
                  </a:lnTo>
                  <a:lnTo>
                    <a:pt x="259559" y="67166"/>
                  </a:lnTo>
                  <a:lnTo>
                    <a:pt x="228468" y="31653"/>
                  </a:lnTo>
                  <a:lnTo>
                    <a:pt x="189037" y="8363"/>
                  </a:lnTo>
                  <a:lnTo>
                    <a:pt x="143629" y="0"/>
                  </a:lnTo>
                  <a:close/>
                </a:path>
              </a:pathLst>
            </a:custGeom>
            <a:solidFill>
              <a:srgbClr val="86BD40"/>
            </a:solidFill>
          </p:spPr>
          <p:txBody>
            <a:bodyPr wrap="square" lIns="0" tIns="0" rIns="0" bIns="0" rtlCol="0"/>
            <a:lstStyle/>
            <a:p>
              <a:endParaRPr/>
            </a:p>
          </p:txBody>
        </p:sp>
        <p:pic>
          <p:nvPicPr>
            <p:cNvPr id="35" name="object 145">
              <a:extLst>
                <a:ext uri="{FF2B5EF4-FFF2-40B4-BE49-F238E27FC236}">
                  <a16:creationId xmlns:a16="http://schemas.microsoft.com/office/drawing/2014/main" id="{CC6CAFBF-BE7A-2FB7-EFD9-C023EE646E95}"/>
                </a:ext>
              </a:extLst>
            </p:cNvPr>
            <p:cNvPicPr/>
            <p:nvPr/>
          </p:nvPicPr>
          <p:blipFill>
            <a:blip r:embed="rId14" cstate="print"/>
            <a:stretch>
              <a:fillRect/>
            </a:stretch>
          </p:blipFill>
          <p:spPr>
            <a:xfrm>
              <a:off x="5571465" y="9796274"/>
              <a:ext cx="113755" cy="114823"/>
            </a:xfrm>
            <a:prstGeom prst="rect">
              <a:avLst/>
            </a:prstGeom>
          </p:spPr>
        </p:pic>
        <p:sp>
          <p:nvSpPr>
            <p:cNvPr id="36" name="object 146">
              <a:extLst>
                <a:ext uri="{FF2B5EF4-FFF2-40B4-BE49-F238E27FC236}">
                  <a16:creationId xmlns:a16="http://schemas.microsoft.com/office/drawing/2014/main" id="{45ACDFA6-1744-DD0C-C435-9F991104B088}"/>
                </a:ext>
              </a:extLst>
            </p:cNvPr>
            <p:cNvSpPr/>
            <p:nvPr/>
          </p:nvSpPr>
          <p:spPr>
            <a:xfrm>
              <a:off x="5417297" y="10059220"/>
              <a:ext cx="132715" cy="205104"/>
            </a:xfrm>
            <a:custGeom>
              <a:avLst/>
              <a:gdLst/>
              <a:ahLst/>
              <a:cxnLst/>
              <a:rect l="l" t="t" r="r" b="b"/>
              <a:pathLst>
                <a:path w="132714" h="205104">
                  <a:moveTo>
                    <a:pt x="106101" y="0"/>
                  </a:moveTo>
                  <a:lnTo>
                    <a:pt x="69139" y="1675"/>
                  </a:lnTo>
                  <a:lnTo>
                    <a:pt x="104711" y="72448"/>
                  </a:lnTo>
                  <a:lnTo>
                    <a:pt x="109367" y="113203"/>
                  </a:lnTo>
                  <a:lnTo>
                    <a:pt x="76623" y="139386"/>
                  </a:lnTo>
                  <a:lnTo>
                    <a:pt x="0" y="166445"/>
                  </a:lnTo>
                  <a:lnTo>
                    <a:pt x="7025" y="204517"/>
                  </a:lnTo>
                  <a:lnTo>
                    <a:pt x="92463" y="154273"/>
                  </a:lnTo>
                  <a:lnTo>
                    <a:pt x="131263" y="116221"/>
                  </a:lnTo>
                  <a:lnTo>
                    <a:pt x="132712" y="71188"/>
                  </a:lnTo>
                  <a:lnTo>
                    <a:pt x="106101" y="0"/>
                  </a:lnTo>
                  <a:close/>
                </a:path>
              </a:pathLst>
            </a:custGeom>
            <a:solidFill>
              <a:srgbClr val="603223"/>
            </a:solidFill>
          </p:spPr>
          <p:txBody>
            <a:bodyPr wrap="square" lIns="0" tIns="0" rIns="0" bIns="0" rtlCol="0"/>
            <a:lstStyle/>
            <a:p>
              <a:endParaRPr/>
            </a:p>
          </p:txBody>
        </p:sp>
        <p:pic>
          <p:nvPicPr>
            <p:cNvPr id="37" name="object 147">
              <a:extLst>
                <a:ext uri="{FF2B5EF4-FFF2-40B4-BE49-F238E27FC236}">
                  <a16:creationId xmlns:a16="http://schemas.microsoft.com/office/drawing/2014/main" id="{DF3F6267-9151-F382-EE01-869017F3EA7D}"/>
                </a:ext>
              </a:extLst>
            </p:cNvPr>
            <p:cNvPicPr/>
            <p:nvPr/>
          </p:nvPicPr>
          <p:blipFill>
            <a:blip r:embed="rId15" cstate="print"/>
            <a:stretch>
              <a:fillRect/>
            </a:stretch>
          </p:blipFill>
          <p:spPr>
            <a:xfrm>
              <a:off x="5181693" y="10012726"/>
              <a:ext cx="197480" cy="195994"/>
            </a:xfrm>
            <a:prstGeom prst="rect">
              <a:avLst/>
            </a:prstGeom>
          </p:spPr>
        </p:pic>
        <p:pic>
          <p:nvPicPr>
            <p:cNvPr id="38" name="object 148">
              <a:extLst>
                <a:ext uri="{FF2B5EF4-FFF2-40B4-BE49-F238E27FC236}">
                  <a16:creationId xmlns:a16="http://schemas.microsoft.com/office/drawing/2014/main" id="{DB37CAFA-64E3-4127-4B63-90ECB0166723}"/>
                </a:ext>
              </a:extLst>
            </p:cNvPr>
            <p:cNvPicPr/>
            <p:nvPr/>
          </p:nvPicPr>
          <p:blipFill>
            <a:blip r:embed="rId16" cstate="print"/>
            <a:stretch>
              <a:fillRect/>
            </a:stretch>
          </p:blipFill>
          <p:spPr>
            <a:xfrm>
              <a:off x="1556826" y="9195375"/>
              <a:ext cx="3339152" cy="1309526"/>
            </a:xfrm>
            <a:prstGeom prst="rect">
              <a:avLst/>
            </a:prstGeom>
          </p:spPr>
        </p:pic>
        <p:sp>
          <p:nvSpPr>
            <p:cNvPr id="39" name="object 149">
              <a:extLst>
                <a:ext uri="{FF2B5EF4-FFF2-40B4-BE49-F238E27FC236}">
                  <a16:creationId xmlns:a16="http://schemas.microsoft.com/office/drawing/2014/main" id="{3A64E3FD-D42E-E6C5-83F5-363CEF72AC99}"/>
                </a:ext>
              </a:extLst>
            </p:cNvPr>
            <p:cNvSpPr/>
            <p:nvPr/>
          </p:nvSpPr>
          <p:spPr>
            <a:xfrm>
              <a:off x="5352694" y="9972516"/>
              <a:ext cx="273685" cy="408940"/>
            </a:xfrm>
            <a:custGeom>
              <a:avLst/>
              <a:gdLst/>
              <a:ahLst/>
              <a:cxnLst/>
              <a:rect l="l" t="t" r="r" b="b"/>
              <a:pathLst>
                <a:path w="273685" h="408940">
                  <a:moveTo>
                    <a:pt x="84328" y="408901"/>
                  </a:moveTo>
                  <a:lnTo>
                    <a:pt x="74028" y="0"/>
                  </a:lnTo>
                  <a:lnTo>
                    <a:pt x="14922" y="0"/>
                  </a:lnTo>
                  <a:lnTo>
                    <a:pt x="0" y="408901"/>
                  </a:lnTo>
                  <a:lnTo>
                    <a:pt x="84328" y="408901"/>
                  </a:lnTo>
                  <a:close/>
                </a:path>
                <a:path w="273685" h="408940">
                  <a:moveTo>
                    <a:pt x="273545" y="128612"/>
                  </a:moveTo>
                  <a:lnTo>
                    <a:pt x="251371" y="116941"/>
                  </a:lnTo>
                  <a:lnTo>
                    <a:pt x="247954" y="170497"/>
                  </a:lnTo>
                  <a:lnTo>
                    <a:pt x="236728" y="195910"/>
                  </a:lnTo>
                  <a:lnTo>
                    <a:pt x="208622" y="200012"/>
                  </a:lnTo>
                  <a:lnTo>
                    <a:pt x="154559" y="189611"/>
                  </a:lnTo>
                  <a:lnTo>
                    <a:pt x="151955" y="210146"/>
                  </a:lnTo>
                  <a:lnTo>
                    <a:pt x="218998" y="210083"/>
                  </a:lnTo>
                  <a:lnTo>
                    <a:pt x="254025" y="201561"/>
                  </a:lnTo>
                  <a:lnTo>
                    <a:pt x="268401" y="176949"/>
                  </a:lnTo>
                  <a:lnTo>
                    <a:pt x="273545" y="128612"/>
                  </a:lnTo>
                  <a:close/>
                </a:path>
              </a:pathLst>
            </a:custGeom>
            <a:solidFill>
              <a:srgbClr val="603223"/>
            </a:solidFill>
          </p:spPr>
          <p:txBody>
            <a:bodyPr wrap="square" lIns="0" tIns="0" rIns="0" bIns="0" rtlCol="0"/>
            <a:lstStyle/>
            <a:p>
              <a:endParaRPr/>
            </a:p>
          </p:txBody>
        </p:sp>
        <p:sp>
          <p:nvSpPr>
            <p:cNvPr id="40" name="object 150">
              <a:extLst>
                <a:ext uri="{FF2B5EF4-FFF2-40B4-BE49-F238E27FC236}">
                  <a16:creationId xmlns:a16="http://schemas.microsoft.com/office/drawing/2014/main" id="{A69D83BB-0F32-F790-4E3B-4EF998DA55D5}"/>
                </a:ext>
              </a:extLst>
            </p:cNvPr>
            <p:cNvSpPr/>
            <p:nvPr/>
          </p:nvSpPr>
          <p:spPr>
            <a:xfrm>
              <a:off x="5446630" y="9821059"/>
              <a:ext cx="280670" cy="267335"/>
            </a:xfrm>
            <a:custGeom>
              <a:avLst/>
              <a:gdLst/>
              <a:ahLst/>
              <a:cxnLst/>
              <a:rect l="l" t="t" r="r" b="b"/>
              <a:pathLst>
                <a:path w="280670" h="267334">
                  <a:moveTo>
                    <a:pt x="140288" y="0"/>
                  </a:moveTo>
                  <a:lnTo>
                    <a:pt x="95948" y="7522"/>
                  </a:lnTo>
                  <a:lnTo>
                    <a:pt x="57438" y="28469"/>
                  </a:lnTo>
                  <a:lnTo>
                    <a:pt x="27069" y="60410"/>
                  </a:lnTo>
                  <a:lnTo>
                    <a:pt x="7152" y="100915"/>
                  </a:lnTo>
                  <a:lnTo>
                    <a:pt x="0" y="147555"/>
                  </a:lnTo>
                  <a:lnTo>
                    <a:pt x="7152" y="191250"/>
                  </a:lnTo>
                  <a:lnTo>
                    <a:pt x="27069" y="224734"/>
                  </a:lnTo>
                  <a:lnTo>
                    <a:pt x="57438" y="248295"/>
                  </a:lnTo>
                  <a:lnTo>
                    <a:pt x="95948" y="262220"/>
                  </a:lnTo>
                  <a:lnTo>
                    <a:pt x="140288" y="266798"/>
                  </a:lnTo>
                  <a:lnTo>
                    <a:pt x="184633" y="262220"/>
                  </a:lnTo>
                  <a:lnTo>
                    <a:pt x="223143" y="248295"/>
                  </a:lnTo>
                  <a:lnTo>
                    <a:pt x="253511" y="224734"/>
                  </a:lnTo>
                  <a:lnTo>
                    <a:pt x="273426" y="191250"/>
                  </a:lnTo>
                  <a:lnTo>
                    <a:pt x="280577" y="147555"/>
                  </a:lnTo>
                  <a:lnTo>
                    <a:pt x="273426" y="100915"/>
                  </a:lnTo>
                  <a:lnTo>
                    <a:pt x="253511" y="60410"/>
                  </a:lnTo>
                  <a:lnTo>
                    <a:pt x="223143" y="28469"/>
                  </a:lnTo>
                  <a:lnTo>
                    <a:pt x="184633" y="7522"/>
                  </a:lnTo>
                  <a:lnTo>
                    <a:pt x="140288" y="0"/>
                  </a:lnTo>
                  <a:close/>
                </a:path>
              </a:pathLst>
            </a:custGeom>
            <a:solidFill>
              <a:srgbClr val="C4D32E"/>
            </a:solidFill>
          </p:spPr>
          <p:txBody>
            <a:bodyPr wrap="square" lIns="0" tIns="0" rIns="0" bIns="0" rtlCol="0"/>
            <a:lstStyle/>
            <a:p>
              <a:endParaRPr/>
            </a:p>
          </p:txBody>
        </p:sp>
        <p:sp>
          <p:nvSpPr>
            <p:cNvPr id="41" name="object 151">
              <a:extLst>
                <a:ext uri="{FF2B5EF4-FFF2-40B4-BE49-F238E27FC236}">
                  <a16:creationId xmlns:a16="http://schemas.microsoft.com/office/drawing/2014/main" id="{2527524E-C2C0-1E97-98E9-D09549E903BE}"/>
                </a:ext>
              </a:extLst>
            </p:cNvPr>
            <p:cNvSpPr/>
            <p:nvPr/>
          </p:nvSpPr>
          <p:spPr>
            <a:xfrm>
              <a:off x="5015560" y="9623387"/>
              <a:ext cx="423545" cy="461009"/>
            </a:xfrm>
            <a:custGeom>
              <a:avLst/>
              <a:gdLst/>
              <a:ahLst/>
              <a:cxnLst/>
              <a:rect l="l" t="t" r="r" b="b"/>
              <a:pathLst>
                <a:path w="423545" h="461009">
                  <a:moveTo>
                    <a:pt x="211648" y="0"/>
                  </a:moveTo>
                  <a:lnTo>
                    <a:pt x="168994" y="5175"/>
                  </a:lnTo>
                  <a:lnTo>
                    <a:pt x="129266" y="20020"/>
                  </a:lnTo>
                  <a:lnTo>
                    <a:pt x="93315" y="43508"/>
                  </a:lnTo>
                  <a:lnTo>
                    <a:pt x="61991" y="74615"/>
                  </a:lnTo>
                  <a:lnTo>
                    <a:pt x="36147" y="112317"/>
                  </a:lnTo>
                  <a:lnTo>
                    <a:pt x="16632" y="155589"/>
                  </a:lnTo>
                  <a:lnTo>
                    <a:pt x="4300" y="203407"/>
                  </a:lnTo>
                  <a:lnTo>
                    <a:pt x="0" y="254746"/>
                  </a:lnTo>
                  <a:lnTo>
                    <a:pt x="5589" y="310450"/>
                  </a:lnTo>
                  <a:lnTo>
                    <a:pt x="21512" y="357087"/>
                  </a:lnTo>
                  <a:lnTo>
                    <a:pt x="46497" y="394837"/>
                  </a:lnTo>
                  <a:lnTo>
                    <a:pt x="79274" y="423882"/>
                  </a:lnTo>
                  <a:lnTo>
                    <a:pt x="118572" y="444404"/>
                  </a:lnTo>
                  <a:lnTo>
                    <a:pt x="163120" y="456584"/>
                  </a:lnTo>
                  <a:lnTo>
                    <a:pt x="211648" y="460603"/>
                  </a:lnTo>
                  <a:lnTo>
                    <a:pt x="260172" y="456584"/>
                  </a:lnTo>
                  <a:lnTo>
                    <a:pt x="304719" y="444404"/>
                  </a:lnTo>
                  <a:lnTo>
                    <a:pt x="344017" y="423882"/>
                  </a:lnTo>
                  <a:lnTo>
                    <a:pt x="376794" y="394837"/>
                  </a:lnTo>
                  <a:lnTo>
                    <a:pt x="401781" y="357087"/>
                  </a:lnTo>
                  <a:lnTo>
                    <a:pt x="417705" y="310450"/>
                  </a:lnTo>
                  <a:lnTo>
                    <a:pt x="423296" y="254746"/>
                  </a:lnTo>
                  <a:lnTo>
                    <a:pt x="418995" y="203407"/>
                  </a:lnTo>
                  <a:lnTo>
                    <a:pt x="406661" y="155589"/>
                  </a:lnTo>
                  <a:lnTo>
                    <a:pt x="387146" y="112317"/>
                  </a:lnTo>
                  <a:lnTo>
                    <a:pt x="361300" y="74615"/>
                  </a:lnTo>
                  <a:lnTo>
                    <a:pt x="329976" y="43508"/>
                  </a:lnTo>
                  <a:lnTo>
                    <a:pt x="294025" y="20020"/>
                  </a:lnTo>
                  <a:lnTo>
                    <a:pt x="254298" y="5175"/>
                  </a:lnTo>
                  <a:lnTo>
                    <a:pt x="211648" y="0"/>
                  </a:lnTo>
                  <a:close/>
                </a:path>
              </a:pathLst>
            </a:custGeom>
            <a:solidFill>
              <a:srgbClr val="066B38"/>
            </a:solidFill>
          </p:spPr>
          <p:txBody>
            <a:bodyPr wrap="square" lIns="0" tIns="0" rIns="0" bIns="0" rtlCol="0"/>
            <a:lstStyle/>
            <a:p>
              <a:endParaRPr/>
            </a:p>
          </p:txBody>
        </p:sp>
        <p:sp>
          <p:nvSpPr>
            <p:cNvPr id="42" name="object 152">
              <a:extLst>
                <a:ext uri="{FF2B5EF4-FFF2-40B4-BE49-F238E27FC236}">
                  <a16:creationId xmlns:a16="http://schemas.microsoft.com/office/drawing/2014/main" id="{AAEFF4A3-63D7-C304-485C-C35ADC0C02E4}"/>
                </a:ext>
              </a:extLst>
            </p:cNvPr>
            <p:cNvSpPr/>
            <p:nvPr/>
          </p:nvSpPr>
          <p:spPr>
            <a:xfrm>
              <a:off x="5410714" y="9853685"/>
              <a:ext cx="205740" cy="279400"/>
            </a:xfrm>
            <a:custGeom>
              <a:avLst/>
              <a:gdLst/>
              <a:ahLst/>
              <a:cxnLst/>
              <a:rect l="l" t="t" r="r" b="b"/>
              <a:pathLst>
                <a:path w="205739" h="279400">
                  <a:moveTo>
                    <a:pt x="102614" y="0"/>
                  </a:moveTo>
                  <a:lnTo>
                    <a:pt x="62669" y="12141"/>
                  </a:lnTo>
                  <a:lnTo>
                    <a:pt x="30052" y="45251"/>
                  </a:lnTo>
                  <a:lnTo>
                    <a:pt x="8063" y="94360"/>
                  </a:lnTo>
                  <a:lnTo>
                    <a:pt x="0" y="154497"/>
                  </a:lnTo>
                  <a:lnTo>
                    <a:pt x="8063" y="209996"/>
                  </a:lnTo>
                  <a:lnTo>
                    <a:pt x="30052" y="248908"/>
                  </a:lnTo>
                  <a:lnTo>
                    <a:pt x="62669" y="271824"/>
                  </a:lnTo>
                  <a:lnTo>
                    <a:pt x="102614" y="279331"/>
                  </a:lnTo>
                  <a:lnTo>
                    <a:pt x="142561" y="271824"/>
                  </a:lnTo>
                  <a:lnTo>
                    <a:pt x="175181" y="248908"/>
                  </a:lnTo>
                  <a:lnTo>
                    <a:pt x="197175" y="209996"/>
                  </a:lnTo>
                  <a:lnTo>
                    <a:pt x="205239" y="154497"/>
                  </a:lnTo>
                  <a:lnTo>
                    <a:pt x="197175" y="94360"/>
                  </a:lnTo>
                  <a:lnTo>
                    <a:pt x="175181" y="45251"/>
                  </a:lnTo>
                  <a:lnTo>
                    <a:pt x="142561" y="12141"/>
                  </a:lnTo>
                  <a:lnTo>
                    <a:pt x="102614" y="0"/>
                  </a:lnTo>
                  <a:close/>
                </a:path>
              </a:pathLst>
            </a:custGeom>
            <a:solidFill>
              <a:srgbClr val="86BD40"/>
            </a:solidFill>
          </p:spPr>
          <p:txBody>
            <a:bodyPr wrap="square" lIns="0" tIns="0" rIns="0" bIns="0" rtlCol="0"/>
            <a:lstStyle/>
            <a:p>
              <a:endParaRPr/>
            </a:p>
          </p:txBody>
        </p:sp>
        <p:pic>
          <p:nvPicPr>
            <p:cNvPr id="43" name="object 153">
              <a:extLst>
                <a:ext uri="{FF2B5EF4-FFF2-40B4-BE49-F238E27FC236}">
                  <a16:creationId xmlns:a16="http://schemas.microsoft.com/office/drawing/2014/main" id="{B5F1ED63-C4DD-0FFE-2DD6-CB423C13ACDB}"/>
                </a:ext>
              </a:extLst>
            </p:cNvPr>
            <p:cNvPicPr/>
            <p:nvPr/>
          </p:nvPicPr>
          <p:blipFill>
            <a:blip r:embed="rId17" cstate="print"/>
            <a:stretch>
              <a:fillRect/>
            </a:stretch>
          </p:blipFill>
          <p:spPr>
            <a:xfrm>
              <a:off x="5538808" y="9972501"/>
              <a:ext cx="205229" cy="207145"/>
            </a:xfrm>
            <a:prstGeom prst="rect">
              <a:avLst/>
            </a:prstGeom>
          </p:spPr>
        </p:pic>
        <p:sp>
          <p:nvSpPr>
            <p:cNvPr id="44" name="object 154">
              <a:extLst>
                <a:ext uri="{FF2B5EF4-FFF2-40B4-BE49-F238E27FC236}">
                  <a16:creationId xmlns:a16="http://schemas.microsoft.com/office/drawing/2014/main" id="{1C1C122F-3D7C-2CC3-6BB2-F6402867B0F6}"/>
                </a:ext>
              </a:extLst>
            </p:cNvPr>
            <p:cNvSpPr/>
            <p:nvPr/>
          </p:nvSpPr>
          <p:spPr>
            <a:xfrm>
              <a:off x="2762187" y="10475668"/>
              <a:ext cx="272415" cy="86995"/>
            </a:xfrm>
            <a:custGeom>
              <a:avLst/>
              <a:gdLst/>
              <a:ahLst/>
              <a:cxnLst/>
              <a:rect l="l" t="t" r="r" b="b"/>
              <a:pathLst>
                <a:path w="272414" h="86995">
                  <a:moveTo>
                    <a:pt x="135985" y="0"/>
                  </a:moveTo>
                  <a:lnTo>
                    <a:pt x="83051" y="3403"/>
                  </a:lnTo>
                  <a:lnTo>
                    <a:pt x="39827" y="12686"/>
                  </a:lnTo>
                  <a:lnTo>
                    <a:pt x="10685" y="26455"/>
                  </a:lnTo>
                  <a:lnTo>
                    <a:pt x="0" y="43318"/>
                  </a:lnTo>
                  <a:lnTo>
                    <a:pt x="10685" y="60172"/>
                  </a:lnTo>
                  <a:lnTo>
                    <a:pt x="39827" y="73934"/>
                  </a:lnTo>
                  <a:lnTo>
                    <a:pt x="83051" y="83213"/>
                  </a:lnTo>
                  <a:lnTo>
                    <a:pt x="135985" y="86615"/>
                  </a:lnTo>
                  <a:lnTo>
                    <a:pt x="188914" y="83213"/>
                  </a:lnTo>
                  <a:lnTo>
                    <a:pt x="232139" y="73934"/>
                  </a:lnTo>
                  <a:lnTo>
                    <a:pt x="261283" y="60172"/>
                  </a:lnTo>
                  <a:lnTo>
                    <a:pt x="271970" y="43318"/>
                  </a:lnTo>
                  <a:lnTo>
                    <a:pt x="261283" y="26455"/>
                  </a:lnTo>
                  <a:lnTo>
                    <a:pt x="232139" y="12686"/>
                  </a:lnTo>
                  <a:lnTo>
                    <a:pt x="188914" y="3403"/>
                  </a:lnTo>
                  <a:lnTo>
                    <a:pt x="135985" y="0"/>
                  </a:lnTo>
                  <a:close/>
                </a:path>
              </a:pathLst>
            </a:custGeom>
            <a:solidFill>
              <a:srgbClr val="66C5B4"/>
            </a:solidFill>
          </p:spPr>
          <p:txBody>
            <a:bodyPr wrap="square" lIns="0" tIns="0" rIns="0" bIns="0" rtlCol="0"/>
            <a:lstStyle/>
            <a:p>
              <a:endParaRPr/>
            </a:p>
          </p:txBody>
        </p:sp>
        <p:sp>
          <p:nvSpPr>
            <p:cNvPr id="45" name="object 155">
              <a:extLst>
                <a:ext uri="{FF2B5EF4-FFF2-40B4-BE49-F238E27FC236}">
                  <a16:creationId xmlns:a16="http://schemas.microsoft.com/office/drawing/2014/main" id="{B9D69076-E602-9894-FD66-C46A624A13CA}"/>
                </a:ext>
              </a:extLst>
            </p:cNvPr>
            <p:cNvSpPr/>
            <p:nvPr/>
          </p:nvSpPr>
          <p:spPr>
            <a:xfrm>
              <a:off x="2762186" y="10304049"/>
              <a:ext cx="4205605" cy="258445"/>
            </a:xfrm>
            <a:custGeom>
              <a:avLst/>
              <a:gdLst/>
              <a:ahLst/>
              <a:cxnLst/>
              <a:rect l="l" t="t" r="r" b="b"/>
              <a:pathLst>
                <a:path w="4205605" h="258445">
                  <a:moveTo>
                    <a:pt x="271970" y="214947"/>
                  </a:moveTo>
                  <a:lnTo>
                    <a:pt x="261277" y="198081"/>
                  </a:lnTo>
                  <a:lnTo>
                    <a:pt x="232130" y="184315"/>
                  </a:lnTo>
                  <a:lnTo>
                    <a:pt x="188912" y="175031"/>
                  </a:lnTo>
                  <a:lnTo>
                    <a:pt x="135978" y="171627"/>
                  </a:lnTo>
                  <a:lnTo>
                    <a:pt x="83045" y="175031"/>
                  </a:lnTo>
                  <a:lnTo>
                    <a:pt x="39827" y="184315"/>
                  </a:lnTo>
                  <a:lnTo>
                    <a:pt x="10680" y="198081"/>
                  </a:lnTo>
                  <a:lnTo>
                    <a:pt x="0" y="214947"/>
                  </a:lnTo>
                  <a:lnTo>
                    <a:pt x="10680" y="231800"/>
                  </a:lnTo>
                  <a:lnTo>
                    <a:pt x="39827" y="245554"/>
                  </a:lnTo>
                  <a:lnTo>
                    <a:pt x="83045" y="254838"/>
                  </a:lnTo>
                  <a:lnTo>
                    <a:pt x="135978" y="258241"/>
                  </a:lnTo>
                  <a:lnTo>
                    <a:pt x="188912" y="254838"/>
                  </a:lnTo>
                  <a:lnTo>
                    <a:pt x="232130" y="245554"/>
                  </a:lnTo>
                  <a:lnTo>
                    <a:pt x="261277" y="231800"/>
                  </a:lnTo>
                  <a:lnTo>
                    <a:pt x="271970" y="214947"/>
                  </a:lnTo>
                  <a:close/>
                </a:path>
                <a:path w="4205605" h="258445">
                  <a:moveTo>
                    <a:pt x="4205401" y="66306"/>
                  </a:moveTo>
                  <a:lnTo>
                    <a:pt x="4011345" y="66306"/>
                  </a:lnTo>
                  <a:lnTo>
                    <a:pt x="4006075" y="58483"/>
                  </a:lnTo>
                  <a:lnTo>
                    <a:pt x="3993883" y="50253"/>
                  </a:lnTo>
                  <a:lnTo>
                    <a:pt x="3978960" y="47244"/>
                  </a:lnTo>
                  <a:lnTo>
                    <a:pt x="3865981" y="47244"/>
                  </a:lnTo>
                  <a:lnTo>
                    <a:pt x="3865981" y="46139"/>
                  </a:lnTo>
                  <a:lnTo>
                    <a:pt x="3862362" y="28181"/>
                  </a:lnTo>
                  <a:lnTo>
                    <a:pt x="3852468" y="13512"/>
                  </a:lnTo>
                  <a:lnTo>
                    <a:pt x="3837813" y="3632"/>
                  </a:lnTo>
                  <a:lnTo>
                    <a:pt x="3819855" y="0"/>
                  </a:lnTo>
                  <a:lnTo>
                    <a:pt x="3719753" y="0"/>
                  </a:lnTo>
                  <a:lnTo>
                    <a:pt x="3701808" y="3632"/>
                  </a:lnTo>
                  <a:lnTo>
                    <a:pt x="3687140" y="13512"/>
                  </a:lnTo>
                  <a:lnTo>
                    <a:pt x="3679533" y="24790"/>
                  </a:lnTo>
                  <a:lnTo>
                    <a:pt x="3630879" y="24790"/>
                  </a:lnTo>
                  <a:lnTo>
                    <a:pt x="3615232" y="27952"/>
                  </a:lnTo>
                  <a:lnTo>
                    <a:pt x="3602469" y="36563"/>
                  </a:lnTo>
                  <a:lnTo>
                    <a:pt x="3593846" y="49339"/>
                  </a:lnTo>
                  <a:lnTo>
                    <a:pt x="3590696" y="64973"/>
                  </a:lnTo>
                  <a:lnTo>
                    <a:pt x="3590696" y="68300"/>
                  </a:lnTo>
                  <a:lnTo>
                    <a:pt x="3511677" y="68300"/>
                  </a:lnTo>
                  <a:lnTo>
                    <a:pt x="3510419" y="62039"/>
                  </a:lnTo>
                  <a:lnTo>
                    <a:pt x="3505225" y="54343"/>
                  </a:lnTo>
                  <a:lnTo>
                    <a:pt x="3497529" y="49149"/>
                  </a:lnTo>
                  <a:lnTo>
                    <a:pt x="3488093" y="47244"/>
                  </a:lnTo>
                  <a:lnTo>
                    <a:pt x="3378593" y="47244"/>
                  </a:lnTo>
                  <a:lnTo>
                    <a:pt x="3375507" y="31889"/>
                  </a:lnTo>
                  <a:lnTo>
                    <a:pt x="3366122" y="17957"/>
                  </a:lnTo>
                  <a:lnTo>
                    <a:pt x="3352203" y="8572"/>
                  </a:lnTo>
                  <a:lnTo>
                    <a:pt x="3335147" y="5130"/>
                  </a:lnTo>
                  <a:lnTo>
                    <a:pt x="3200476" y="5130"/>
                  </a:lnTo>
                  <a:lnTo>
                    <a:pt x="3183420" y="8572"/>
                  </a:lnTo>
                  <a:lnTo>
                    <a:pt x="3169501" y="17957"/>
                  </a:lnTo>
                  <a:lnTo>
                    <a:pt x="3160115" y="31889"/>
                  </a:lnTo>
                  <a:lnTo>
                    <a:pt x="3156674" y="48945"/>
                  </a:lnTo>
                  <a:lnTo>
                    <a:pt x="3156674" y="66306"/>
                  </a:lnTo>
                  <a:lnTo>
                    <a:pt x="3078759" y="66306"/>
                  </a:lnTo>
                  <a:lnTo>
                    <a:pt x="3077184" y="58445"/>
                  </a:lnTo>
                  <a:lnTo>
                    <a:pt x="3068675" y="45847"/>
                  </a:lnTo>
                  <a:lnTo>
                    <a:pt x="3056077" y="37350"/>
                  </a:lnTo>
                  <a:lnTo>
                    <a:pt x="3040646" y="34226"/>
                  </a:lnTo>
                  <a:lnTo>
                    <a:pt x="2824708" y="34226"/>
                  </a:lnTo>
                  <a:lnTo>
                    <a:pt x="2809278" y="37350"/>
                  </a:lnTo>
                  <a:lnTo>
                    <a:pt x="2796667" y="45847"/>
                  </a:lnTo>
                  <a:lnTo>
                    <a:pt x="2788399" y="58102"/>
                  </a:lnTo>
                  <a:lnTo>
                    <a:pt x="2629357" y="58102"/>
                  </a:lnTo>
                  <a:lnTo>
                    <a:pt x="2617190" y="60553"/>
                  </a:lnTo>
                  <a:lnTo>
                    <a:pt x="2607259" y="67259"/>
                  </a:lnTo>
                  <a:lnTo>
                    <a:pt x="2600553" y="77190"/>
                  </a:lnTo>
                  <a:lnTo>
                    <a:pt x="2598102" y="89357"/>
                  </a:lnTo>
                  <a:lnTo>
                    <a:pt x="2785059" y="89357"/>
                  </a:lnTo>
                  <a:lnTo>
                    <a:pt x="2926410" y="89357"/>
                  </a:lnTo>
                  <a:lnTo>
                    <a:pt x="3023311" y="89357"/>
                  </a:lnTo>
                  <a:lnTo>
                    <a:pt x="3080296" y="89357"/>
                  </a:lnTo>
                  <a:lnTo>
                    <a:pt x="3195421" y="89357"/>
                  </a:lnTo>
                  <a:lnTo>
                    <a:pt x="3287763" y="89344"/>
                  </a:lnTo>
                  <a:lnTo>
                    <a:pt x="3465017" y="89357"/>
                  </a:lnTo>
                  <a:lnTo>
                    <a:pt x="3512324" y="89357"/>
                  </a:lnTo>
                  <a:lnTo>
                    <a:pt x="3624046" y="89357"/>
                  </a:lnTo>
                  <a:lnTo>
                    <a:pt x="3673627" y="89344"/>
                  </a:lnTo>
                  <a:lnTo>
                    <a:pt x="3706977" y="89344"/>
                  </a:lnTo>
                  <a:lnTo>
                    <a:pt x="3814686" y="89344"/>
                  </a:lnTo>
                  <a:lnTo>
                    <a:pt x="3946360" y="89357"/>
                  </a:lnTo>
                  <a:lnTo>
                    <a:pt x="4017314" y="89357"/>
                  </a:lnTo>
                  <a:lnTo>
                    <a:pt x="4205401" y="89357"/>
                  </a:lnTo>
                  <a:lnTo>
                    <a:pt x="4205401" y="66306"/>
                  </a:lnTo>
                  <a:close/>
                </a:path>
              </a:pathLst>
            </a:custGeom>
            <a:solidFill>
              <a:srgbClr val="298156"/>
            </a:solidFill>
          </p:spPr>
          <p:txBody>
            <a:bodyPr wrap="square" lIns="0" tIns="0" rIns="0" bIns="0" rtlCol="0"/>
            <a:lstStyle/>
            <a:p>
              <a:endParaRPr/>
            </a:p>
          </p:txBody>
        </p:sp>
        <p:pic>
          <p:nvPicPr>
            <p:cNvPr id="46" name="object 156">
              <a:extLst>
                <a:ext uri="{FF2B5EF4-FFF2-40B4-BE49-F238E27FC236}">
                  <a16:creationId xmlns:a16="http://schemas.microsoft.com/office/drawing/2014/main" id="{572F3C2F-B380-A1CA-2179-F1BF924BB157}"/>
                </a:ext>
              </a:extLst>
            </p:cNvPr>
            <p:cNvPicPr/>
            <p:nvPr/>
          </p:nvPicPr>
          <p:blipFill>
            <a:blip r:embed="rId18" cstate="print"/>
            <a:stretch>
              <a:fillRect/>
            </a:stretch>
          </p:blipFill>
          <p:spPr>
            <a:xfrm>
              <a:off x="6876971" y="10318574"/>
              <a:ext cx="342543" cy="74824"/>
            </a:xfrm>
            <a:prstGeom prst="rect">
              <a:avLst/>
            </a:prstGeom>
          </p:spPr>
        </p:pic>
        <p:sp>
          <p:nvSpPr>
            <p:cNvPr id="47" name="object 130">
              <a:extLst>
                <a:ext uri="{FF2B5EF4-FFF2-40B4-BE49-F238E27FC236}">
                  <a16:creationId xmlns:a16="http://schemas.microsoft.com/office/drawing/2014/main" id="{5A73DDCA-B4E0-BA41-C758-A02DF208A719}"/>
                </a:ext>
              </a:extLst>
            </p:cNvPr>
            <p:cNvSpPr/>
            <p:nvPr/>
          </p:nvSpPr>
          <p:spPr>
            <a:xfrm>
              <a:off x="614661" y="10392919"/>
              <a:ext cx="18870930" cy="300990"/>
            </a:xfrm>
            <a:custGeom>
              <a:avLst/>
              <a:gdLst/>
              <a:ahLst/>
              <a:cxnLst/>
              <a:rect l="l" t="t" r="r" b="b"/>
              <a:pathLst>
                <a:path w="18870930" h="300990">
                  <a:moveTo>
                    <a:pt x="18870451" y="0"/>
                  </a:moveTo>
                  <a:lnTo>
                    <a:pt x="0" y="0"/>
                  </a:lnTo>
                  <a:lnTo>
                    <a:pt x="0" y="300975"/>
                  </a:lnTo>
                  <a:lnTo>
                    <a:pt x="18870451" y="300975"/>
                  </a:lnTo>
                  <a:lnTo>
                    <a:pt x="18870451" y="0"/>
                  </a:lnTo>
                  <a:close/>
                </a:path>
              </a:pathLst>
            </a:custGeom>
            <a:solidFill>
              <a:srgbClr val="9FD3CE"/>
            </a:solidFill>
          </p:spPr>
          <p:txBody>
            <a:bodyPr wrap="square" lIns="0" tIns="0" rIns="0" bIns="0" rtlCol="0"/>
            <a:lstStyle/>
            <a:p>
              <a:endParaRPr/>
            </a:p>
          </p:txBody>
        </p:sp>
      </p:grpSp>
      <p:pic>
        <p:nvPicPr>
          <p:cNvPr id="55" name="Picture 54">
            <a:extLst>
              <a:ext uri="{FF2B5EF4-FFF2-40B4-BE49-F238E27FC236}">
                <a16:creationId xmlns:a16="http://schemas.microsoft.com/office/drawing/2014/main" id="{650A85D4-2BE4-647B-B298-F4E308A553A1}"/>
              </a:ext>
              <a:ext uri="{C183D7F6-B498-43B3-948B-1728B52AA6E4}">
                <adec:decorative xmlns:adec="http://schemas.microsoft.com/office/drawing/2017/decorative" val="1"/>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l="-7537" r="-6170"/>
          <a:stretch/>
        </p:blipFill>
        <p:spPr>
          <a:xfrm>
            <a:off x="7282180" y="-49585"/>
            <a:ext cx="8144577" cy="2308970"/>
          </a:xfrm>
          <a:prstGeom prst="rect">
            <a:avLst/>
          </a:prstGeom>
        </p:spPr>
      </p:pic>
      <p:sp>
        <p:nvSpPr>
          <p:cNvPr id="48" name="Text Placeholder 4">
            <a:extLst>
              <a:ext uri="{FF2B5EF4-FFF2-40B4-BE49-F238E27FC236}">
                <a16:creationId xmlns:a16="http://schemas.microsoft.com/office/drawing/2014/main" id="{1CD6984B-F16B-67C0-0F15-8CF6A4221929}"/>
              </a:ext>
            </a:extLst>
          </p:cNvPr>
          <p:cNvSpPr txBox="1">
            <a:spLocks/>
          </p:cNvSpPr>
          <p:nvPr/>
        </p:nvSpPr>
        <p:spPr>
          <a:xfrm>
            <a:off x="914400" y="3603702"/>
            <a:ext cx="1570235" cy="308867"/>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1000"/>
              </a:spcAft>
              <a:buSzPct val="100000"/>
              <a:buFontTx/>
              <a:buNone/>
              <a:defRPr sz="12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800">
                <a:solidFill>
                  <a:schemeClr val="accent5">
                    <a:lumMod val="50000"/>
                  </a:schemeClr>
                </a:solidFill>
                <a:latin typeface="+mn-lt"/>
              </a:rPr>
              <a:t>Bic Vu</a:t>
            </a:r>
          </a:p>
        </p:txBody>
      </p:sp>
      <p:sp>
        <p:nvSpPr>
          <p:cNvPr id="51" name="TextBox 50">
            <a:extLst>
              <a:ext uri="{FF2B5EF4-FFF2-40B4-BE49-F238E27FC236}">
                <a16:creationId xmlns:a16="http://schemas.microsoft.com/office/drawing/2014/main" id="{6A97C884-23BD-AF26-6593-117E748BB808}"/>
              </a:ext>
            </a:extLst>
          </p:cNvPr>
          <p:cNvSpPr txBox="1"/>
          <p:nvPr/>
        </p:nvSpPr>
        <p:spPr>
          <a:xfrm>
            <a:off x="661182" y="3882683"/>
            <a:ext cx="0" cy="0"/>
          </a:xfrm>
          <a:prstGeom prst="rect">
            <a:avLst/>
          </a:prstGeom>
          <a:noFill/>
        </p:spPr>
        <p:txBody>
          <a:bodyPr wrap="none" lIns="0" tIns="0" rIns="0" bIns="0" rtlCol="0">
            <a:noAutofit/>
          </a:bodyPr>
          <a:lstStyle/>
          <a:p>
            <a:pPr algn="l">
              <a:spcBef>
                <a:spcPts val="600"/>
              </a:spcBef>
              <a:buSzPct val="100000"/>
            </a:pPr>
            <a:endParaRPr lang="en-US" sz="1200" dirty="0"/>
          </a:p>
        </p:txBody>
      </p:sp>
      <p:grpSp>
        <p:nvGrpSpPr>
          <p:cNvPr id="57" name="Group 56">
            <a:extLst>
              <a:ext uri="{FF2B5EF4-FFF2-40B4-BE49-F238E27FC236}">
                <a16:creationId xmlns:a16="http://schemas.microsoft.com/office/drawing/2014/main" id="{C10897CC-C54B-FE92-2E74-EE5B99F2D747}"/>
              </a:ext>
            </a:extLst>
          </p:cNvPr>
          <p:cNvGrpSpPr/>
          <p:nvPr/>
        </p:nvGrpSpPr>
        <p:grpSpPr>
          <a:xfrm>
            <a:off x="8020050" y="4673344"/>
            <a:ext cx="3219450" cy="448832"/>
            <a:chOff x="8020050" y="4513696"/>
            <a:chExt cx="3219450" cy="448832"/>
          </a:xfrm>
        </p:grpSpPr>
        <p:sp>
          <p:nvSpPr>
            <p:cNvPr id="52" name="Text Placeholder 2">
              <a:extLst>
                <a:ext uri="{FF2B5EF4-FFF2-40B4-BE49-F238E27FC236}">
                  <a16:creationId xmlns:a16="http://schemas.microsoft.com/office/drawing/2014/main" id="{22337697-212C-CE00-0AE0-0822FFA16EC1}"/>
                </a:ext>
              </a:extLst>
            </p:cNvPr>
            <p:cNvSpPr txBox="1">
              <a:spLocks/>
            </p:cNvSpPr>
            <p:nvPr/>
          </p:nvSpPr>
          <p:spPr>
            <a:xfrm>
              <a:off x="8020050" y="4513696"/>
              <a:ext cx="3219450" cy="215444"/>
            </a:xfrm>
            <a:prstGeom prst="rect">
              <a:avLst/>
            </a:prstGeom>
          </p:spPr>
          <p:txBody>
            <a:bodyPr vert="horz" wrap="square" lIns="0" tIns="0" rIns="0" bIns="0" rtlCol="0">
              <a:spAutoFit/>
            </a:bodyPr>
            <a:lstStyle>
              <a:lvl1pPr marL="0" marR="0" indent="0" algn="l" defTabSz="914400" rtl="0" eaLnBrk="1" fontAlgn="auto" latinLnBrk="0" hangingPunct="1">
                <a:lnSpc>
                  <a:spcPct val="100000"/>
                </a:lnSpc>
                <a:spcBef>
                  <a:spcPts val="0"/>
                </a:spcBef>
                <a:spcAft>
                  <a:spcPts val="1000"/>
                </a:spcAft>
                <a:buClrTx/>
                <a:buSzPct val="100000"/>
                <a:buFontTx/>
                <a:buNone/>
                <a:tabLst/>
                <a:defRPr sz="3200" b="0" i="0" kern="120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20000"/>
                </a:lnSpc>
                <a:spcBef>
                  <a:spcPts val="0"/>
                </a:spcBef>
                <a:spcAft>
                  <a:spcPts val="1000"/>
                </a:spcAft>
                <a:buClrTx/>
                <a:buSzPct val="100000"/>
                <a:buFontTx/>
                <a:buNone/>
                <a:defRPr lang="en-US" sz="1300" b="0" i="0" kern="1200">
                  <a:solidFill>
                    <a:schemeClr val="tx1"/>
                  </a:solidFill>
                  <a:latin typeface="Open Sans Light" panose="020B0306030504020204" pitchFamily="34" charset="0"/>
                  <a:ea typeface="+mn-ea"/>
                  <a:cs typeface="Calibri Light" panose="020F0302020204030204" pitchFamily="34" charset="0"/>
                </a:defRPr>
              </a:lvl2pPr>
              <a:lvl3pPr marL="914400" indent="0" algn="l" defTabSz="914400" rtl="0" eaLnBrk="1" latinLnBrk="0" hangingPunct="1">
                <a:lnSpc>
                  <a:spcPct val="120000"/>
                </a:lnSpc>
                <a:spcBef>
                  <a:spcPts val="0"/>
                </a:spcBef>
                <a:spcAft>
                  <a:spcPts val="1000"/>
                </a:spcAft>
                <a:buClrTx/>
                <a:buSzPct val="100000"/>
                <a:buFontTx/>
                <a:buNone/>
                <a:defRPr lang="en-US" sz="1300" kern="1200">
                  <a:solidFill>
                    <a:schemeClr val="tx1"/>
                  </a:solidFill>
                  <a:latin typeface="+mn-lt"/>
                  <a:ea typeface="+mn-ea"/>
                  <a:cs typeface="Calibri Light" panose="020F0302020204030204" pitchFamily="34" charset="0"/>
                </a:defRPr>
              </a:lvl3pPr>
              <a:lvl4pPr marL="1371600" indent="0" algn="l" defTabSz="914400" rtl="0" eaLnBrk="1" latinLnBrk="0" hangingPunct="1">
                <a:lnSpc>
                  <a:spcPct val="120000"/>
                </a:lnSpc>
                <a:spcBef>
                  <a:spcPts val="0"/>
                </a:spcBef>
                <a:spcAft>
                  <a:spcPts val="1000"/>
                </a:spcAft>
                <a:buClrTx/>
                <a:buSzPct val="100000"/>
                <a:buFontTx/>
                <a:buNone/>
                <a:defRPr lang="en-US" sz="1300" kern="1200" baseline="0">
                  <a:solidFill>
                    <a:schemeClr val="tx1"/>
                  </a:solidFill>
                  <a:latin typeface="+mn-lt"/>
                  <a:ea typeface="+mn-ea"/>
                  <a:cs typeface="Calibri Light" panose="020F0302020204030204" pitchFamily="34" charset="0"/>
                </a:defRPr>
              </a:lvl4pPr>
              <a:lvl5pPr marL="1828800" indent="0" algn="l" defTabSz="798513" rtl="0" eaLnBrk="1" latinLnBrk="0" hangingPunct="1">
                <a:lnSpc>
                  <a:spcPct val="120000"/>
                </a:lnSpc>
                <a:spcBef>
                  <a:spcPts val="0"/>
                </a:spcBef>
                <a:spcAft>
                  <a:spcPts val="1000"/>
                </a:spcAft>
                <a:buClrTx/>
                <a:buSzPct val="100000"/>
                <a:buFontTx/>
                <a:buNone/>
                <a:tabLst/>
                <a:defRPr lang="en-US" sz="13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r">
                <a:spcBef>
                  <a:spcPts val="600"/>
                </a:spcBef>
                <a:spcAft>
                  <a:spcPts val="0"/>
                </a:spcAft>
                <a:defRPr/>
              </a:pPr>
              <a:r>
                <a:rPr lang="en-US" sz="1400">
                  <a:solidFill>
                    <a:srgbClr val="53565A">
                      <a:alpha val="85000"/>
                    </a:srgbClr>
                  </a:solidFill>
                  <a:latin typeface="Open Sans" panose="020B0606030504020204" pitchFamily="34" charset="0"/>
                  <a:ea typeface="Open Sans" panose="020B0606030504020204" pitchFamily="34" charset="0"/>
                  <a:cs typeface="Open Sans" panose="020B0606030504020204" pitchFamily="34" charset="0"/>
                </a:rPr>
                <a:t>AI Guild Apprentice Program Capstone</a:t>
              </a:r>
            </a:p>
          </p:txBody>
        </p:sp>
        <p:sp>
          <p:nvSpPr>
            <p:cNvPr id="56" name="Text Placeholder 2">
              <a:extLst>
                <a:ext uri="{FF2B5EF4-FFF2-40B4-BE49-F238E27FC236}">
                  <a16:creationId xmlns:a16="http://schemas.microsoft.com/office/drawing/2014/main" id="{78ABEECD-FCA5-BC3D-33CD-CC5063D73475}"/>
                </a:ext>
              </a:extLst>
            </p:cNvPr>
            <p:cNvSpPr txBox="1">
              <a:spLocks/>
            </p:cNvSpPr>
            <p:nvPr/>
          </p:nvSpPr>
          <p:spPr>
            <a:xfrm>
              <a:off x="8020050" y="4793251"/>
              <a:ext cx="3219450" cy="169277"/>
            </a:xfrm>
            <a:prstGeom prst="rect">
              <a:avLst/>
            </a:prstGeom>
          </p:spPr>
          <p:txBody>
            <a:bodyPr vert="horz" wrap="square" lIns="0" tIns="0" rIns="0" bIns="0" rtlCol="0">
              <a:spAutoFit/>
            </a:bodyPr>
            <a:lstStyle>
              <a:lvl1pPr marL="0" marR="0" indent="0" algn="l" defTabSz="914400" rtl="0" eaLnBrk="1" fontAlgn="auto" latinLnBrk="0" hangingPunct="1">
                <a:lnSpc>
                  <a:spcPct val="100000"/>
                </a:lnSpc>
                <a:spcBef>
                  <a:spcPts val="0"/>
                </a:spcBef>
                <a:spcAft>
                  <a:spcPts val="1000"/>
                </a:spcAft>
                <a:buClrTx/>
                <a:buSzPct val="100000"/>
                <a:buFontTx/>
                <a:buNone/>
                <a:tabLst/>
                <a:defRPr sz="3200" b="0" i="0" kern="120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20000"/>
                </a:lnSpc>
                <a:spcBef>
                  <a:spcPts val="0"/>
                </a:spcBef>
                <a:spcAft>
                  <a:spcPts val="1000"/>
                </a:spcAft>
                <a:buClrTx/>
                <a:buSzPct val="100000"/>
                <a:buFontTx/>
                <a:buNone/>
                <a:defRPr lang="en-US" sz="1300" b="0" i="0" kern="1200">
                  <a:solidFill>
                    <a:schemeClr val="tx1"/>
                  </a:solidFill>
                  <a:latin typeface="Open Sans Light" panose="020B0306030504020204" pitchFamily="34" charset="0"/>
                  <a:ea typeface="+mn-ea"/>
                  <a:cs typeface="Calibri Light" panose="020F0302020204030204" pitchFamily="34" charset="0"/>
                </a:defRPr>
              </a:lvl2pPr>
              <a:lvl3pPr marL="914400" indent="0" algn="l" defTabSz="914400" rtl="0" eaLnBrk="1" latinLnBrk="0" hangingPunct="1">
                <a:lnSpc>
                  <a:spcPct val="120000"/>
                </a:lnSpc>
                <a:spcBef>
                  <a:spcPts val="0"/>
                </a:spcBef>
                <a:spcAft>
                  <a:spcPts val="1000"/>
                </a:spcAft>
                <a:buClrTx/>
                <a:buSzPct val="100000"/>
                <a:buFontTx/>
                <a:buNone/>
                <a:defRPr lang="en-US" sz="1300" kern="1200">
                  <a:solidFill>
                    <a:schemeClr val="tx1"/>
                  </a:solidFill>
                  <a:latin typeface="+mn-lt"/>
                  <a:ea typeface="+mn-ea"/>
                  <a:cs typeface="Calibri Light" panose="020F0302020204030204" pitchFamily="34" charset="0"/>
                </a:defRPr>
              </a:lvl3pPr>
              <a:lvl4pPr marL="1371600" indent="0" algn="l" defTabSz="914400" rtl="0" eaLnBrk="1" latinLnBrk="0" hangingPunct="1">
                <a:lnSpc>
                  <a:spcPct val="120000"/>
                </a:lnSpc>
                <a:spcBef>
                  <a:spcPts val="0"/>
                </a:spcBef>
                <a:spcAft>
                  <a:spcPts val="1000"/>
                </a:spcAft>
                <a:buClrTx/>
                <a:buSzPct val="100000"/>
                <a:buFontTx/>
                <a:buNone/>
                <a:defRPr lang="en-US" sz="1300" kern="1200" baseline="0">
                  <a:solidFill>
                    <a:schemeClr val="tx1"/>
                  </a:solidFill>
                  <a:latin typeface="+mn-lt"/>
                  <a:ea typeface="+mn-ea"/>
                  <a:cs typeface="Calibri Light" panose="020F0302020204030204" pitchFamily="34" charset="0"/>
                </a:defRPr>
              </a:lvl4pPr>
              <a:lvl5pPr marL="1828800" indent="0" algn="l" defTabSz="798513" rtl="0" eaLnBrk="1" latinLnBrk="0" hangingPunct="1">
                <a:lnSpc>
                  <a:spcPct val="120000"/>
                </a:lnSpc>
                <a:spcBef>
                  <a:spcPts val="0"/>
                </a:spcBef>
                <a:spcAft>
                  <a:spcPts val="1000"/>
                </a:spcAft>
                <a:buClrTx/>
                <a:buSzPct val="100000"/>
                <a:buFontTx/>
                <a:buNone/>
                <a:tabLst/>
                <a:defRPr lang="en-US" sz="13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r">
                <a:spcBef>
                  <a:spcPts val="600"/>
                </a:spcBef>
                <a:spcAft>
                  <a:spcPts val="0"/>
                </a:spcAft>
                <a:defRPr/>
              </a:pPr>
              <a:r>
                <a:rPr lang="en-US" sz="1100">
                  <a:solidFill>
                    <a:srgbClr val="53565A">
                      <a:alpha val="85000"/>
                    </a:srgbClr>
                  </a:solidFill>
                  <a:latin typeface="Open Sans" panose="020B0606030504020204" pitchFamily="34" charset="0"/>
                  <a:ea typeface="Open Sans" panose="020B0606030504020204" pitchFamily="34" charset="0"/>
                  <a:cs typeface="Open Sans" panose="020B0606030504020204" pitchFamily="34" charset="0"/>
                </a:rPr>
                <a:t>Cohort 11     June 2023</a:t>
              </a:r>
            </a:p>
          </p:txBody>
        </p:sp>
      </p:grpSp>
    </p:spTree>
    <p:extLst>
      <p:ext uri="{BB962C8B-B14F-4D97-AF65-F5344CB8AC3E}">
        <p14:creationId xmlns:p14="http://schemas.microsoft.com/office/powerpoint/2010/main" val="131976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00"/>
            <a:ext cx="10325100" cy="787400"/>
          </a:xfrm>
        </p:spPr>
        <p:txBody>
          <a:bodyPr/>
          <a:lstStyle/>
          <a:p>
            <a:r>
              <a:rPr lang="en-GB"/>
              <a:t>Model Explanation</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1 &amp; 2</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271961"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19" name="TextBox 18">
            <a:extLst>
              <a:ext uri="{FF2B5EF4-FFF2-40B4-BE49-F238E27FC236}">
                <a16:creationId xmlns:a16="http://schemas.microsoft.com/office/drawing/2014/main" id="{CF3CF842-0911-A10B-7E02-514BD5327CB0}"/>
              </a:ext>
            </a:extLst>
          </p:cNvPr>
          <p:cNvSpPr txBox="1"/>
          <p:nvPr/>
        </p:nvSpPr>
        <p:spPr>
          <a:xfrm>
            <a:off x="7200899" y="1316595"/>
            <a:ext cx="3886201" cy="4245265"/>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Light"/>
                <a:ea typeface="+mn-ea"/>
                <a:cs typeface="+mn-cs"/>
              </a:rPr>
              <a:t>Feature Importance Evaluation</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a:rPr>
              <a:t>The SHAP explainer was used to review the impact of features on the output of the two XGBoost Regressor models (model 1 &amp; model 2). A number of the Social Capital data ranked highly in feature importance, meaning they had a high impact on the predictions.</a:t>
            </a:r>
            <a:endParaRPr lang="en-US" sz="1100" b="1">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Exposure to high income friends (exposure_grp_mem_zip) in particular had the highest positive impact on predictions. </a:t>
            </a:r>
            <a:r>
              <a:rPr lang="en-US" sz="1100" b="1">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That is, when a loan application was for a property in a Census tract where residents were exposed to more high income friends, the loan was more likely to be approved.</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Economic exposure (ec_zip) had a fairly high impact on a concentrated number of predictions. Similar to the correlation matrix, clustering had a negative correlation.</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For a small number of tracts where applicants were predominantly white, it had a concentrated positive impact. The opposite is true of Black applicant with a small concentration of negative impact.</a:t>
            </a:r>
          </a:p>
        </p:txBody>
      </p:sp>
      <p:sp>
        <p:nvSpPr>
          <p:cNvPr id="30" name="TextBox 29">
            <a:extLst>
              <a:ext uri="{FF2B5EF4-FFF2-40B4-BE49-F238E27FC236}">
                <a16:creationId xmlns:a16="http://schemas.microsoft.com/office/drawing/2014/main" id="{AC7044E8-AAB1-9D1F-54E3-37EFF006F111}"/>
              </a:ext>
            </a:extLst>
          </p:cNvPr>
          <p:cNvSpPr txBox="1"/>
          <p:nvPr/>
        </p:nvSpPr>
        <p:spPr>
          <a:xfrm>
            <a:off x="7105144" y="5835931"/>
            <a:ext cx="1842407" cy="369332"/>
          </a:xfrm>
          <a:prstGeom prst="rect">
            <a:avLst/>
          </a:prstGeom>
          <a:noFill/>
        </p:spPr>
        <p:txBody>
          <a:bodyPr wrap="square" lIns="91440" tIns="91440" rIns="0" bIns="0" rtlCol="0" anchor="b">
            <a:spAutoFit/>
          </a:bodyPr>
          <a:lstStyle/>
          <a:p>
            <a:pPr>
              <a:spcBef>
                <a:spcPts val="600"/>
              </a:spcBef>
              <a:buSzPct val="100000"/>
            </a:pPr>
            <a:r>
              <a:rPr lang="en-US" sz="900" i="1" dirty="0">
                <a:solidFill>
                  <a:prstClr val="black"/>
                </a:solidFill>
                <a:latin typeface="Open Sans"/>
              </a:rPr>
              <a:t>SHAP beeswarm of feature importance from highest to lowest</a:t>
            </a:r>
            <a:endParaRPr lang="en-US" sz="900" dirty="0"/>
          </a:p>
        </p:txBody>
      </p:sp>
      <p:pic>
        <p:nvPicPr>
          <p:cNvPr id="5" name="Picture 4">
            <a:extLst>
              <a:ext uri="{FF2B5EF4-FFF2-40B4-BE49-F238E27FC236}">
                <a16:creationId xmlns:a16="http://schemas.microsoft.com/office/drawing/2014/main" id="{22A8A665-03E0-1F8A-2A9D-D502F61C0BD9}"/>
              </a:ext>
            </a:extLst>
          </p:cNvPr>
          <p:cNvPicPr>
            <a:picLocks noChangeAspect="1"/>
          </p:cNvPicPr>
          <p:nvPr/>
        </p:nvPicPr>
        <p:blipFill>
          <a:blip r:embed="rId3"/>
          <a:stretch>
            <a:fillRect/>
          </a:stretch>
        </p:blipFill>
        <p:spPr>
          <a:xfrm>
            <a:off x="901174" y="1371600"/>
            <a:ext cx="6147326" cy="5188486"/>
          </a:xfrm>
          <a:prstGeom prst="rect">
            <a:avLst/>
          </a:prstGeom>
        </p:spPr>
      </p:pic>
    </p:spTree>
    <p:extLst>
      <p:ext uri="{BB962C8B-B14F-4D97-AF65-F5344CB8AC3E}">
        <p14:creationId xmlns:p14="http://schemas.microsoft.com/office/powerpoint/2010/main" val="189224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5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F3950A4-50D2-C040-B0A1-880F9291CD52}"/>
              </a:ext>
              <a:ext uri="{C183D7F6-B498-43B3-948B-1728B52AA6E4}">
                <adec:decorative xmlns:adec="http://schemas.microsoft.com/office/drawing/2017/decorative" val="1"/>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t="72" b="72"/>
          <a:stretch/>
        </p:blipFill>
        <p:spPr>
          <a:xfrm>
            <a:off x="0" y="0"/>
            <a:ext cx="4941888" cy="6858000"/>
          </a:xfrm>
        </p:spPr>
      </p:pic>
      <p:sp>
        <p:nvSpPr>
          <p:cNvPr id="8" name="Text Placeholder 7">
            <a:extLst>
              <a:ext uri="{FF2B5EF4-FFF2-40B4-BE49-F238E27FC236}">
                <a16:creationId xmlns:a16="http://schemas.microsoft.com/office/drawing/2014/main" id="{B496BFC3-B1D0-DC96-D89C-13478414DE19}"/>
              </a:ext>
            </a:extLst>
          </p:cNvPr>
          <p:cNvSpPr txBox="1">
            <a:spLocks/>
          </p:cNvSpPr>
          <p:nvPr/>
        </p:nvSpPr>
        <p:spPr>
          <a:xfrm>
            <a:off x="6019800" y="2501900"/>
            <a:ext cx="3733800" cy="3084371"/>
          </a:xfrm>
          <a:prstGeom prst="rect">
            <a:avLst/>
          </a:prstGeom>
        </p:spPr>
        <p:txBody>
          <a:bodyPr wrap="square">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solidFill>
                  <a:schemeClr val="bg1"/>
                </a:solidFill>
              </a:rPr>
              <a:t>We might be peripherally aware that our social network has an impact on future opportunites, but through this study, we can see that the existing social network of a home’s location can impact a lender’s chance of getting a home loan approved.</a:t>
            </a:r>
          </a:p>
          <a:p>
            <a:r>
              <a:rPr lang="en-US">
                <a:solidFill>
                  <a:schemeClr val="bg1"/>
                </a:solidFill>
              </a:rPr>
              <a:t>Extending on Opportunity Insight study, this analysis shows that economic connectedness and exposure to high income friends not only reinforces the social network patterns in place but can also be a barrier to entry for someone looking to buy into that community.</a:t>
            </a:r>
          </a:p>
        </p:txBody>
      </p:sp>
      <p:sp>
        <p:nvSpPr>
          <p:cNvPr id="9" name="Text Placeholder 5">
            <a:extLst>
              <a:ext uri="{FF2B5EF4-FFF2-40B4-BE49-F238E27FC236}">
                <a16:creationId xmlns:a16="http://schemas.microsoft.com/office/drawing/2014/main" id="{9ABABDC1-050E-8DC5-5E15-8E1B71F1004A}"/>
              </a:ext>
            </a:extLst>
          </p:cNvPr>
          <p:cNvSpPr txBox="1">
            <a:spLocks/>
          </p:cNvSpPr>
          <p:nvPr/>
        </p:nvSpPr>
        <p:spPr>
          <a:xfrm>
            <a:off x="6019800" y="114300"/>
            <a:ext cx="3009900" cy="2190750"/>
          </a:xfrm>
          <a:prstGeom prst="rect">
            <a:avLst/>
          </a:prstGeom>
        </p:spPr>
        <p:txBody>
          <a:bodyPr anchor="b"/>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2400">
                <a:solidFill>
                  <a:schemeClr val="bg1"/>
                </a:solidFill>
                <a:latin typeface="+mj-lt"/>
              </a:rPr>
              <a:t>Conclusion</a:t>
            </a:r>
          </a:p>
        </p:txBody>
      </p:sp>
    </p:spTree>
    <p:extLst>
      <p:ext uri="{BB962C8B-B14F-4D97-AF65-F5344CB8AC3E}">
        <p14:creationId xmlns:p14="http://schemas.microsoft.com/office/powerpoint/2010/main" val="381251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5" name="Picture Placeholder 51">
            <a:extLst>
              <a:ext uri="{FF2B5EF4-FFF2-40B4-BE49-F238E27FC236}">
                <a16:creationId xmlns:a16="http://schemas.microsoft.com/office/drawing/2014/main" id="{2E0CE908-DF45-8ECF-64EA-A91E9EE5C4B3}"/>
              </a:ext>
            </a:extLst>
          </p:cNvPr>
          <p:cNvPicPr>
            <a:picLocks noChangeAspect="1"/>
          </p:cNvPicPr>
          <p:nvPr/>
        </p:nvPicPr>
        <p:blipFill rotWithShape="1">
          <a:blip r:embed="rId2"/>
          <a:srcRect l="3738" t="-5717" r="-3738" b="5769"/>
          <a:stretch/>
        </p:blipFill>
        <p:spPr>
          <a:xfrm>
            <a:off x="0" y="1806575"/>
            <a:ext cx="6211888" cy="5051425"/>
          </a:xfrm>
          <a:prstGeom prst="rect">
            <a:avLst/>
          </a:prstGeom>
          <a:solidFill>
            <a:schemeClr val="accent3"/>
          </a:solidFill>
        </p:spPr>
      </p:pic>
      <p:sp>
        <p:nvSpPr>
          <p:cNvPr id="6" name="TextBox 5">
            <a:extLst>
              <a:ext uri="{FF2B5EF4-FFF2-40B4-BE49-F238E27FC236}">
                <a16:creationId xmlns:a16="http://schemas.microsoft.com/office/drawing/2014/main" id="{1DBD8E12-FDDA-4D9F-2EDA-EE4445749090}"/>
              </a:ext>
            </a:extLst>
          </p:cNvPr>
          <p:cNvSpPr txBox="1"/>
          <p:nvPr/>
        </p:nvSpPr>
        <p:spPr>
          <a:xfrm>
            <a:off x="7048500" y="1229425"/>
            <a:ext cx="3314700" cy="1247521"/>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Light"/>
                <a:ea typeface="+mn-ea"/>
                <a:cs typeface="+mn-cs"/>
              </a:rPr>
              <a:t>Learning Outcomes</a:t>
            </a:r>
          </a:p>
          <a:p>
            <a:pPr marL="171450" marR="0" lvl="0" indent="-1714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1100">
                <a:solidFill>
                  <a:prstClr val="black"/>
                </a:solidFill>
                <a:latin typeface="Open Sans"/>
              </a:rPr>
              <a:t>Exposure to end to end regression model development, validation and testhing method</a:t>
            </a:r>
          </a:p>
          <a:p>
            <a:pPr marL="171450" marR="0" lvl="0" indent="-1714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1100">
                <a:solidFill>
                  <a:prstClr val="black"/>
                </a:solidFill>
                <a:latin typeface="Open Sans"/>
              </a:rPr>
              <a:t>Application of new libraries such as XGBoost, Ray Tune and AutoGluon</a:t>
            </a:r>
          </a:p>
        </p:txBody>
      </p:sp>
      <p:sp>
        <p:nvSpPr>
          <p:cNvPr id="7" name="TextBox 6">
            <a:extLst>
              <a:ext uri="{FF2B5EF4-FFF2-40B4-BE49-F238E27FC236}">
                <a16:creationId xmlns:a16="http://schemas.microsoft.com/office/drawing/2014/main" id="{A967B752-673C-56BD-1938-913114D66F60}"/>
              </a:ext>
            </a:extLst>
          </p:cNvPr>
          <p:cNvSpPr txBox="1"/>
          <p:nvPr/>
        </p:nvSpPr>
        <p:spPr>
          <a:xfrm>
            <a:off x="7048500" y="2924040"/>
            <a:ext cx="3314700" cy="1247521"/>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Light"/>
                <a:ea typeface="+mn-ea"/>
                <a:cs typeface="+mn-cs"/>
              </a:rPr>
              <a:t>Growing Mastery</a:t>
            </a:r>
          </a:p>
          <a:p>
            <a:pPr marL="171450" marR="0" lvl="0" indent="-1714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1100">
                <a:solidFill>
                  <a:prstClr val="black"/>
                </a:solidFill>
                <a:latin typeface="Open Sans"/>
              </a:rPr>
              <a:t>Find data for home mortgage lenders who moved across different geographic locations</a:t>
            </a:r>
          </a:p>
          <a:p>
            <a:pPr marL="171450" marR="0" lvl="0" indent="-1714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1100">
                <a:solidFill>
                  <a:prstClr val="black"/>
                </a:solidFill>
                <a:latin typeface="Open Sans"/>
              </a:rPr>
              <a:t>Investigate how segregation and redlining overlaps with current study</a:t>
            </a:r>
          </a:p>
        </p:txBody>
      </p:sp>
      <p:sp>
        <p:nvSpPr>
          <p:cNvPr id="8" name="TextBox 7">
            <a:extLst>
              <a:ext uri="{FF2B5EF4-FFF2-40B4-BE49-F238E27FC236}">
                <a16:creationId xmlns:a16="http://schemas.microsoft.com/office/drawing/2014/main" id="{45B1151E-5D18-21DC-60FA-74EB8AF34CC9}"/>
              </a:ext>
            </a:extLst>
          </p:cNvPr>
          <p:cNvSpPr txBox="1"/>
          <p:nvPr/>
        </p:nvSpPr>
        <p:spPr>
          <a:xfrm>
            <a:off x="7048500" y="4618655"/>
            <a:ext cx="3314700" cy="1247521"/>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lang="en-US" sz="1600">
                <a:solidFill>
                  <a:prstClr val="black"/>
                </a:solidFill>
                <a:latin typeface="Open Sans Light"/>
              </a:rPr>
              <a:t>Giving Back</a:t>
            </a:r>
            <a:endParaRPr kumimoji="0" lang="en-US" sz="1600" b="0" i="0" u="none" strike="noStrike" kern="1200" cap="none" spc="0" normalizeH="0" baseline="0" noProof="0">
              <a:ln>
                <a:noFill/>
              </a:ln>
              <a:solidFill>
                <a:prstClr val="black"/>
              </a:solidFill>
              <a:effectLst/>
              <a:uLnTx/>
              <a:uFillTx/>
              <a:latin typeface="Open Sans Light"/>
              <a:ea typeface="+mn-ea"/>
              <a:cs typeface="+mn-cs"/>
            </a:endParaRPr>
          </a:p>
          <a:p>
            <a:pPr marL="171450" marR="0" lvl="0" indent="-1714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1100">
                <a:solidFill>
                  <a:prstClr val="black"/>
                </a:solidFill>
                <a:latin typeface="Open Sans"/>
              </a:rPr>
              <a:t>Contribute to initiatives or projects by bonding qualitative and quantitative research</a:t>
            </a:r>
          </a:p>
          <a:p>
            <a:pPr marL="171450" marR="0" lvl="0" indent="-1714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1100">
                <a:solidFill>
                  <a:prstClr val="black"/>
                </a:solidFill>
                <a:latin typeface="Open Sans"/>
              </a:rPr>
              <a:t>Enrich communities of practice by making ML practices accessible</a:t>
            </a:r>
          </a:p>
        </p:txBody>
      </p:sp>
    </p:spTree>
    <p:extLst>
      <p:ext uri="{BB962C8B-B14F-4D97-AF65-F5344CB8AC3E}">
        <p14:creationId xmlns:p14="http://schemas.microsoft.com/office/powerpoint/2010/main" val="252291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8B9CA07-16A0-C54E-B58C-D8A2A0B84070}"/>
              </a:ext>
            </a:extLst>
          </p:cNvPr>
          <p:cNvPicPr>
            <a:picLocks noGrp="1" noChangeAspect="1"/>
          </p:cNvPicPr>
          <p:nvPr>
            <p:ph type="pic" sz="quarter" idx="12"/>
          </p:nvPr>
        </p:nvPicPr>
        <p:blipFill rotWithShape="1">
          <a:blip r:embed="rId2" cstate="email">
            <a:alphaModFix amt="8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0"/>
            <a:ext cx="12192000" cy="6858000"/>
          </a:xfrm>
          <a:noFill/>
        </p:spPr>
      </p:pic>
      <p:sp>
        <p:nvSpPr>
          <p:cNvPr id="5" name="Text Placeholder 4">
            <a:extLst>
              <a:ext uri="{FF2B5EF4-FFF2-40B4-BE49-F238E27FC236}">
                <a16:creationId xmlns:a16="http://schemas.microsoft.com/office/drawing/2014/main" id="{AF766102-9558-3246-AEDF-B4E8D7C396AD}"/>
              </a:ext>
            </a:extLst>
          </p:cNvPr>
          <p:cNvSpPr>
            <a:spLocks noGrp="1"/>
          </p:cNvSpPr>
          <p:nvPr>
            <p:ph type="body" sz="quarter" idx="16"/>
          </p:nvPr>
        </p:nvSpPr>
        <p:spPr>
          <a:xfrm>
            <a:off x="914400" y="3017733"/>
            <a:ext cx="6286500" cy="539750"/>
          </a:xfrm>
        </p:spPr>
        <p:txBody>
          <a:bodyPr anchor="b"/>
          <a:lstStyle/>
          <a:p>
            <a:r>
              <a:rPr lang="en-US" sz="3600"/>
              <a:t>Thank you.</a:t>
            </a:r>
          </a:p>
        </p:txBody>
      </p:sp>
      <p:sp>
        <p:nvSpPr>
          <p:cNvPr id="14" name="Text Placeholder 3">
            <a:extLst>
              <a:ext uri="{FF2B5EF4-FFF2-40B4-BE49-F238E27FC236}">
                <a16:creationId xmlns:a16="http://schemas.microsoft.com/office/drawing/2014/main" id="{7E4EE40E-3979-7620-41DA-3C995FCA8846}"/>
              </a:ext>
            </a:extLst>
          </p:cNvPr>
          <p:cNvSpPr txBox="1">
            <a:spLocks/>
          </p:cNvSpPr>
          <p:nvPr/>
        </p:nvSpPr>
        <p:spPr>
          <a:xfrm>
            <a:off x="832757" y="4460596"/>
            <a:ext cx="3009900" cy="1000980"/>
          </a:xfrm>
          <a:prstGeom prst="rect">
            <a:avLst/>
          </a:prstGeom>
        </p:spPr>
        <p:txBody>
          <a:bodyPr>
            <a:spAutoFit/>
          </a:bodyPr>
          <a:lstStyle>
            <a:lvl1pPr marL="0" marR="0" indent="0" algn="l" defTabSz="914400" rtl="0" eaLnBrk="1" fontAlgn="auto" latinLnBrk="0" hangingPunct="1">
              <a:lnSpc>
                <a:spcPts val="1800"/>
              </a:lnSpc>
              <a:spcBef>
                <a:spcPts val="0"/>
              </a:spcBef>
              <a:spcAft>
                <a:spcPts val="0"/>
              </a:spcAft>
              <a:buClrTx/>
              <a:buSzTx/>
              <a:buFontTx/>
              <a:buNone/>
              <a:tabLst/>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solidFill>
                  <a:schemeClr val="bg1"/>
                </a:solidFill>
              </a:rPr>
              <a:t>Bic Vu</a:t>
            </a:r>
          </a:p>
          <a:p>
            <a:r>
              <a:rPr lang="en-US">
                <a:solidFill>
                  <a:schemeClr val="bg1"/>
                </a:solidFill>
              </a:rPr>
              <a:t>AI Guild Apprentice Program</a:t>
            </a:r>
          </a:p>
          <a:p>
            <a:r>
              <a:rPr lang="en-US">
                <a:solidFill>
                  <a:schemeClr val="bg1"/>
                </a:solidFill>
              </a:rPr>
              <a:t>Cohort 11   |   June 2023</a:t>
            </a:r>
          </a:p>
          <a:p>
            <a:r>
              <a:rPr lang="en-US">
                <a:solidFill>
                  <a:schemeClr val="bg1"/>
                </a:solidFill>
              </a:rPr>
              <a:t>ngvu@deloitte.com</a:t>
            </a:r>
          </a:p>
        </p:txBody>
      </p:sp>
    </p:spTree>
    <p:extLst>
      <p:ext uri="{BB962C8B-B14F-4D97-AF65-F5344CB8AC3E}">
        <p14:creationId xmlns:p14="http://schemas.microsoft.com/office/powerpoint/2010/main" val="61215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00"/>
            <a:ext cx="4717005" cy="787400"/>
          </a:xfrm>
        </p:spPr>
        <p:txBody>
          <a:bodyPr/>
          <a:lstStyle/>
          <a:p>
            <a:r>
              <a:rPr lang="en-GB"/>
              <a:t>Data Notes</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DOCUMENTATION</a:t>
            </a:r>
          </a:p>
        </p:txBody>
      </p:sp>
      <p:sp>
        <p:nvSpPr>
          <p:cNvPr id="6" name="TextBox 5">
            <a:extLst>
              <a:ext uri="{FF2B5EF4-FFF2-40B4-BE49-F238E27FC236}">
                <a16:creationId xmlns:a16="http://schemas.microsoft.com/office/drawing/2014/main" id="{39C93627-3986-5D48-C1CA-D57BF4AFE976}"/>
              </a:ext>
            </a:extLst>
          </p:cNvPr>
          <p:cNvSpPr txBox="1"/>
          <p:nvPr/>
        </p:nvSpPr>
        <p:spPr>
          <a:xfrm>
            <a:off x="925305" y="1170649"/>
            <a:ext cx="1932195"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About the HMDA data</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Source: CFPB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Year: 2021</a:t>
            </a:r>
            <a:endParaRPr kumimoji="0" lang="en-US" sz="1000" b="0" i="0" u="none" strike="noStrike" kern="1200" cap="none" spc="0" normalizeH="0" baseline="0" noProof="0">
              <a:ln>
                <a:noFill/>
              </a:ln>
              <a:solidFill>
                <a:schemeClr val="accent6">
                  <a:lumMod val="50000"/>
                </a:schemeClr>
              </a:solidFill>
              <a:effectLst/>
              <a:uLnTx/>
              <a:uFillTx/>
              <a:latin typeface="Open Sans"/>
              <a:ea typeface="+mn-ea"/>
              <a:cs typeface="+mn-cs"/>
            </a:endParaRPr>
          </a:p>
        </p:txBody>
      </p:sp>
      <p:graphicFrame>
        <p:nvGraphicFramePr>
          <p:cNvPr id="14" name="Table 35">
            <a:extLst>
              <a:ext uri="{FF2B5EF4-FFF2-40B4-BE49-F238E27FC236}">
                <a16:creationId xmlns:a16="http://schemas.microsoft.com/office/drawing/2014/main" id="{9F7A3CA1-DE8A-01D3-FD5D-2EE7A363BA63}"/>
              </a:ext>
            </a:extLst>
          </p:cNvPr>
          <p:cNvGraphicFramePr>
            <a:graphicFrameLocks noGrp="1"/>
          </p:cNvGraphicFramePr>
          <p:nvPr>
            <p:extLst>
              <p:ext uri="{D42A27DB-BD31-4B8C-83A1-F6EECF244321}">
                <p14:modId xmlns:p14="http://schemas.microsoft.com/office/powerpoint/2010/main" val="3202520763"/>
              </p:ext>
            </p:extLst>
          </p:nvPr>
        </p:nvGraphicFramePr>
        <p:xfrm>
          <a:off x="914398" y="2015210"/>
          <a:ext cx="5181602" cy="4426002"/>
        </p:xfrm>
        <a:graphic>
          <a:graphicData uri="http://schemas.openxmlformats.org/drawingml/2006/table">
            <a:tbl>
              <a:tblPr firstRow="1" bandRow="1">
                <a:tableStyleId>{C083E6E3-FA7D-4D7B-A595-EF9225AFEA82}</a:tableStyleId>
              </a:tblPr>
              <a:tblGrid>
                <a:gridCol w="1275038">
                  <a:extLst>
                    <a:ext uri="{9D8B030D-6E8A-4147-A177-3AD203B41FA5}">
                      <a16:colId xmlns:a16="http://schemas.microsoft.com/office/drawing/2014/main" val="1321517597"/>
                    </a:ext>
                  </a:extLst>
                </a:gridCol>
                <a:gridCol w="2691263">
                  <a:extLst>
                    <a:ext uri="{9D8B030D-6E8A-4147-A177-3AD203B41FA5}">
                      <a16:colId xmlns:a16="http://schemas.microsoft.com/office/drawing/2014/main" val="1421867936"/>
                    </a:ext>
                  </a:extLst>
                </a:gridCol>
                <a:gridCol w="1215301">
                  <a:extLst>
                    <a:ext uri="{9D8B030D-6E8A-4147-A177-3AD203B41FA5}">
                      <a16:colId xmlns:a16="http://schemas.microsoft.com/office/drawing/2014/main" val="1100352276"/>
                    </a:ext>
                  </a:extLst>
                </a:gridCol>
              </a:tblGrid>
              <a:tr h="250242">
                <a:tc>
                  <a:txBody>
                    <a:bodyPr/>
                    <a:lstStyle/>
                    <a:p>
                      <a:r>
                        <a:rPr lang="en-US" sz="800"/>
                        <a:t>Metric</a:t>
                      </a:r>
                      <a:endParaRPr lang="en-US" sz="800">
                        <a:latin typeface="Consolas" panose="020B0609020204030204" pitchFamily="49" charset="0"/>
                        <a:cs typeface="Consolas" panose="020B0609020204030204" pitchFamily="49" charset="0"/>
                      </a:endParaRPr>
                    </a:p>
                  </a:txBody>
                  <a:tcPr/>
                </a:tc>
                <a:tc>
                  <a:txBody>
                    <a:bodyPr/>
                    <a:lstStyle/>
                    <a:p>
                      <a:r>
                        <a:rPr lang="en-US" sz="800"/>
                        <a:t>Defintion</a:t>
                      </a:r>
                      <a:endParaRPr lang="en-US" sz="800">
                        <a:latin typeface="Consolas" panose="020B0609020204030204" pitchFamily="49" charset="0"/>
                        <a:cs typeface="Consolas" panose="020B0609020204030204" pitchFamily="49" charset="0"/>
                      </a:endParaRPr>
                    </a:p>
                  </a:txBody>
                  <a:tcPr/>
                </a:tc>
                <a:tc>
                  <a:txBody>
                    <a:bodyPr/>
                    <a:lstStyle/>
                    <a:p>
                      <a:r>
                        <a:rPr lang="en-US" sz="800">
                          <a:latin typeface="Consolas" panose="020B0609020204030204" pitchFamily="49" charset="0"/>
                          <a:cs typeface="Consolas" panose="020B0609020204030204" pitchFamily="49" charset="0"/>
                        </a:rPr>
                        <a:t>Note</a:t>
                      </a:r>
                    </a:p>
                  </a:txBody>
                  <a:tcPr/>
                </a:tc>
                <a:extLst>
                  <a:ext uri="{0D108BD9-81ED-4DB2-BD59-A6C34878D82A}">
                    <a16:rowId xmlns:a16="http://schemas.microsoft.com/office/drawing/2014/main" val="2117850877"/>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approval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Percent of approved vs denied applications in a census tract</a:t>
                      </a:r>
                    </a:p>
                  </a:txBody>
                  <a:tcPr marB="91440"/>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Derived from “action_taken”</a:t>
                      </a:r>
                    </a:p>
                  </a:txBody>
                  <a:tcPr marB="91440"/>
                </a:tc>
                <a:extLst>
                  <a:ext uri="{0D108BD9-81ED-4DB2-BD59-A6C34878D82A}">
                    <a16:rowId xmlns:a16="http://schemas.microsoft.com/office/drawing/2014/main" val="2291231062"/>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census_tract</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US Census tract</a:t>
                      </a:r>
                    </a:p>
                  </a:txBody>
                  <a:tcPr marB="91440"/>
                </a:tc>
                <a:tc>
                  <a:txBody>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a:txBody>
                  <a:tcPr marB="91440"/>
                </a:tc>
                <a:extLst>
                  <a:ext uri="{0D108BD9-81ED-4DB2-BD59-A6C34878D82A}">
                    <a16:rowId xmlns:a16="http://schemas.microsoft.com/office/drawing/2014/main" val="4248007106"/>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derived_race</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Single aggregated race categorization derived from applicant/borrower and co-applicant/co-borrower race fields</a:t>
                      </a:r>
                    </a:p>
                  </a:txBody>
                  <a:tcPr/>
                </a:tc>
                <a:tc>
                  <a:txBody>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131000101"/>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action_taken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action taken on the covered loan or application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Filtered for:</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1-loan originated</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3 - application denied</a:t>
                      </a:r>
                    </a:p>
                  </a:txBody>
                  <a:tcPr/>
                </a:tc>
                <a:extLst>
                  <a:ext uri="{0D108BD9-81ED-4DB2-BD59-A6C34878D82A}">
                    <a16:rowId xmlns:a16="http://schemas.microsoft.com/office/drawing/2014/main" val="4289267294"/>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loan_amount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amount of the covered loan, or the amount applied for</a:t>
                      </a:r>
                    </a:p>
                  </a:txBody>
                  <a:tcPr/>
                </a:tc>
                <a:tc>
                  <a:txBody>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614540202"/>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property_value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value of the property securing the covered loan or, in the case of an application, proposed to secure the covered loan, relied on in making the credit decision</a:t>
                      </a:r>
                    </a:p>
                  </a:txBody>
                  <a:tcPr/>
                </a:tc>
                <a:tc>
                  <a:txBody>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645952448"/>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income</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The gross annual income, in thousands of dollars, relied on in making the credit decision, or if a credit decision was not made, the gross annual income relied on in processing the application</a:t>
                      </a:r>
                    </a:p>
                  </a:txBody>
                  <a:tcPr/>
                </a:tc>
                <a:tc>
                  <a:txBody>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273282624"/>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debt_to_income_ratio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ratio, as a percentage, of the applicant’s or borrower’s total monthly debt to the total monthly income relied on in making the credit decision</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Binned into categories</a:t>
                      </a:r>
                    </a:p>
                  </a:txBody>
                  <a:tcPr/>
                </a:tc>
                <a:extLst>
                  <a:ext uri="{0D108BD9-81ED-4DB2-BD59-A6C34878D82A}">
                    <a16:rowId xmlns:a16="http://schemas.microsoft.com/office/drawing/2014/main" val="951310054"/>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tract_minority_</a:t>
                      </a:r>
                      <a:br>
                        <a:rPr lang="en-US" sz="800">
                          <a:latin typeface="Open Sans" panose="020B0606030504020204" pitchFamily="34" charset="0"/>
                          <a:ea typeface="Open Sans" panose="020B0606030504020204" pitchFamily="34" charset="0"/>
                          <a:cs typeface="Open Sans" panose="020B0606030504020204" pitchFamily="34" charset="0"/>
                        </a:rPr>
                      </a:br>
                      <a:r>
                        <a:rPr lang="en-US" sz="800">
                          <a:latin typeface="Open Sans" panose="020B0606030504020204" pitchFamily="34" charset="0"/>
                          <a:ea typeface="Open Sans" panose="020B0606030504020204" pitchFamily="34" charset="0"/>
                          <a:cs typeface="Open Sans" panose="020B0606030504020204" pitchFamily="34" charset="0"/>
                        </a:rPr>
                        <a:t>population_percent</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Percent of census tract that is a minority population</a:t>
                      </a:r>
                    </a:p>
                  </a:txBody>
                  <a:tcPr/>
                </a:tc>
                <a:tc>
                  <a:txBody>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459834011"/>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tract_to_msa_income_</a:t>
                      </a:r>
                      <a:br>
                        <a:rPr lang="en-US" sz="800">
                          <a:latin typeface="Open Sans" panose="020B0606030504020204" pitchFamily="34" charset="0"/>
                          <a:ea typeface="Open Sans" panose="020B0606030504020204" pitchFamily="34" charset="0"/>
                          <a:cs typeface="Open Sans" panose="020B0606030504020204" pitchFamily="34" charset="0"/>
                        </a:rPr>
                      </a:br>
                      <a:r>
                        <a:rPr lang="en-US" sz="800">
                          <a:latin typeface="Open Sans" panose="020B0606030504020204" pitchFamily="34" charset="0"/>
                          <a:ea typeface="Open Sans" panose="020B0606030504020204" pitchFamily="34" charset="0"/>
                          <a:cs typeface="Open Sans" panose="020B0606030504020204" pitchFamily="34" charset="0"/>
                        </a:rPr>
                        <a:t>percentage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Percentage of tract median family income compared to MSA/MD median family income</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Binned into low, middle, high</a:t>
                      </a:r>
                    </a:p>
                  </a:txBody>
                  <a:tcPr/>
                </a:tc>
                <a:extLst>
                  <a:ext uri="{0D108BD9-81ED-4DB2-BD59-A6C34878D82A}">
                    <a16:rowId xmlns:a16="http://schemas.microsoft.com/office/drawing/2014/main" val="163983769"/>
                  </a:ext>
                </a:extLst>
              </a:tr>
            </a:tbl>
          </a:graphicData>
        </a:graphic>
      </p:graphicFrame>
      <p:graphicFrame>
        <p:nvGraphicFramePr>
          <p:cNvPr id="5" name="Table 35">
            <a:extLst>
              <a:ext uri="{FF2B5EF4-FFF2-40B4-BE49-F238E27FC236}">
                <a16:creationId xmlns:a16="http://schemas.microsoft.com/office/drawing/2014/main" id="{4A53F402-1CB6-A8D0-1D36-E1FDAB4928D0}"/>
              </a:ext>
            </a:extLst>
          </p:cNvPr>
          <p:cNvGraphicFramePr>
            <a:graphicFrameLocks noGrp="1"/>
          </p:cNvGraphicFramePr>
          <p:nvPr>
            <p:extLst>
              <p:ext uri="{D42A27DB-BD31-4B8C-83A1-F6EECF244321}">
                <p14:modId xmlns:p14="http://schemas.microsoft.com/office/powerpoint/2010/main" val="1228265819"/>
              </p:ext>
            </p:extLst>
          </p:nvPr>
        </p:nvGraphicFramePr>
        <p:xfrm>
          <a:off x="6610007" y="2266794"/>
          <a:ext cx="5257802" cy="3905406"/>
        </p:xfrm>
        <a:graphic>
          <a:graphicData uri="http://schemas.openxmlformats.org/drawingml/2006/table">
            <a:tbl>
              <a:tblPr firstRow="1" bandRow="1">
                <a:tableStyleId>{C083E6E3-FA7D-4D7B-A595-EF9225AFEA82}</a:tableStyleId>
              </a:tblPr>
              <a:tblGrid>
                <a:gridCol w="1345273">
                  <a:extLst>
                    <a:ext uri="{9D8B030D-6E8A-4147-A177-3AD203B41FA5}">
                      <a16:colId xmlns:a16="http://schemas.microsoft.com/office/drawing/2014/main" val="1321517597"/>
                    </a:ext>
                  </a:extLst>
                </a:gridCol>
                <a:gridCol w="3912529">
                  <a:extLst>
                    <a:ext uri="{9D8B030D-6E8A-4147-A177-3AD203B41FA5}">
                      <a16:colId xmlns:a16="http://schemas.microsoft.com/office/drawing/2014/main" val="1421867936"/>
                    </a:ext>
                  </a:extLst>
                </a:gridCol>
              </a:tblGrid>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Metric</a:t>
                      </a:r>
                    </a:p>
                  </a:txBody>
                  <a:tcPr/>
                </a:tc>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Defintion</a:t>
                      </a:r>
                    </a:p>
                  </a:txBody>
                  <a:tcPr/>
                </a:tc>
                <a:extLst>
                  <a:ext uri="{0D108BD9-81ED-4DB2-BD59-A6C34878D82A}">
                    <a16:rowId xmlns:a16="http://schemas.microsoft.com/office/drawing/2014/main" val="2117850877"/>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ec_zip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SemiBold" panose="020B0606030504020204" pitchFamily="34" charset="0"/>
                          <a:ea typeface="Open Sans SemiBold" panose="020B0606030504020204" pitchFamily="34" charset="0"/>
                          <a:cs typeface="Open Sans SemiBold" panose="020B0606030504020204" pitchFamily="34" charset="0"/>
                        </a:rPr>
                        <a:t>Economic connectedness (EC) – The degree to which low-income and high-income people are friends with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Economic Connectedness: two times the share of high-SES (high income) friends among low-SES (low income) individuals, averaged over all low-SES individuals in the ZIP code.</a:t>
                      </a:r>
                    </a:p>
                  </a:txBody>
                  <a:tcPr marB="91440"/>
                </a:tc>
                <a:extLst>
                  <a:ext uri="{0D108BD9-81ED-4DB2-BD59-A6C34878D82A}">
                    <a16:rowId xmlns:a16="http://schemas.microsoft.com/office/drawing/2014/main" val="4248007106"/>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nbhd_ec_zip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Economic connectedness calculated using only within-neighborhood friends. </a:t>
                      </a:r>
                    </a:p>
                  </a:txBody>
                  <a:tcPr/>
                </a:tc>
                <a:extLst>
                  <a:ext uri="{0D108BD9-81ED-4DB2-BD59-A6C34878D82A}">
                    <a16:rowId xmlns:a16="http://schemas.microsoft.com/office/drawing/2014/main" val="3131000101"/>
                  </a:ext>
                </a:extLst>
              </a:tr>
              <a:tr h="250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ec_grp_mem_zip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Two times the share of high-SES friends among low-SES individuals averaged over all low-SES individuals in the ZIP code.</a:t>
                      </a:r>
                    </a:p>
                  </a:txBody>
                  <a:tcPr/>
                </a:tc>
                <a:extLst>
                  <a:ext uri="{0D108BD9-81ED-4DB2-BD59-A6C34878D82A}">
                    <a16:rowId xmlns:a16="http://schemas.microsoft.com/office/drawing/2014/main" val="4289267294"/>
                  </a:ext>
                </a:extLst>
              </a:tr>
              <a:tr h="250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exposure_grp_mem_zip </a:t>
                      </a:r>
                    </a:p>
                  </a:txBody>
                  <a:tcPr/>
                </a:tc>
                <a:tc>
                  <a:txBody>
                    <a:bodyPr/>
                    <a:lstStyle/>
                    <a:p>
                      <a:r>
                        <a:rPr lang="en-US" sz="800" b="0"/>
                        <a:t>The share of high-income people in the Facebook groups in which people participate. </a:t>
                      </a:r>
                      <a:r>
                        <a:rPr lang="en-US" sz="800">
                          <a:latin typeface="Open Sans" panose="020B0606030504020204" pitchFamily="34" charset="0"/>
                          <a:ea typeface="Open Sans" panose="020B0606030504020204" pitchFamily="34" charset="0"/>
                          <a:cs typeface="Open Sans" panose="020B0606030504020204" pitchFamily="34" charset="0"/>
                        </a:rPr>
                        <a:t>Mean exposure to high-SES individuals by ZIP code for low-SES individuals: two times the average share of high-SES individuals in individuals’ groups, averaged over low-SES users.</a:t>
                      </a:r>
                    </a:p>
                  </a:txBody>
                  <a:tcPr/>
                </a:tc>
                <a:extLst>
                  <a:ext uri="{0D108BD9-81ED-4DB2-BD59-A6C34878D82A}">
                    <a16:rowId xmlns:a16="http://schemas.microsoft.com/office/drawing/2014/main" val="1614540202"/>
                  </a:ext>
                </a:extLst>
              </a:tr>
              <a:tr h="250242">
                <a:tc>
                  <a:txBody>
                    <a:bodyPr/>
                    <a:lstStyle/>
                    <a:p>
                      <a:r>
                        <a:rPr lang="en-US" sz="800">
                          <a:latin typeface="Open Sans" panose="020B0606030504020204" pitchFamily="34" charset="0"/>
                          <a:ea typeface="Open Sans" panose="020B0606030504020204" pitchFamily="34" charset="0"/>
                          <a:cs typeface="Open Sans" panose="020B0606030504020204" pitchFamily="34" charset="0"/>
                        </a:rPr>
                        <a:t>clustering_zip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average fraction of an individual’s friend pairs who are also friends with each other. A metric of Cohesiveness: The degree to which social networks are fragmented into cliques</a:t>
                      </a:r>
                    </a:p>
                  </a:txBody>
                  <a:tcPr/>
                </a:tc>
                <a:extLst>
                  <a:ext uri="{0D108BD9-81ED-4DB2-BD59-A6C34878D82A}">
                    <a16:rowId xmlns:a16="http://schemas.microsoft.com/office/drawing/2014/main" val="1645952448"/>
                  </a:ext>
                </a:extLst>
              </a:tr>
              <a:tr h="250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volunteering_rate_zip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percentage of Facebook users who are members of a group which is predicted to be about ‘volunteering’ or ‘activism’ based on group title and other group characteristics. A measure of of Civic Engagement: Rates of volunteering and participation in community organizations</a:t>
                      </a:r>
                    </a:p>
                  </a:txBody>
                  <a:tcPr/>
                </a:tc>
                <a:extLst>
                  <a:ext uri="{0D108BD9-81ED-4DB2-BD59-A6C34878D82A}">
                    <a16:rowId xmlns:a16="http://schemas.microsoft.com/office/drawing/2014/main" val="3273282624"/>
                  </a:ext>
                </a:extLst>
              </a:tr>
              <a:tr h="250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civic_organization_zip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The number of Facebook Pages predicted to be “Public Good” pages based on page title, category, and other page characteristics, per</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1,000 users in the ZIP code. A measure of Civic Engagement.</a:t>
                      </a:r>
                    </a:p>
                  </a:txBody>
                  <a:tcPr/>
                </a:tc>
                <a:extLst>
                  <a:ext uri="{0D108BD9-81ED-4DB2-BD59-A6C34878D82A}">
                    <a16:rowId xmlns:a16="http://schemas.microsoft.com/office/drawing/2014/main" val="951310054"/>
                  </a:ext>
                </a:extLst>
              </a:tr>
              <a:tr h="250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num_below_p50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latin typeface="Open Sans" panose="020B0606030504020204" pitchFamily="34" charset="0"/>
                          <a:ea typeface="Open Sans" panose="020B0606030504020204" pitchFamily="34" charset="0"/>
                          <a:cs typeface="Open Sans" panose="020B0606030504020204" pitchFamily="34" charset="0"/>
                        </a:rPr>
                        <a:t>Number of children with below-national-median parental household income.</a:t>
                      </a:r>
                    </a:p>
                  </a:txBody>
                  <a:tcPr/>
                </a:tc>
                <a:extLst>
                  <a:ext uri="{0D108BD9-81ED-4DB2-BD59-A6C34878D82A}">
                    <a16:rowId xmlns:a16="http://schemas.microsoft.com/office/drawing/2014/main" val="2579181298"/>
                  </a:ext>
                </a:extLst>
              </a:tr>
            </a:tbl>
          </a:graphicData>
        </a:graphic>
      </p:graphicFrame>
      <p:sp>
        <p:nvSpPr>
          <p:cNvPr id="10" name="TextBox 9">
            <a:extLst>
              <a:ext uri="{FF2B5EF4-FFF2-40B4-BE49-F238E27FC236}">
                <a16:creationId xmlns:a16="http://schemas.microsoft.com/office/drawing/2014/main" id="{F84472D1-3732-F62D-E610-336261F1F490}"/>
              </a:ext>
            </a:extLst>
          </p:cNvPr>
          <p:cNvSpPr txBox="1"/>
          <p:nvPr/>
        </p:nvSpPr>
        <p:spPr>
          <a:xfrm>
            <a:off x="2463800" y="1388141"/>
            <a:ext cx="2921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Population: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Open Sans"/>
              </a:rPr>
              <a:t>Geographic granularity: Census Tract</a:t>
            </a:r>
          </a:p>
        </p:txBody>
      </p:sp>
      <p:sp>
        <p:nvSpPr>
          <p:cNvPr id="11" name="TextBox 10">
            <a:extLst>
              <a:ext uri="{FF2B5EF4-FFF2-40B4-BE49-F238E27FC236}">
                <a16:creationId xmlns:a16="http://schemas.microsoft.com/office/drawing/2014/main" id="{2D85F550-D551-4EBD-FB16-BC2CFBDA6536}"/>
              </a:ext>
            </a:extLst>
          </p:cNvPr>
          <p:cNvSpPr txBox="1"/>
          <p:nvPr/>
        </p:nvSpPr>
        <p:spPr>
          <a:xfrm>
            <a:off x="925305" y="1723751"/>
            <a:ext cx="1932195" cy="153888"/>
          </a:xfrm>
          <a:prstGeom prst="rect">
            <a:avLst/>
          </a:prstGeom>
          <a:noFill/>
        </p:spPr>
        <p:txBody>
          <a:bodyPr wrap="square" lIns="0" tIns="0" rIns="0" bIns="0" rtlCol="0">
            <a:spAutoFit/>
          </a:bodyPr>
          <a:lstStyle/>
          <a:p>
            <a:pPr>
              <a:defRPr/>
            </a:pPr>
            <a:r>
              <a:rPr kumimoji="0" lang="en-US" sz="1000" b="0" i="0" u="none" strike="noStrike" kern="1200" cap="none" spc="0" normalizeH="0" baseline="0" noProof="0">
                <a:ln>
                  <a:noFill/>
                </a:ln>
                <a:solidFill>
                  <a:schemeClr val="accent5">
                    <a:lumMod val="50000"/>
                  </a:schemeClr>
                </a:solidFill>
                <a:effectLst/>
                <a:uLnTx/>
                <a:uFillTx/>
                <a:latin typeface="Open Sans"/>
                <a:ea typeface="+mn-ea"/>
                <a:cs typeface="+mn-cs"/>
                <a:hlinkClick r:id="rId3">
                  <a:extLst>
                    <a:ext uri="{A12FA001-AC4F-418D-AE19-62706E023703}">
                      <ahyp:hlinkClr xmlns:ahyp="http://schemas.microsoft.com/office/drawing/2018/hyperlinkcolor" val="tx"/>
                    </a:ext>
                  </a:extLst>
                </a:hlinkClick>
              </a:rPr>
              <a:t>HMDA data dictionary</a:t>
            </a:r>
            <a:endParaRPr kumimoji="0" lang="en-US" sz="1000" b="0" i="0" u="none" strike="noStrike" kern="1200" cap="none" spc="0" normalizeH="0" baseline="0" noProof="0">
              <a:ln>
                <a:noFill/>
              </a:ln>
              <a:solidFill>
                <a:schemeClr val="accent5">
                  <a:lumMod val="50000"/>
                </a:schemeClr>
              </a:solidFill>
              <a:effectLst/>
              <a:uLnTx/>
              <a:uFillTx/>
              <a:latin typeface="Open Sans"/>
              <a:ea typeface="+mn-ea"/>
              <a:cs typeface="+mn-cs"/>
            </a:endParaRPr>
          </a:p>
        </p:txBody>
      </p:sp>
      <p:grpSp>
        <p:nvGrpSpPr>
          <p:cNvPr id="16" name="Group 15">
            <a:extLst>
              <a:ext uri="{FF2B5EF4-FFF2-40B4-BE49-F238E27FC236}">
                <a16:creationId xmlns:a16="http://schemas.microsoft.com/office/drawing/2014/main" id="{19A851A5-CC10-91A8-212D-AD363AAC9A2A}"/>
              </a:ext>
            </a:extLst>
          </p:cNvPr>
          <p:cNvGrpSpPr/>
          <p:nvPr/>
        </p:nvGrpSpPr>
        <p:grpSpPr>
          <a:xfrm>
            <a:off x="6610008" y="1184527"/>
            <a:ext cx="5061292" cy="693112"/>
            <a:chOff x="6610008" y="1184527"/>
            <a:chExt cx="5061292" cy="693112"/>
          </a:xfrm>
        </p:grpSpPr>
        <p:sp>
          <p:nvSpPr>
            <p:cNvPr id="12" name="TextBox 11">
              <a:extLst>
                <a:ext uri="{FF2B5EF4-FFF2-40B4-BE49-F238E27FC236}">
                  <a16:creationId xmlns:a16="http://schemas.microsoft.com/office/drawing/2014/main" id="{51479B96-63BE-FA4C-8E03-43D240BA3D7C}"/>
                </a:ext>
              </a:extLst>
            </p:cNvPr>
            <p:cNvSpPr txBox="1"/>
            <p:nvPr/>
          </p:nvSpPr>
          <p:spPr>
            <a:xfrm>
              <a:off x="6610008" y="1184527"/>
              <a:ext cx="2533992"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About the Social Capital data</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a:defRPr/>
              </a:pPr>
              <a:r>
                <a:rPr kumimoji="0" lang="en-US" sz="1000" b="0" i="0" u="none" strike="noStrike" kern="1200" cap="none" spc="0" normalizeH="0" baseline="0" noProof="0">
                  <a:ln>
                    <a:noFill/>
                  </a:ln>
                  <a:solidFill>
                    <a:prstClr val="black"/>
                  </a:solidFill>
                  <a:effectLst/>
                  <a:uLnTx/>
                  <a:uFillTx/>
                  <a:latin typeface="Open Sans"/>
                  <a:ea typeface="+mn-ea"/>
                  <a:cs typeface="+mn-cs"/>
                </a:rPr>
                <a:t>Source: </a:t>
              </a:r>
              <a:r>
                <a:rPr kumimoji="0" lang="en-US" sz="1000" b="0" i="0" u="none" strike="noStrike" kern="1200" cap="none" spc="0" normalizeH="0" baseline="0" noProof="0">
                  <a:ln>
                    <a:noFill/>
                  </a:ln>
                  <a:solidFill>
                    <a:schemeClr val="accent5">
                      <a:lumMod val="50000"/>
                    </a:schemeClr>
                  </a:solidFill>
                  <a:effectLst/>
                  <a:uLnTx/>
                  <a:uFillTx/>
                  <a:latin typeface="Open Sans"/>
                  <a:ea typeface="+mn-ea"/>
                  <a:cs typeface="+mn-cs"/>
                  <a:hlinkClick r:id="rId4">
                    <a:extLst>
                      <a:ext uri="{A12FA001-AC4F-418D-AE19-62706E023703}">
                        <ahyp:hlinkClr xmlns:ahyp="http://schemas.microsoft.com/office/drawing/2018/hyperlinkcolor" val="tx"/>
                      </a:ext>
                    </a:extLst>
                  </a:hlinkClick>
                </a:rPr>
                <a:t>Social Capital Study</a:t>
              </a:r>
              <a:endParaRPr kumimoji="0" lang="en-US" sz="1000" b="0" i="0" u="none" strike="noStrike" kern="1200" cap="none" spc="0" normalizeH="0" baseline="0" noProof="0">
                <a:ln>
                  <a:noFill/>
                </a:ln>
                <a:solidFill>
                  <a:schemeClr val="accent5">
                    <a:lumMod val="50000"/>
                  </a:schemeClr>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Year: 2022</a:t>
              </a:r>
              <a:endParaRPr kumimoji="0" lang="en-US" sz="1000" b="0" i="0" u="none" strike="noStrike" kern="1200" cap="none" spc="0" normalizeH="0" baseline="0" noProof="0">
                <a:ln>
                  <a:noFill/>
                </a:ln>
                <a:solidFill>
                  <a:schemeClr val="accent6">
                    <a:lumMod val="50000"/>
                  </a:schemeClr>
                </a:solidFill>
                <a:effectLst/>
                <a:uLnTx/>
                <a:uFillTx/>
                <a:latin typeface="Open Sans"/>
                <a:ea typeface="+mn-ea"/>
                <a:cs typeface="+mn-cs"/>
              </a:endParaRPr>
            </a:p>
          </p:txBody>
        </p:sp>
        <p:sp>
          <p:nvSpPr>
            <p:cNvPr id="13" name="TextBox 12">
              <a:extLst>
                <a:ext uri="{FF2B5EF4-FFF2-40B4-BE49-F238E27FC236}">
                  <a16:creationId xmlns:a16="http://schemas.microsoft.com/office/drawing/2014/main" id="{BF81107F-2213-502E-D9BE-102B7E9A6284}"/>
                </a:ext>
              </a:extLst>
            </p:cNvPr>
            <p:cNvSpPr txBox="1"/>
            <p:nvPr/>
          </p:nvSpPr>
          <p:spPr>
            <a:xfrm>
              <a:off x="8750300" y="1402019"/>
              <a:ext cx="2921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Population: US, Facebook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Open Sans"/>
                </a:rPr>
                <a:t>Geographic granularity: Zip code</a:t>
              </a:r>
            </a:p>
          </p:txBody>
        </p:sp>
        <p:sp>
          <p:nvSpPr>
            <p:cNvPr id="15" name="TextBox 14">
              <a:extLst>
                <a:ext uri="{FF2B5EF4-FFF2-40B4-BE49-F238E27FC236}">
                  <a16:creationId xmlns:a16="http://schemas.microsoft.com/office/drawing/2014/main" id="{0169682C-695F-C41A-4341-C077BFD2C714}"/>
                </a:ext>
              </a:extLst>
            </p:cNvPr>
            <p:cNvSpPr txBox="1"/>
            <p:nvPr/>
          </p:nvSpPr>
          <p:spPr>
            <a:xfrm>
              <a:off x="6610008" y="1723751"/>
              <a:ext cx="1932195" cy="153888"/>
            </a:xfrm>
            <a:prstGeom prst="rect">
              <a:avLst/>
            </a:prstGeom>
            <a:noFill/>
          </p:spPr>
          <p:txBody>
            <a:bodyPr wrap="square" lIns="0" tIns="0" rIns="0" bIns="0" rtlCol="0">
              <a:spAutoFit/>
            </a:bodyPr>
            <a:lstStyle/>
            <a:p>
              <a:pPr>
                <a:defRPr/>
              </a:pPr>
              <a:r>
                <a:rPr kumimoji="0" lang="en-US" sz="1000" b="0" i="0" u="none" strike="noStrike" kern="1200" cap="none" spc="0" normalizeH="0" baseline="0" noProof="0">
                  <a:ln>
                    <a:noFill/>
                  </a:ln>
                  <a:solidFill>
                    <a:schemeClr val="accent5">
                      <a:lumMod val="50000"/>
                    </a:schemeClr>
                  </a:solidFill>
                  <a:effectLst/>
                  <a:uLnTx/>
                  <a:uFillTx/>
                  <a:latin typeface="Open Sans"/>
                  <a:ea typeface="+mn-ea"/>
                  <a:cs typeface="+mn-cs"/>
                  <a:hlinkClick r:id="rId5">
                    <a:extLst>
                      <a:ext uri="{A12FA001-AC4F-418D-AE19-62706E023703}">
                        <ahyp:hlinkClr xmlns:ahyp="http://schemas.microsoft.com/office/drawing/2018/hyperlinkcolor" val="tx"/>
                      </a:ext>
                    </a:extLst>
                  </a:hlinkClick>
                </a:rPr>
                <a:t>Social Capital Study Data</a:t>
              </a:r>
              <a:endParaRPr kumimoji="0" lang="en-US" sz="1000" b="0" i="0" u="none" strike="noStrike" kern="1200" cap="none" spc="0" normalizeH="0" baseline="0" noProof="0">
                <a:ln>
                  <a:noFill/>
                </a:ln>
                <a:solidFill>
                  <a:schemeClr val="accent5">
                    <a:lumMod val="50000"/>
                  </a:schemeClr>
                </a:solidFill>
                <a:effectLst/>
                <a:uLnTx/>
                <a:uFillTx/>
                <a:latin typeface="Open Sans"/>
                <a:ea typeface="+mn-ea"/>
                <a:cs typeface="+mn-cs"/>
              </a:endParaRPr>
            </a:p>
          </p:txBody>
        </p:sp>
      </p:grpSp>
    </p:spTree>
    <p:extLst>
      <p:ext uri="{BB962C8B-B14F-4D97-AF65-F5344CB8AC3E}">
        <p14:creationId xmlns:p14="http://schemas.microsoft.com/office/powerpoint/2010/main" val="199193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914400" y="1184239"/>
            <a:ext cx="10325100" cy="584200"/>
          </a:xfrm>
        </p:spPr>
        <p:txBody>
          <a:bodyPr/>
          <a:lstStyle/>
          <a:p>
            <a:r>
              <a:rPr lang="en-GB"/>
              <a:t>Code snippet</a:t>
            </a:r>
          </a:p>
        </p:txBody>
      </p:sp>
      <p:sp>
        <p:nvSpPr>
          <p:cNvPr id="3" name="Title 2"/>
          <p:cNvSpPr>
            <a:spLocks noGrp="1"/>
          </p:cNvSpPr>
          <p:nvPr>
            <p:ph type="title"/>
          </p:nvPr>
        </p:nvSpPr>
        <p:spPr>
          <a:xfrm>
            <a:off x="914400" y="279400"/>
            <a:ext cx="3766930" cy="787400"/>
          </a:xfrm>
        </p:spPr>
        <p:txBody>
          <a:bodyPr/>
          <a:lstStyle/>
          <a:p>
            <a:r>
              <a:rPr lang="en-GB"/>
              <a:t>XGBoost Regressor</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1</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1888435"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0" name="TextBox 19">
            <a:extLst>
              <a:ext uri="{FF2B5EF4-FFF2-40B4-BE49-F238E27FC236}">
                <a16:creationId xmlns:a16="http://schemas.microsoft.com/office/drawing/2014/main" id="{DC7B82A9-9688-EF80-9E74-F68314B3A8F0}"/>
              </a:ext>
            </a:extLst>
          </p:cNvPr>
          <p:cNvSpPr txBox="1"/>
          <p:nvPr/>
        </p:nvSpPr>
        <p:spPr>
          <a:xfrm>
            <a:off x="5988424" y="2501153"/>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2" name="TextBox 21">
            <a:extLst>
              <a:ext uri="{FF2B5EF4-FFF2-40B4-BE49-F238E27FC236}">
                <a16:creationId xmlns:a16="http://schemas.microsoft.com/office/drawing/2014/main" id="{5EC5F51E-2E28-C750-D1E5-7402F6717AE5}"/>
              </a:ext>
            </a:extLst>
          </p:cNvPr>
          <p:cNvSpPr txBox="1"/>
          <p:nvPr/>
        </p:nvSpPr>
        <p:spPr>
          <a:xfrm>
            <a:off x="4536141" y="6562165"/>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30" name="TextBox 29">
            <a:extLst>
              <a:ext uri="{FF2B5EF4-FFF2-40B4-BE49-F238E27FC236}">
                <a16:creationId xmlns:a16="http://schemas.microsoft.com/office/drawing/2014/main" id="{8A073573-4A5C-09EB-96DA-DDAB43F78D57}"/>
              </a:ext>
            </a:extLst>
          </p:cNvPr>
          <p:cNvSpPr txBox="1"/>
          <p:nvPr/>
        </p:nvSpPr>
        <p:spPr>
          <a:xfrm>
            <a:off x="2219093" y="914400"/>
            <a:ext cx="0" cy="0"/>
          </a:xfrm>
          <a:prstGeom prst="rect">
            <a:avLst/>
          </a:prstGeom>
          <a:noFill/>
        </p:spPr>
        <p:txBody>
          <a:bodyPr wrap="none" lIns="0" tIns="0" rIns="0" bIns="0" rtlCol="0">
            <a:noAutofit/>
          </a:bodyPr>
          <a:lstStyle/>
          <a:p>
            <a:pPr algn="l">
              <a:spcBef>
                <a:spcPts val="600"/>
              </a:spcBef>
              <a:buSzPct val="100000"/>
            </a:pPr>
            <a:endParaRPr lang="en-US" sz="1200" dirty="0"/>
          </a:p>
        </p:txBody>
      </p:sp>
      <p:graphicFrame>
        <p:nvGraphicFramePr>
          <p:cNvPr id="8" name="Table 7">
            <a:extLst>
              <a:ext uri="{FF2B5EF4-FFF2-40B4-BE49-F238E27FC236}">
                <a16:creationId xmlns:a16="http://schemas.microsoft.com/office/drawing/2014/main" id="{D49E7423-1238-C07F-080A-0A990F8E2896}"/>
              </a:ext>
            </a:extLst>
          </p:cNvPr>
          <p:cNvGraphicFramePr>
            <a:graphicFrameLocks noGrp="1"/>
          </p:cNvGraphicFramePr>
          <p:nvPr>
            <p:extLst>
              <p:ext uri="{D42A27DB-BD31-4B8C-83A1-F6EECF244321}">
                <p14:modId xmlns:p14="http://schemas.microsoft.com/office/powerpoint/2010/main" val="3804615337"/>
              </p:ext>
            </p:extLst>
          </p:nvPr>
        </p:nvGraphicFramePr>
        <p:xfrm>
          <a:off x="7200900" y="553292"/>
          <a:ext cx="1878935" cy="5909328"/>
        </p:xfrm>
        <a:graphic>
          <a:graphicData uri="http://schemas.openxmlformats.org/drawingml/2006/table">
            <a:tbl>
              <a:tblPr>
                <a:tableStyleId>{5C22544A-7EE6-4342-B048-85BDC9FD1C3A}</a:tableStyleId>
              </a:tblPr>
              <a:tblGrid>
                <a:gridCol w="1878935">
                  <a:extLst>
                    <a:ext uri="{9D8B030D-6E8A-4147-A177-3AD203B41FA5}">
                      <a16:colId xmlns:a16="http://schemas.microsoft.com/office/drawing/2014/main" val="3151224661"/>
                    </a:ext>
                  </a:extLst>
                </a:gridCol>
              </a:tblGrid>
              <a:tr h="164148">
                <a:tc>
                  <a:txBody>
                    <a:bodyPr/>
                    <a:lstStyle/>
                    <a:p>
                      <a:pPr algn="l" fontAlgn="b"/>
                      <a:r>
                        <a:rPr lang="en-US" sz="800" u="none" strike="noStrike">
                          <a:effectLst/>
                        </a:rPr>
                        <a:t>[0]     validation_0-rmse:0.23590</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384652896"/>
                  </a:ext>
                </a:extLst>
              </a:tr>
              <a:tr h="164148">
                <a:tc>
                  <a:txBody>
                    <a:bodyPr/>
                    <a:lstStyle/>
                    <a:p>
                      <a:pPr algn="l" fontAlgn="b"/>
                      <a:r>
                        <a:rPr lang="en-US" sz="800" u="none" strike="noStrike">
                          <a:effectLst/>
                        </a:rPr>
                        <a:t>[1]     validation_0-rmse:0.16956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196877614"/>
                  </a:ext>
                </a:extLst>
              </a:tr>
              <a:tr h="164148">
                <a:tc>
                  <a:txBody>
                    <a:bodyPr/>
                    <a:lstStyle/>
                    <a:p>
                      <a:pPr algn="l" fontAlgn="b"/>
                      <a:r>
                        <a:rPr lang="en-US" sz="800" u="none" strike="noStrike">
                          <a:effectLst/>
                        </a:rPr>
                        <a:t>[2]     validation_0-rmse:0.12459</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853888731"/>
                  </a:ext>
                </a:extLst>
              </a:tr>
              <a:tr h="164148">
                <a:tc>
                  <a:txBody>
                    <a:bodyPr/>
                    <a:lstStyle/>
                    <a:p>
                      <a:pPr algn="l" fontAlgn="b"/>
                      <a:r>
                        <a:rPr lang="en-US" sz="800" u="none" strike="noStrike">
                          <a:effectLst/>
                        </a:rPr>
                        <a:t>[3]     validation_0-rmse:0.09486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007048577"/>
                  </a:ext>
                </a:extLst>
              </a:tr>
              <a:tr h="164148">
                <a:tc>
                  <a:txBody>
                    <a:bodyPr/>
                    <a:lstStyle/>
                    <a:p>
                      <a:pPr algn="l" fontAlgn="b"/>
                      <a:r>
                        <a:rPr lang="en-US" sz="800" u="none" strike="noStrike">
                          <a:effectLst/>
                        </a:rPr>
                        <a:t>[4]     validation_0-rmse:0.07578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990065290"/>
                  </a:ext>
                </a:extLst>
              </a:tr>
              <a:tr h="164148">
                <a:tc>
                  <a:txBody>
                    <a:bodyPr/>
                    <a:lstStyle/>
                    <a:p>
                      <a:pPr algn="l" fontAlgn="b"/>
                      <a:r>
                        <a:rPr lang="en-US" sz="800" u="none" strike="noStrike">
                          <a:effectLst/>
                        </a:rPr>
                        <a:t>[5]     validation_0-rmse:0.06397</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738924820"/>
                  </a:ext>
                </a:extLst>
              </a:tr>
              <a:tr h="164148">
                <a:tc>
                  <a:txBody>
                    <a:bodyPr/>
                    <a:lstStyle/>
                    <a:p>
                      <a:pPr algn="l" fontAlgn="b"/>
                      <a:r>
                        <a:rPr lang="en-US" sz="800" u="none" strike="noStrike">
                          <a:effectLst/>
                        </a:rPr>
                        <a:t>[6]     validation_0-rmse:0.05704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592749266"/>
                  </a:ext>
                </a:extLst>
              </a:tr>
              <a:tr h="164148">
                <a:tc>
                  <a:txBody>
                    <a:bodyPr/>
                    <a:lstStyle/>
                    <a:p>
                      <a:pPr algn="l" fontAlgn="b"/>
                      <a:r>
                        <a:rPr lang="en-US" sz="800" u="none" strike="noStrike">
                          <a:effectLst/>
                        </a:rPr>
                        <a:t>[7]     validation_0-rmse:0.05332</a:t>
                      </a:r>
                      <a:endParaRPr lang="en-US" sz="800" b="0" i="0" u="none" strike="noStrike">
                        <a:solidFill>
                          <a:srgbClr val="000000"/>
                        </a:solidFill>
                        <a:effectLst/>
                        <a:latin typeface="Courier New" panose="02070309020205020404" pitchFamily="49" charset="0"/>
                      </a:endParaRPr>
                    </a:p>
                  </a:txBody>
                  <a:tcPr marL="5088" marR="5088" marT="5088" marB="0" anchor="b">
                    <a:solidFill>
                      <a:schemeClr val="accent1">
                        <a:lumMod val="20000"/>
                        <a:lumOff val="80000"/>
                      </a:schemeClr>
                    </a:solidFill>
                  </a:tcPr>
                </a:tc>
                <a:extLst>
                  <a:ext uri="{0D108BD9-81ED-4DB2-BD59-A6C34878D82A}">
                    <a16:rowId xmlns:a16="http://schemas.microsoft.com/office/drawing/2014/main" val="1865919481"/>
                  </a:ext>
                </a:extLst>
              </a:tr>
              <a:tr h="164148">
                <a:tc>
                  <a:txBody>
                    <a:bodyPr/>
                    <a:lstStyle/>
                    <a:p>
                      <a:pPr algn="l" fontAlgn="b"/>
                      <a:r>
                        <a:rPr lang="en-US" sz="800" u="none" strike="noStrike">
                          <a:effectLst/>
                        </a:rPr>
                        <a:t>[8]     validation_0-rmse:0.05112</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760954167"/>
                  </a:ext>
                </a:extLst>
              </a:tr>
              <a:tr h="164148">
                <a:tc>
                  <a:txBody>
                    <a:bodyPr/>
                    <a:lstStyle/>
                    <a:p>
                      <a:pPr algn="l" fontAlgn="b"/>
                      <a:r>
                        <a:rPr lang="en-US" sz="800" u="none" strike="noStrike">
                          <a:effectLst/>
                        </a:rPr>
                        <a:t>[9]     validation_0-rmse:0.05001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553122382"/>
                  </a:ext>
                </a:extLst>
              </a:tr>
              <a:tr h="164148">
                <a:tc>
                  <a:txBody>
                    <a:bodyPr/>
                    <a:lstStyle/>
                    <a:p>
                      <a:pPr algn="l" fontAlgn="b"/>
                      <a:r>
                        <a:rPr lang="en-US" sz="800" u="none" strike="noStrike">
                          <a:effectLst/>
                        </a:rPr>
                        <a:t>[10]    validation_0-rmse:0.04938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178845431"/>
                  </a:ext>
                </a:extLst>
              </a:tr>
              <a:tr h="164148">
                <a:tc>
                  <a:txBody>
                    <a:bodyPr/>
                    <a:lstStyle/>
                    <a:p>
                      <a:pPr algn="l" fontAlgn="b"/>
                      <a:r>
                        <a:rPr lang="en-US" sz="800" u="none" strike="noStrike">
                          <a:effectLst/>
                        </a:rPr>
                        <a:t>[11]    validation_0-rmse:0.04897</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336784928"/>
                  </a:ext>
                </a:extLst>
              </a:tr>
              <a:tr h="164148">
                <a:tc>
                  <a:txBody>
                    <a:bodyPr/>
                    <a:lstStyle/>
                    <a:p>
                      <a:pPr algn="l" fontAlgn="b"/>
                      <a:r>
                        <a:rPr lang="en-US" sz="800" u="none" strike="noStrike">
                          <a:effectLst/>
                        </a:rPr>
                        <a:t>[12]    validation_0-rmse:0.04876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486911105"/>
                  </a:ext>
                </a:extLst>
              </a:tr>
              <a:tr h="164148">
                <a:tc>
                  <a:txBody>
                    <a:bodyPr/>
                    <a:lstStyle/>
                    <a:p>
                      <a:pPr algn="l" fontAlgn="b"/>
                      <a:r>
                        <a:rPr lang="en-US" sz="800" u="none" strike="noStrike">
                          <a:effectLst/>
                        </a:rPr>
                        <a:t>[13]    validation_0-rmse:0.04854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597886692"/>
                  </a:ext>
                </a:extLst>
              </a:tr>
              <a:tr h="164148">
                <a:tc>
                  <a:txBody>
                    <a:bodyPr/>
                    <a:lstStyle/>
                    <a:p>
                      <a:pPr algn="l" fontAlgn="b"/>
                      <a:r>
                        <a:rPr lang="en-US" sz="800" u="none" strike="noStrike">
                          <a:effectLst/>
                        </a:rPr>
                        <a:t>[14]    validation_0-rmse:0.04836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552656949"/>
                  </a:ext>
                </a:extLst>
              </a:tr>
              <a:tr h="164148">
                <a:tc>
                  <a:txBody>
                    <a:bodyPr/>
                    <a:lstStyle/>
                    <a:p>
                      <a:pPr algn="l" fontAlgn="b"/>
                      <a:r>
                        <a:rPr lang="en-US" sz="800" u="none" strike="noStrike">
                          <a:effectLst/>
                        </a:rPr>
                        <a:t>[15]    validation_0-rmse:0.04825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34878471"/>
                  </a:ext>
                </a:extLst>
              </a:tr>
              <a:tr h="164148">
                <a:tc>
                  <a:txBody>
                    <a:bodyPr/>
                    <a:lstStyle/>
                    <a:p>
                      <a:pPr algn="l" fontAlgn="b"/>
                      <a:r>
                        <a:rPr lang="en-US" sz="800" u="none" strike="noStrike">
                          <a:effectLst/>
                        </a:rPr>
                        <a:t>[16]    validation_0-rmse:0.04829</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403651689"/>
                  </a:ext>
                </a:extLst>
              </a:tr>
              <a:tr h="164148">
                <a:tc>
                  <a:txBody>
                    <a:bodyPr/>
                    <a:lstStyle/>
                    <a:p>
                      <a:pPr algn="l" fontAlgn="b"/>
                      <a:r>
                        <a:rPr lang="en-US" sz="800" u="none" strike="noStrike">
                          <a:effectLst/>
                        </a:rPr>
                        <a:t>[17]    validation_0-rmse:0.04814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432217353"/>
                  </a:ext>
                </a:extLst>
              </a:tr>
              <a:tr h="164148">
                <a:tc>
                  <a:txBody>
                    <a:bodyPr/>
                    <a:lstStyle/>
                    <a:p>
                      <a:pPr algn="l" fontAlgn="b"/>
                      <a:r>
                        <a:rPr lang="en-US" sz="800" u="none" strike="noStrike">
                          <a:effectLst/>
                        </a:rPr>
                        <a:t>[18]    validation_0-rmse:0.04811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345594551"/>
                  </a:ext>
                </a:extLst>
              </a:tr>
              <a:tr h="164148">
                <a:tc>
                  <a:txBody>
                    <a:bodyPr/>
                    <a:lstStyle/>
                    <a:p>
                      <a:pPr algn="l" fontAlgn="b"/>
                      <a:r>
                        <a:rPr lang="en-US" sz="800" u="none" strike="noStrike">
                          <a:effectLst/>
                        </a:rPr>
                        <a:t>[19]    validation_0-rmse:0.04805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176533489"/>
                  </a:ext>
                </a:extLst>
              </a:tr>
              <a:tr h="164148">
                <a:tc>
                  <a:txBody>
                    <a:bodyPr/>
                    <a:lstStyle/>
                    <a:p>
                      <a:pPr algn="l" fontAlgn="b"/>
                      <a:r>
                        <a:rPr lang="en-US" sz="800" u="none" strike="noStrike">
                          <a:effectLst/>
                        </a:rPr>
                        <a:t>[20]    validation_0-rmse:0.04800</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838818154"/>
                  </a:ext>
                </a:extLst>
              </a:tr>
              <a:tr h="164148">
                <a:tc>
                  <a:txBody>
                    <a:bodyPr/>
                    <a:lstStyle/>
                    <a:p>
                      <a:pPr algn="l" fontAlgn="b"/>
                      <a:r>
                        <a:rPr lang="en-US" sz="800" u="none" strike="noStrike">
                          <a:effectLst/>
                        </a:rPr>
                        <a:t>[21]    validation_0-rmse:0.04795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875811881"/>
                  </a:ext>
                </a:extLst>
              </a:tr>
              <a:tr h="164148">
                <a:tc>
                  <a:txBody>
                    <a:bodyPr/>
                    <a:lstStyle/>
                    <a:p>
                      <a:pPr algn="l" fontAlgn="b"/>
                      <a:r>
                        <a:rPr lang="en-US" sz="800" u="none" strike="noStrike">
                          <a:effectLst/>
                        </a:rPr>
                        <a:t>[22]    validation_0-rmse:0.04798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532629222"/>
                  </a:ext>
                </a:extLst>
              </a:tr>
              <a:tr h="164148">
                <a:tc>
                  <a:txBody>
                    <a:bodyPr/>
                    <a:lstStyle/>
                    <a:p>
                      <a:pPr algn="l" fontAlgn="b"/>
                      <a:r>
                        <a:rPr lang="en-US" sz="800" u="none" strike="noStrike">
                          <a:effectLst/>
                        </a:rPr>
                        <a:t>[23]    validation_0-rmse:0.04795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226265350"/>
                  </a:ext>
                </a:extLst>
              </a:tr>
              <a:tr h="164148">
                <a:tc>
                  <a:txBody>
                    <a:bodyPr/>
                    <a:lstStyle/>
                    <a:p>
                      <a:pPr algn="l" fontAlgn="b"/>
                      <a:r>
                        <a:rPr lang="en-US" sz="800" u="none" strike="noStrike">
                          <a:effectLst/>
                        </a:rPr>
                        <a:t>[24]    validation_0-rmse:0.04789</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739456947"/>
                  </a:ext>
                </a:extLst>
              </a:tr>
              <a:tr h="164148">
                <a:tc>
                  <a:txBody>
                    <a:bodyPr/>
                    <a:lstStyle/>
                    <a:p>
                      <a:pPr algn="l" fontAlgn="b"/>
                      <a:r>
                        <a:rPr lang="en-US" sz="800" u="none" strike="noStrike">
                          <a:effectLst/>
                        </a:rPr>
                        <a:t>[25]    validation_0-rmse:0.04778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484543486"/>
                  </a:ext>
                </a:extLst>
              </a:tr>
              <a:tr h="164148">
                <a:tc>
                  <a:txBody>
                    <a:bodyPr/>
                    <a:lstStyle/>
                    <a:p>
                      <a:pPr algn="l" fontAlgn="b"/>
                      <a:r>
                        <a:rPr lang="en-US" sz="800" u="none" strike="noStrike">
                          <a:effectLst/>
                        </a:rPr>
                        <a:t>[26]    validation_0-rmse:0.04775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934934825"/>
                  </a:ext>
                </a:extLst>
              </a:tr>
              <a:tr h="164148">
                <a:tc>
                  <a:txBody>
                    <a:bodyPr/>
                    <a:lstStyle/>
                    <a:p>
                      <a:pPr algn="l" fontAlgn="b"/>
                      <a:r>
                        <a:rPr lang="en-US" sz="800" u="none" strike="noStrike">
                          <a:effectLst/>
                        </a:rPr>
                        <a:t>[27]    validation_0-rmse:0.04768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917950073"/>
                  </a:ext>
                </a:extLst>
              </a:tr>
              <a:tr h="164148">
                <a:tc>
                  <a:txBody>
                    <a:bodyPr/>
                    <a:lstStyle/>
                    <a:p>
                      <a:pPr algn="l" fontAlgn="b"/>
                      <a:r>
                        <a:rPr lang="en-US" sz="800" u="none" strike="noStrike">
                          <a:effectLst/>
                        </a:rPr>
                        <a:t>[28]    validation_0-rmse:0.04765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176602033"/>
                  </a:ext>
                </a:extLst>
              </a:tr>
              <a:tr h="164148">
                <a:tc>
                  <a:txBody>
                    <a:bodyPr/>
                    <a:lstStyle/>
                    <a:p>
                      <a:pPr algn="l" fontAlgn="b"/>
                      <a:r>
                        <a:rPr lang="en-US" sz="800" u="none" strike="noStrike">
                          <a:effectLst/>
                        </a:rPr>
                        <a:t>[29]    validation_0-rmse:0.04765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377224276"/>
                  </a:ext>
                </a:extLst>
              </a:tr>
              <a:tr h="164148">
                <a:tc>
                  <a:txBody>
                    <a:bodyPr/>
                    <a:lstStyle/>
                    <a:p>
                      <a:pPr algn="l" fontAlgn="b"/>
                      <a:r>
                        <a:rPr lang="en-US" sz="800" u="none" strike="noStrike">
                          <a:effectLst/>
                        </a:rPr>
                        <a:t>[30]    validation_0-rmse:0.04761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501557726"/>
                  </a:ext>
                </a:extLst>
              </a:tr>
              <a:tr h="164148">
                <a:tc>
                  <a:txBody>
                    <a:bodyPr/>
                    <a:lstStyle/>
                    <a:p>
                      <a:pPr algn="l" fontAlgn="b"/>
                      <a:r>
                        <a:rPr lang="en-US" sz="800" u="none" strike="noStrike">
                          <a:effectLst/>
                        </a:rPr>
                        <a:t>[31]    validation_0-rmse:0.04761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464636150"/>
                  </a:ext>
                </a:extLst>
              </a:tr>
              <a:tr h="164148">
                <a:tc>
                  <a:txBody>
                    <a:bodyPr/>
                    <a:lstStyle/>
                    <a:p>
                      <a:pPr algn="l" fontAlgn="b"/>
                      <a:r>
                        <a:rPr lang="en-US" sz="800" u="none" strike="noStrike">
                          <a:effectLst/>
                        </a:rPr>
                        <a:t>[32]    validation_0-rmse:0.04758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398782892"/>
                  </a:ext>
                </a:extLst>
              </a:tr>
              <a:tr h="164148">
                <a:tc>
                  <a:txBody>
                    <a:bodyPr/>
                    <a:lstStyle/>
                    <a:p>
                      <a:pPr algn="l" fontAlgn="b"/>
                      <a:r>
                        <a:rPr lang="en-US" sz="800" u="none" strike="noStrike">
                          <a:effectLst/>
                        </a:rPr>
                        <a:t>[33]    validation_0-rmse:0.04760</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774038309"/>
                  </a:ext>
                </a:extLst>
              </a:tr>
              <a:tr h="164148">
                <a:tc>
                  <a:txBody>
                    <a:bodyPr/>
                    <a:lstStyle/>
                    <a:p>
                      <a:pPr algn="l" fontAlgn="b"/>
                      <a:r>
                        <a:rPr lang="en-US" sz="800" u="none" strike="noStrike">
                          <a:effectLst/>
                        </a:rPr>
                        <a:t>[34]    validation_0-rmse:0.04754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017954140"/>
                  </a:ext>
                </a:extLst>
              </a:tr>
              <a:tr h="164148">
                <a:tc>
                  <a:txBody>
                    <a:bodyPr/>
                    <a:lstStyle/>
                    <a:p>
                      <a:pPr algn="l" fontAlgn="b"/>
                      <a:r>
                        <a:rPr lang="en-US" sz="800" u="none" strike="noStrike">
                          <a:effectLst/>
                        </a:rPr>
                        <a:t>[35]    validation_0-rmse:0.04754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020474143"/>
                  </a:ext>
                </a:extLst>
              </a:tr>
            </a:tbl>
          </a:graphicData>
        </a:graphic>
      </p:graphicFrame>
      <p:sp>
        <p:nvSpPr>
          <p:cNvPr id="9" name="TextBox 8">
            <a:extLst>
              <a:ext uri="{FF2B5EF4-FFF2-40B4-BE49-F238E27FC236}">
                <a16:creationId xmlns:a16="http://schemas.microsoft.com/office/drawing/2014/main" id="{9B267E26-4870-EB8A-16AE-FA811D26E799}"/>
              </a:ext>
            </a:extLst>
          </p:cNvPr>
          <p:cNvSpPr txBox="1"/>
          <p:nvPr/>
        </p:nvSpPr>
        <p:spPr>
          <a:xfrm>
            <a:off x="914400" y="1943100"/>
            <a:ext cx="4372992" cy="1077218"/>
          </a:xfrm>
          <a:prstGeom prst="rect">
            <a:avLst/>
          </a:prstGeom>
          <a:noFill/>
        </p:spPr>
        <p:txBody>
          <a:bodyPr wrap="none" lIns="0" tIns="0" rIns="0" bIns="0" rtlCol="0">
            <a:spAutoFit/>
          </a:bodyPr>
          <a:lstStyle/>
          <a:p>
            <a:pPr algn="l">
              <a:buSzPct val="100000"/>
            </a:pPr>
            <a:r>
              <a:rPr lang="en-US" sz="1000" dirty="0">
                <a:latin typeface="Consolas" panose="020B0609020204030204" pitchFamily="49" charset="0"/>
                <a:cs typeface="Consolas" panose="020B0609020204030204" pitchFamily="49" charset="0"/>
              </a:rPr>
              <a:t>model = XGBRegressor(</a:t>
            </a:r>
          </a:p>
          <a:p>
            <a:pPr algn="l">
              <a:buSzPct val="100000"/>
            </a:pPr>
            <a:r>
              <a:rPr lang="en-US" sz="1000" dirty="0">
                <a:latin typeface="Consolas" panose="020B0609020204030204" pitchFamily="49" charset="0"/>
                <a:cs typeface="Consolas" panose="020B0609020204030204" pitchFamily="49" charset="0"/>
              </a:rPr>
              <a:t>    n_estimators=300,</a:t>
            </a:r>
          </a:p>
          <a:p>
            <a:pPr algn="l">
              <a:buSzPct val="100000"/>
            </a:pPr>
            <a:r>
              <a:rPr lang="en-US" sz="1000" dirty="0">
                <a:latin typeface="Consolas" panose="020B0609020204030204" pitchFamily="49" charset="0"/>
                <a:cs typeface="Consolas" panose="020B0609020204030204" pitchFamily="49" charset="0"/>
              </a:rPr>
              <a:t>    max_depth = 5,</a:t>
            </a:r>
          </a:p>
          <a:p>
            <a:pPr algn="l">
              <a:buSzPct val="100000"/>
            </a:pPr>
            <a:r>
              <a:rPr lang="en-US" sz="1000" dirty="0">
                <a:latin typeface="Consolas" panose="020B0609020204030204" pitchFamily="49" charset="0"/>
                <a:cs typeface="Consolas" panose="020B0609020204030204" pitchFamily="49" charset="0"/>
              </a:rPr>
              <a:t>    random_state = seed,</a:t>
            </a:r>
          </a:p>
          <a:p>
            <a:pPr algn="l">
              <a:buSzPct val="100000"/>
            </a:pPr>
            <a:r>
              <a:rPr lang="en-US" sz="1000" dirty="0">
                <a:latin typeface="Consolas" panose="020B0609020204030204" pitchFamily="49" charset="0"/>
                <a:cs typeface="Consolas" panose="020B0609020204030204" pitchFamily="49" charset="0"/>
              </a:rPr>
              <a:t>    early_stopping_rounds=10</a:t>
            </a:r>
          </a:p>
          <a:p>
            <a:pPr algn="l">
              <a:buSzPct val="100000"/>
            </a:pPr>
            <a:r>
              <a:rPr lang="en-US" sz="1000" dirty="0">
                <a:latin typeface="Consolas" panose="020B0609020204030204" pitchFamily="49" charset="0"/>
                <a:cs typeface="Consolas" panose="020B0609020204030204" pitchFamily="49" charset="0"/>
              </a:rPr>
              <a:t>)</a:t>
            </a:r>
          </a:p>
          <a:p>
            <a:pPr algn="l">
              <a:buSzPct val="100000"/>
            </a:pPr>
            <a:r>
              <a:rPr lang="en-US" sz="1000" dirty="0">
                <a:latin typeface="Consolas" panose="020B0609020204030204" pitchFamily="49" charset="0"/>
                <a:cs typeface="Consolas" panose="020B0609020204030204" pitchFamily="49" charset="0"/>
              </a:rPr>
              <a:t>model = model.fit(X_train, y_train, eval_set=[(X_val, y_val)])</a:t>
            </a:r>
          </a:p>
        </p:txBody>
      </p:sp>
      <p:graphicFrame>
        <p:nvGraphicFramePr>
          <p:cNvPr id="10" name="Table 9">
            <a:extLst>
              <a:ext uri="{FF2B5EF4-FFF2-40B4-BE49-F238E27FC236}">
                <a16:creationId xmlns:a16="http://schemas.microsoft.com/office/drawing/2014/main" id="{52E7323A-A5D1-C18A-9539-EDBA8089B93E}"/>
              </a:ext>
            </a:extLst>
          </p:cNvPr>
          <p:cNvGraphicFramePr>
            <a:graphicFrameLocks noGrp="1"/>
          </p:cNvGraphicFramePr>
          <p:nvPr>
            <p:extLst>
              <p:ext uri="{D42A27DB-BD31-4B8C-83A1-F6EECF244321}">
                <p14:modId xmlns:p14="http://schemas.microsoft.com/office/powerpoint/2010/main" val="425112943"/>
              </p:ext>
            </p:extLst>
          </p:nvPr>
        </p:nvGraphicFramePr>
        <p:xfrm>
          <a:off x="9298956" y="553278"/>
          <a:ext cx="1878935" cy="5538816"/>
        </p:xfrm>
        <a:graphic>
          <a:graphicData uri="http://schemas.openxmlformats.org/drawingml/2006/table">
            <a:tbl>
              <a:tblPr>
                <a:tableStyleId>{5C22544A-7EE6-4342-B048-85BDC9FD1C3A}</a:tableStyleId>
              </a:tblPr>
              <a:tblGrid>
                <a:gridCol w="1878935">
                  <a:extLst>
                    <a:ext uri="{9D8B030D-6E8A-4147-A177-3AD203B41FA5}">
                      <a16:colId xmlns:a16="http://schemas.microsoft.com/office/drawing/2014/main" val="3151224661"/>
                    </a:ext>
                  </a:extLst>
                </a:gridCol>
              </a:tblGrid>
              <a:tr h="173088">
                <a:tc>
                  <a:txBody>
                    <a:bodyPr/>
                    <a:lstStyle/>
                    <a:p>
                      <a:pPr algn="l" fontAlgn="b"/>
                      <a:r>
                        <a:rPr lang="en-US" sz="800" u="none" strike="noStrike">
                          <a:effectLst/>
                        </a:rPr>
                        <a:t>[36]    validation_0-rmse:0.04754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499146515"/>
                  </a:ext>
                </a:extLst>
              </a:tr>
              <a:tr h="173088">
                <a:tc>
                  <a:txBody>
                    <a:bodyPr/>
                    <a:lstStyle/>
                    <a:p>
                      <a:pPr algn="l" fontAlgn="b"/>
                      <a:r>
                        <a:rPr lang="en-US" sz="800" u="none" strike="noStrike">
                          <a:effectLst/>
                        </a:rPr>
                        <a:t>[37]    validation_0-rmse:0.04754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542833647"/>
                  </a:ext>
                </a:extLst>
              </a:tr>
              <a:tr h="173088">
                <a:tc>
                  <a:txBody>
                    <a:bodyPr/>
                    <a:lstStyle/>
                    <a:p>
                      <a:pPr algn="l" fontAlgn="b"/>
                      <a:r>
                        <a:rPr lang="en-US" sz="800" u="none" strike="noStrike">
                          <a:effectLst/>
                        </a:rPr>
                        <a:t>[38]    validation_0-rmse:0.04755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698701204"/>
                  </a:ext>
                </a:extLst>
              </a:tr>
              <a:tr h="173088">
                <a:tc>
                  <a:txBody>
                    <a:bodyPr/>
                    <a:lstStyle/>
                    <a:p>
                      <a:pPr algn="l" fontAlgn="b"/>
                      <a:r>
                        <a:rPr lang="en-US" sz="800" u="none" strike="noStrike">
                          <a:effectLst/>
                        </a:rPr>
                        <a:t>[39]    validation_0-rmse:0.04759</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580214738"/>
                  </a:ext>
                </a:extLst>
              </a:tr>
              <a:tr h="173088">
                <a:tc>
                  <a:txBody>
                    <a:bodyPr/>
                    <a:lstStyle/>
                    <a:p>
                      <a:pPr algn="l" fontAlgn="b"/>
                      <a:r>
                        <a:rPr lang="en-US" sz="800" u="none" strike="noStrike">
                          <a:effectLst/>
                        </a:rPr>
                        <a:t>[40]    validation_0-rmse:0.04760</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174501775"/>
                  </a:ext>
                </a:extLst>
              </a:tr>
              <a:tr h="173088">
                <a:tc>
                  <a:txBody>
                    <a:bodyPr/>
                    <a:lstStyle/>
                    <a:p>
                      <a:pPr algn="l" fontAlgn="b"/>
                      <a:r>
                        <a:rPr lang="en-US" sz="800" u="none" strike="noStrike">
                          <a:effectLst/>
                        </a:rPr>
                        <a:t>[41]    validation_0-rmse:0.04756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599003515"/>
                  </a:ext>
                </a:extLst>
              </a:tr>
              <a:tr h="173088">
                <a:tc>
                  <a:txBody>
                    <a:bodyPr/>
                    <a:lstStyle/>
                    <a:p>
                      <a:pPr algn="l" fontAlgn="b"/>
                      <a:r>
                        <a:rPr lang="en-US" sz="800" u="none" strike="noStrike">
                          <a:effectLst/>
                        </a:rPr>
                        <a:t>[42]    validation_0-rmse:0.04751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76095441"/>
                  </a:ext>
                </a:extLst>
              </a:tr>
              <a:tr h="173088">
                <a:tc>
                  <a:txBody>
                    <a:bodyPr/>
                    <a:lstStyle/>
                    <a:p>
                      <a:pPr algn="l" fontAlgn="b"/>
                      <a:r>
                        <a:rPr lang="en-US" sz="800" u="none" strike="noStrike">
                          <a:effectLst/>
                        </a:rPr>
                        <a:t>[43]    validation_0-rmse:0.04751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575552653"/>
                  </a:ext>
                </a:extLst>
              </a:tr>
              <a:tr h="173088">
                <a:tc>
                  <a:txBody>
                    <a:bodyPr/>
                    <a:lstStyle/>
                    <a:p>
                      <a:pPr algn="l" fontAlgn="b"/>
                      <a:r>
                        <a:rPr lang="en-US" sz="800" u="none" strike="noStrike">
                          <a:effectLst/>
                        </a:rPr>
                        <a:t>[44]    validation_0-rmse:0.04749</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584605610"/>
                  </a:ext>
                </a:extLst>
              </a:tr>
              <a:tr h="173088">
                <a:tc>
                  <a:txBody>
                    <a:bodyPr/>
                    <a:lstStyle/>
                    <a:p>
                      <a:pPr algn="l" fontAlgn="b"/>
                      <a:r>
                        <a:rPr lang="en-US" sz="800" u="none" strike="noStrike">
                          <a:effectLst/>
                        </a:rPr>
                        <a:t>[45]    validation_0-rmse:0.04745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659653633"/>
                  </a:ext>
                </a:extLst>
              </a:tr>
              <a:tr h="173088">
                <a:tc>
                  <a:txBody>
                    <a:bodyPr/>
                    <a:lstStyle/>
                    <a:p>
                      <a:pPr algn="l" fontAlgn="b"/>
                      <a:r>
                        <a:rPr lang="en-US" sz="800" u="none" strike="noStrike">
                          <a:effectLst/>
                        </a:rPr>
                        <a:t>[46]    validation_0-rmse:0.04738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047204839"/>
                  </a:ext>
                </a:extLst>
              </a:tr>
              <a:tr h="173088">
                <a:tc>
                  <a:txBody>
                    <a:bodyPr/>
                    <a:lstStyle/>
                    <a:p>
                      <a:pPr algn="l" fontAlgn="b"/>
                      <a:r>
                        <a:rPr lang="en-US" sz="800" u="none" strike="noStrike">
                          <a:effectLst/>
                        </a:rPr>
                        <a:t>[47]    validation_0-rmse:0.04738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494934032"/>
                  </a:ext>
                </a:extLst>
              </a:tr>
              <a:tr h="173088">
                <a:tc>
                  <a:txBody>
                    <a:bodyPr/>
                    <a:lstStyle/>
                    <a:p>
                      <a:pPr algn="l" fontAlgn="b"/>
                      <a:r>
                        <a:rPr lang="en-US" sz="800" u="none" strike="noStrike">
                          <a:effectLst/>
                        </a:rPr>
                        <a:t>[48]    validation_0-rmse:0.04736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382870846"/>
                  </a:ext>
                </a:extLst>
              </a:tr>
              <a:tr h="173088">
                <a:tc>
                  <a:txBody>
                    <a:bodyPr/>
                    <a:lstStyle/>
                    <a:p>
                      <a:pPr algn="l" fontAlgn="b"/>
                      <a:r>
                        <a:rPr lang="en-US" sz="800" u="none" strike="noStrike">
                          <a:effectLst/>
                        </a:rPr>
                        <a:t>[49]    validation_0-rmse:0.04738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824947430"/>
                  </a:ext>
                </a:extLst>
              </a:tr>
              <a:tr h="173088">
                <a:tc>
                  <a:txBody>
                    <a:bodyPr/>
                    <a:lstStyle/>
                    <a:p>
                      <a:pPr algn="l" fontAlgn="b"/>
                      <a:r>
                        <a:rPr lang="en-US" sz="800" u="none" strike="noStrike">
                          <a:effectLst/>
                        </a:rPr>
                        <a:t>[50]    validation_0-rmse:0.04738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961753809"/>
                  </a:ext>
                </a:extLst>
              </a:tr>
              <a:tr h="173088">
                <a:tc>
                  <a:txBody>
                    <a:bodyPr/>
                    <a:lstStyle/>
                    <a:p>
                      <a:pPr algn="l" fontAlgn="b"/>
                      <a:r>
                        <a:rPr lang="en-US" sz="800" u="none" strike="noStrike">
                          <a:effectLst/>
                        </a:rPr>
                        <a:t>[51]    validation_0-rmse:0.04732</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235807345"/>
                  </a:ext>
                </a:extLst>
              </a:tr>
              <a:tr h="173088">
                <a:tc>
                  <a:txBody>
                    <a:bodyPr/>
                    <a:lstStyle/>
                    <a:p>
                      <a:pPr algn="l" fontAlgn="b"/>
                      <a:r>
                        <a:rPr lang="en-US" sz="800" u="none" strike="noStrike">
                          <a:effectLst/>
                        </a:rPr>
                        <a:t>[52]    validation_0-rmse:0.04721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85244222"/>
                  </a:ext>
                </a:extLst>
              </a:tr>
              <a:tr h="173088">
                <a:tc>
                  <a:txBody>
                    <a:bodyPr/>
                    <a:lstStyle/>
                    <a:p>
                      <a:pPr algn="l" fontAlgn="b"/>
                      <a:r>
                        <a:rPr lang="en-US" sz="800" u="none" strike="noStrike">
                          <a:effectLst/>
                        </a:rPr>
                        <a:t>[53]    validation_0-rmse:0.04725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629828877"/>
                  </a:ext>
                </a:extLst>
              </a:tr>
              <a:tr h="173088">
                <a:tc>
                  <a:txBody>
                    <a:bodyPr/>
                    <a:lstStyle/>
                    <a:p>
                      <a:pPr algn="l" fontAlgn="b"/>
                      <a:r>
                        <a:rPr lang="en-US" sz="800" u="none" strike="noStrike">
                          <a:effectLst/>
                        </a:rPr>
                        <a:t>[54]    validation_0-rmse:0.04724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4005503272"/>
                  </a:ext>
                </a:extLst>
              </a:tr>
              <a:tr h="173088">
                <a:tc>
                  <a:txBody>
                    <a:bodyPr/>
                    <a:lstStyle/>
                    <a:p>
                      <a:pPr algn="l" fontAlgn="b"/>
                      <a:r>
                        <a:rPr lang="en-US" sz="800" u="none" strike="noStrike">
                          <a:effectLst/>
                        </a:rPr>
                        <a:t>[55]    validation_0-rmse:0.04722</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591599241"/>
                  </a:ext>
                </a:extLst>
              </a:tr>
              <a:tr h="173088">
                <a:tc>
                  <a:txBody>
                    <a:bodyPr/>
                    <a:lstStyle/>
                    <a:p>
                      <a:pPr algn="l" fontAlgn="b"/>
                      <a:r>
                        <a:rPr lang="en-US" sz="800" u="none" strike="noStrike">
                          <a:effectLst/>
                        </a:rPr>
                        <a:t>[56]    validation_0-rmse:0.04721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909452402"/>
                  </a:ext>
                </a:extLst>
              </a:tr>
              <a:tr h="173088">
                <a:tc>
                  <a:txBody>
                    <a:bodyPr/>
                    <a:lstStyle/>
                    <a:p>
                      <a:pPr algn="l" fontAlgn="b"/>
                      <a:r>
                        <a:rPr lang="en-US" sz="800" b="1" u="none" strike="noStrike">
                          <a:effectLst/>
                        </a:rPr>
                        <a:t>[57]    validation_0-rmse:0.04720</a:t>
                      </a:r>
                      <a:endParaRPr lang="en-US" sz="800" b="1" i="0" u="none" strike="noStrike">
                        <a:solidFill>
                          <a:srgbClr val="000000"/>
                        </a:solidFill>
                        <a:effectLst/>
                        <a:latin typeface="Courier New" panose="02070309020205020404" pitchFamily="49" charset="0"/>
                      </a:endParaRPr>
                    </a:p>
                  </a:txBody>
                  <a:tcPr marL="5088" marR="5088" marT="5088" marB="0" anchor="b">
                    <a:solidFill>
                      <a:schemeClr val="bg1"/>
                    </a:solidFill>
                  </a:tcPr>
                </a:tc>
                <a:extLst>
                  <a:ext uri="{0D108BD9-81ED-4DB2-BD59-A6C34878D82A}">
                    <a16:rowId xmlns:a16="http://schemas.microsoft.com/office/drawing/2014/main" val="808852980"/>
                  </a:ext>
                </a:extLst>
              </a:tr>
              <a:tr h="173088">
                <a:tc>
                  <a:txBody>
                    <a:bodyPr/>
                    <a:lstStyle/>
                    <a:p>
                      <a:pPr algn="l" fontAlgn="b"/>
                      <a:r>
                        <a:rPr lang="en-US" sz="800" u="none" strike="noStrike">
                          <a:effectLst/>
                        </a:rPr>
                        <a:t>[58]    validation_0-rmse:0.04724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872823085"/>
                  </a:ext>
                </a:extLst>
              </a:tr>
              <a:tr h="173088">
                <a:tc>
                  <a:txBody>
                    <a:bodyPr/>
                    <a:lstStyle/>
                    <a:p>
                      <a:pPr algn="l" fontAlgn="b"/>
                      <a:r>
                        <a:rPr lang="en-US" sz="800" u="none" strike="noStrike">
                          <a:effectLst/>
                        </a:rPr>
                        <a:t>[59]    validation_0-rmse:0.04723</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891270083"/>
                  </a:ext>
                </a:extLst>
              </a:tr>
              <a:tr h="173088">
                <a:tc>
                  <a:txBody>
                    <a:bodyPr/>
                    <a:lstStyle/>
                    <a:p>
                      <a:pPr algn="l" fontAlgn="b"/>
                      <a:r>
                        <a:rPr lang="en-US" sz="800" u="none" strike="noStrike">
                          <a:effectLst/>
                        </a:rPr>
                        <a:t>[60]    validation_0-rmse:0.04728</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916465730"/>
                  </a:ext>
                </a:extLst>
              </a:tr>
              <a:tr h="173088">
                <a:tc>
                  <a:txBody>
                    <a:bodyPr/>
                    <a:lstStyle/>
                    <a:p>
                      <a:pPr algn="l" fontAlgn="b"/>
                      <a:r>
                        <a:rPr lang="en-US" sz="800" u="none" strike="noStrike">
                          <a:effectLst/>
                        </a:rPr>
                        <a:t>[61]    validation_0-rmse:0.04735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816596463"/>
                  </a:ext>
                </a:extLst>
              </a:tr>
              <a:tr h="173088">
                <a:tc>
                  <a:txBody>
                    <a:bodyPr/>
                    <a:lstStyle/>
                    <a:p>
                      <a:pPr algn="l" fontAlgn="b"/>
                      <a:r>
                        <a:rPr lang="en-US" sz="800" u="none" strike="noStrike">
                          <a:effectLst/>
                        </a:rPr>
                        <a:t>[62]    validation_0-rmse:0.04736</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1311828762"/>
                  </a:ext>
                </a:extLst>
              </a:tr>
              <a:tr h="173088">
                <a:tc>
                  <a:txBody>
                    <a:bodyPr/>
                    <a:lstStyle/>
                    <a:p>
                      <a:pPr algn="l" fontAlgn="b"/>
                      <a:r>
                        <a:rPr lang="en-US" sz="800" u="none" strike="noStrike">
                          <a:effectLst/>
                        </a:rPr>
                        <a:t>[63]    validation_0-rmse:0.04735</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3458251633"/>
                  </a:ext>
                </a:extLst>
              </a:tr>
              <a:tr h="173088">
                <a:tc>
                  <a:txBody>
                    <a:bodyPr/>
                    <a:lstStyle/>
                    <a:p>
                      <a:pPr algn="l" fontAlgn="b"/>
                      <a:r>
                        <a:rPr lang="en-US" sz="800" u="none" strike="noStrike">
                          <a:effectLst/>
                        </a:rPr>
                        <a:t>[64]    validation_0-rmse:0.04734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17122950"/>
                  </a:ext>
                </a:extLst>
              </a:tr>
              <a:tr h="173088">
                <a:tc>
                  <a:txBody>
                    <a:bodyPr/>
                    <a:lstStyle/>
                    <a:p>
                      <a:pPr algn="l" fontAlgn="b"/>
                      <a:r>
                        <a:rPr lang="en-US" sz="800" u="none" strike="noStrike">
                          <a:effectLst/>
                        </a:rPr>
                        <a:t>[65]    validation_0-rmse:0.04731</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823847116"/>
                  </a:ext>
                </a:extLst>
              </a:tr>
              <a:tr h="173088">
                <a:tc>
                  <a:txBody>
                    <a:bodyPr/>
                    <a:lstStyle/>
                    <a:p>
                      <a:pPr algn="l" fontAlgn="b"/>
                      <a:r>
                        <a:rPr lang="en-US" sz="800" u="none" strike="noStrike">
                          <a:effectLst/>
                        </a:rPr>
                        <a:t>[66]    validation_0-rmse:0.04732</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378796081"/>
                  </a:ext>
                </a:extLst>
              </a:tr>
              <a:tr h="173088">
                <a:tc>
                  <a:txBody>
                    <a:bodyPr/>
                    <a:lstStyle/>
                    <a:p>
                      <a:pPr algn="l" fontAlgn="b"/>
                      <a:r>
                        <a:rPr lang="en-US" sz="800" u="none" strike="noStrike">
                          <a:effectLst/>
                        </a:rPr>
                        <a:t>[67]    validation_0-rmse:0.04734</a:t>
                      </a:r>
                      <a:endParaRPr lang="en-US" sz="800" b="0" i="0" u="none" strike="noStrike">
                        <a:solidFill>
                          <a:srgbClr val="000000"/>
                        </a:solidFill>
                        <a:effectLst/>
                        <a:latin typeface="Courier New" panose="02070309020205020404" pitchFamily="49" charset="0"/>
                      </a:endParaRPr>
                    </a:p>
                  </a:txBody>
                  <a:tcPr marL="5088" marR="5088" marT="5088" marB="0" anchor="b"/>
                </a:tc>
                <a:extLst>
                  <a:ext uri="{0D108BD9-81ED-4DB2-BD59-A6C34878D82A}">
                    <a16:rowId xmlns:a16="http://schemas.microsoft.com/office/drawing/2014/main" val="272587768"/>
                  </a:ext>
                </a:extLst>
              </a:tr>
            </a:tbl>
          </a:graphicData>
        </a:graphic>
      </p:graphicFrame>
    </p:spTree>
    <p:extLst>
      <p:ext uri="{BB962C8B-B14F-4D97-AF65-F5344CB8AC3E}">
        <p14:creationId xmlns:p14="http://schemas.microsoft.com/office/powerpoint/2010/main" val="1046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914400" y="1184239"/>
            <a:ext cx="10325100" cy="584200"/>
          </a:xfrm>
        </p:spPr>
        <p:txBody>
          <a:bodyPr/>
          <a:lstStyle/>
          <a:p>
            <a:r>
              <a:rPr lang="en-GB"/>
              <a:t>Code snippet</a:t>
            </a:r>
          </a:p>
        </p:txBody>
      </p:sp>
      <p:sp>
        <p:nvSpPr>
          <p:cNvPr id="3" name="Title 2"/>
          <p:cNvSpPr>
            <a:spLocks noGrp="1"/>
          </p:cNvSpPr>
          <p:nvPr>
            <p:ph type="title"/>
          </p:nvPr>
        </p:nvSpPr>
        <p:spPr>
          <a:xfrm>
            <a:off x="914400" y="279400"/>
            <a:ext cx="4686300" cy="787400"/>
          </a:xfrm>
        </p:spPr>
        <p:txBody>
          <a:bodyPr/>
          <a:lstStyle/>
          <a:p>
            <a:r>
              <a:rPr lang="en-GB"/>
              <a:t>XGBoost Regressor with Ray Tune</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2</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1888435"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0" name="TextBox 19">
            <a:extLst>
              <a:ext uri="{FF2B5EF4-FFF2-40B4-BE49-F238E27FC236}">
                <a16:creationId xmlns:a16="http://schemas.microsoft.com/office/drawing/2014/main" id="{DC7B82A9-9688-EF80-9E74-F68314B3A8F0}"/>
              </a:ext>
            </a:extLst>
          </p:cNvPr>
          <p:cNvSpPr txBox="1"/>
          <p:nvPr/>
        </p:nvSpPr>
        <p:spPr>
          <a:xfrm>
            <a:off x="5988424" y="2501153"/>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2" name="TextBox 21">
            <a:extLst>
              <a:ext uri="{FF2B5EF4-FFF2-40B4-BE49-F238E27FC236}">
                <a16:creationId xmlns:a16="http://schemas.microsoft.com/office/drawing/2014/main" id="{5EC5F51E-2E28-C750-D1E5-7402F6717AE5}"/>
              </a:ext>
            </a:extLst>
          </p:cNvPr>
          <p:cNvSpPr txBox="1"/>
          <p:nvPr/>
        </p:nvSpPr>
        <p:spPr>
          <a:xfrm>
            <a:off x="4536141" y="6562165"/>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30" name="TextBox 29">
            <a:extLst>
              <a:ext uri="{FF2B5EF4-FFF2-40B4-BE49-F238E27FC236}">
                <a16:creationId xmlns:a16="http://schemas.microsoft.com/office/drawing/2014/main" id="{8A073573-4A5C-09EB-96DA-DDAB43F78D57}"/>
              </a:ext>
            </a:extLst>
          </p:cNvPr>
          <p:cNvSpPr txBox="1"/>
          <p:nvPr/>
        </p:nvSpPr>
        <p:spPr>
          <a:xfrm>
            <a:off x="2219093" y="914400"/>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9" name="TextBox 8">
            <a:extLst>
              <a:ext uri="{FF2B5EF4-FFF2-40B4-BE49-F238E27FC236}">
                <a16:creationId xmlns:a16="http://schemas.microsoft.com/office/drawing/2014/main" id="{9B267E26-4870-EB8A-16AE-FA811D26E799}"/>
              </a:ext>
            </a:extLst>
          </p:cNvPr>
          <p:cNvSpPr txBox="1"/>
          <p:nvPr/>
        </p:nvSpPr>
        <p:spPr>
          <a:xfrm>
            <a:off x="914400" y="1943100"/>
            <a:ext cx="4372992" cy="1077218"/>
          </a:xfrm>
          <a:prstGeom prst="rect">
            <a:avLst/>
          </a:prstGeom>
          <a:noFill/>
        </p:spPr>
        <p:txBody>
          <a:bodyPr wrap="none" lIns="0" tIns="0" rIns="0" bIns="0" rtlCol="0">
            <a:spAutoFit/>
          </a:bodyPr>
          <a:lstStyle/>
          <a:p>
            <a:pPr algn="l">
              <a:buSzPct val="100000"/>
            </a:pPr>
            <a:r>
              <a:rPr lang="en-US" sz="1000" dirty="0">
                <a:latin typeface="Consolas" panose="020B0609020204030204" pitchFamily="49" charset="0"/>
                <a:cs typeface="Consolas" panose="020B0609020204030204" pitchFamily="49" charset="0"/>
              </a:rPr>
              <a:t>model = XGBRegressor(</a:t>
            </a:r>
          </a:p>
          <a:p>
            <a:pPr algn="l">
              <a:buSzPct val="100000"/>
            </a:pPr>
            <a:r>
              <a:rPr lang="en-US" sz="1000" dirty="0">
                <a:latin typeface="Consolas" panose="020B0609020204030204" pitchFamily="49" charset="0"/>
                <a:cs typeface="Consolas" panose="020B0609020204030204" pitchFamily="49" charset="0"/>
              </a:rPr>
              <a:t>    n_estimators=300,</a:t>
            </a:r>
          </a:p>
          <a:p>
            <a:pPr algn="l">
              <a:buSzPct val="100000"/>
            </a:pPr>
            <a:r>
              <a:rPr lang="en-US" sz="1000" dirty="0">
                <a:latin typeface="Consolas" panose="020B0609020204030204" pitchFamily="49" charset="0"/>
                <a:cs typeface="Consolas" panose="020B0609020204030204" pitchFamily="49" charset="0"/>
              </a:rPr>
              <a:t>    max_depth = 6,</a:t>
            </a:r>
          </a:p>
          <a:p>
            <a:pPr algn="l">
              <a:buSzPct val="100000"/>
            </a:pPr>
            <a:r>
              <a:rPr lang="en-US" sz="1000" dirty="0">
                <a:latin typeface="Consolas" panose="020B0609020204030204" pitchFamily="49" charset="0"/>
                <a:cs typeface="Consolas" panose="020B0609020204030204" pitchFamily="49" charset="0"/>
              </a:rPr>
              <a:t>    random_state = seed,</a:t>
            </a:r>
          </a:p>
          <a:p>
            <a:pPr algn="l">
              <a:buSzPct val="100000"/>
            </a:pPr>
            <a:r>
              <a:rPr lang="en-US" sz="1000" dirty="0">
                <a:latin typeface="Consolas" panose="020B0609020204030204" pitchFamily="49" charset="0"/>
                <a:cs typeface="Consolas" panose="020B0609020204030204" pitchFamily="49" charset="0"/>
              </a:rPr>
              <a:t>    early_stopping_rounds=10</a:t>
            </a:r>
          </a:p>
          <a:p>
            <a:pPr algn="l">
              <a:buSzPct val="100000"/>
            </a:pPr>
            <a:r>
              <a:rPr lang="en-US" sz="1000" dirty="0">
                <a:latin typeface="Consolas" panose="020B0609020204030204" pitchFamily="49" charset="0"/>
                <a:cs typeface="Consolas" panose="020B0609020204030204" pitchFamily="49" charset="0"/>
              </a:rPr>
              <a:t>)</a:t>
            </a:r>
          </a:p>
          <a:p>
            <a:pPr algn="l">
              <a:buSzPct val="100000"/>
            </a:pPr>
            <a:r>
              <a:rPr lang="en-US" sz="1000" dirty="0">
                <a:latin typeface="Consolas" panose="020B0609020204030204" pitchFamily="49" charset="0"/>
                <a:cs typeface="Consolas" panose="020B0609020204030204" pitchFamily="49" charset="0"/>
              </a:rPr>
              <a:t>model = model.fit(X_train, y_train, eval_set=[(X_val, y_val)])</a:t>
            </a:r>
          </a:p>
        </p:txBody>
      </p:sp>
      <p:sp>
        <p:nvSpPr>
          <p:cNvPr id="5" name="TextBox 4">
            <a:extLst>
              <a:ext uri="{FF2B5EF4-FFF2-40B4-BE49-F238E27FC236}">
                <a16:creationId xmlns:a16="http://schemas.microsoft.com/office/drawing/2014/main" id="{B863AD7F-7DB0-3748-3630-821E0261EB35}"/>
              </a:ext>
            </a:extLst>
          </p:cNvPr>
          <p:cNvSpPr txBox="1"/>
          <p:nvPr/>
        </p:nvSpPr>
        <p:spPr>
          <a:xfrm>
            <a:off x="914400" y="3441088"/>
            <a:ext cx="4766872" cy="1538883"/>
          </a:xfrm>
          <a:prstGeom prst="rect">
            <a:avLst/>
          </a:prstGeom>
          <a:noFill/>
        </p:spPr>
        <p:txBody>
          <a:bodyPr wrap="square" lIns="0" tIns="0" rIns="0" bIns="0" rtlCol="0">
            <a:spAutoFit/>
          </a:bodyPr>
          <a:lstStyle/>
          <a:p>
            <a:pPr algn="l">
              <a:buSzPct val="100000"/>
            </a:pPr>
            <a:r>
              <a:rPr lang="en-US" sz="1000" dirty="0">
                <a:latin typeface="Consolas" panose="020B0609020204030204" pitchFamily="49" charset="0"/>
                <a:cs typeface="Consolas" panose="020B0609020204030204" pitchFamily="49" charset="0"/>
              </a:rPr>
              <a:t>Best model validation RMSE: 0.04585943734212902</a:t>
            </a:r>
          </a:p>
          <a:p>
            <a:pPr algn="l">
              <a:buSzPct val="100000"/>
            </a:pPr>
            <a:endParaRPr lang="en-US" sz="1000" dirty="0">
              <a:latin typeface="Consolas" panose="020B0609020204030204" pitchFamily="49" charset="0"/>
              <a:cs typeface="Consolas" panose="020B0609020204030204" pitchFamily="49" charset="0"/>
            </a:endParaRPr>
          </a:p>
          <a:p>
            <a:pPr algn="l">
              <a:buSzPct val="100000"/>
            </a:pPr>
            <a:r>
              <a:rPr lang="en-US" sz="1000" dirty="0">
                <a:latin typeface="Consolas" panose="020B0609020204030204" pitchFamily="49" charset="0"/>
                <a:cs typeface="Consolas" panose="020B0609020204030204" pitchFamily="49" charset="0"/>
              </a:rPr>
              <a:t>Best model parameters: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'objective': 'reg:squarederror’, </a:t>
            </a:r>
          </a:p>
          <a:p>
            <a:pPr algn="l">
              <a:buSzPct val="100000"/>
            </a:pPr>
            <a:r>
              <a:rPr lang="en-US" sz="1000" dirty="0">
                <a:latin typeface="Consolas" panose="020B0609020204030204" pitchFamily="49" charset="0"/>
                <a:cs typeface="Consolas" panose="020B0609020204030204" pitchFamily="49" charset="0"/>
              </a:rPr>
              <a:t>	'eval_metric': 'rmse’, </a:t>
            </a:r>
          </a:p>
          <a:p>
            <a:pPr algn="l">
              <a:buSzPct val="100000"/>
            </a:pPr>
            <a:r>
              <a:rPr lang="en-US" sz="1000" dirty="0">
                <a:latin typeface="Consolas" panose="020B0609020204030204" pitchFamily="49" charset="0"/>
                <a:cs typeface="Consolas" panose="020B0609020204030204" pitchFamily="49" charset="0"/>
              </a:rPr>
              <a:t>	'n_estimators': 300, </a:t>
            </a:r>
          </a:p>
          <a:p>
            <a:pPr algn="l">
              <a:buSzPct val="100000"/>
            </a:pPr>
            <a:r>
              <a:rPr lang="en-US" sz="1000" dirty="0">
                <a:latin typeface="Consolas" panose="020B0609020204030204" pitchFamily="49" charset="0"/>
                <a:cs typeface="Consolas" panose="020B0609020204030204" pitchFamily="49" charset="0"/>
              </a:rPr>
              <a:t>	'max_depth': 6, </a:t>
            </a:r>
          </a:p>
          <a:p>
            <a:pPr algn="l">
              <a:buSzPct val="100000"/>
            </a:pPr>
            <a:r>
              <a:rPr lang="en-US" sz="1000" dirty="0">
                <a:latin typeface="Consolas" panose="020B0609020204030204" pitchFamily="49" charset="0"/>
                <a:cs typeface="Consolas" panose="020B0609020204030204" pitchFamily="49" charset="0"/>
              </a:rPr>
              <a:t>	'colsample_bytree': 0.8171484335790162, </a:t>
            </a:r>
          </a:p>
          <a:p>
            <a:pPr algn="l">
              <a:buSzPct val="100000"/>
            </a:pPr>
            <a:r>
              <a:rPr lang="en-US" sz="1000" dirty="0">
                <a:latin typeface="Consolas" panose="020B0609020204030204" pitchFamily="49" charset="0"/>
                <a:cs typeface="Consolas" panose="020B0609020204030204" pitchFamily="49" charset="0"/>
              </a:rPr>
              <a:t>	'lambda': 0.6673997656918179, </a:t>
            </a:r>
          </a:p>
          <a:p>
            <a:pPr algn="l">
              <a:buSzPct val="100000"/>
            </a:pPr>
            <a:r>
              <a:rPr lang="en-US" sz="1000" dirty="0">
                <a:latin typeface="Consolas" panose="020B0609020204030204" pitchFamily="49" charset="0"/>
                <a:cs typeface="Consolas" panose="020B0609020204030204" pitchFamily="49" charset="0"/>
              </a:rPr>
              <a:t>	'alpha': 0.03305586345304068}</a:t>
            </a:r>
          </a:p>
        </p:txBody>
      </p:sp>
      <p:graphicFrame>
        <p:nvGraphicFramePr>
          <p:cNvPr id="12" name="Table 11">
            <a:extLst>
              <a:ext uri="{FF2B5EF4-FFF2-40B4-BE49-F238E27FC236}">
                <a16:creationId xmlns:a16="http://schemas.microsoft.com/office/drawing/2014/main" id="{5BF5E044-ECA3-A3D4-8A16-F59BB2FB6E8F}"/>
              </a:ext>
            </a:extLst>
          </p:cNvPr>
          <p:cNvGraphicFramePr>
            <a:graphicFrameLocks noGrp="1"/>
          </p:cNvGraphicFramePr>
          <p:nvPr>
            <p:extLst>
              <p:ext uri="{D42A27DB-BD31-4B8C-83A1-F6EECF244321}">
                <p14:modId xmlns:p14="http://schemas.microsoft.com/office/powerpoint/2010/main" val="3666354660"/>
              </p:ext>
            </p:extLst>
          </p:nvPr>
        </p:nvGraphicFramePr>
        <p:xfrm>
          <a:off x="7222494" y="1350848"/>
          <a:ext cx="1921506" cy="3963981"/>
        </p:xfrm>
        <a:graphic>
          <a:graphicData uri="http://schemas.openxmlformats.org/drawingml/2006/table">
            <a:tbl>
              <a:tblPr>
                <a:tableStyleId>{21E4AEA4-8DFA-4A89-87EB-49C32662AFE0}</a:tableStyleId>
              </a:tblPr>
              <a:tblGrid>
                <a:gridCol w="1921506">
                  <a:extLst>
                    <a:ext uri="{9D8B030D-6E8A-4147-A177-3AD203B41FA5}">
                      <a16:colId xmlns:a16="http://schemas.microsoft.com/office/drawing/2014/main" val="1242403067"/>
                    </a:ext>
                  </a:extLst>
                </a:gridCol>
              </a:tblGrid>
              <a:tr h="188761">
                <a:tc>
                  <a:txBody>
                    <a:bodyPr/>
                    <a:lstStyle/>
                    <a:p>
                      <a:pPr algn="l" fontAlgn="b"/>
                      <a:r>
                        <a:rPr lang="en-US" sz="800" u="none" strike="noStrike">
                          <a:effectLst/>
                        </a:rPr>
                        <a:t>[0]     validation_0-rmse:0.23443</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917733810"/>
                  </a:ext>
                </a:extLst>
              </a:tr>
              <a:tr h="188761">
                <a:tc>
                  <a:txBody>
                    <a:bodyPr/>
                    <a:lstStyle/>
                    <a:p>
                      <a:pPr algn="l" fontAlgn="b"/>
                      <a:r>
                        <a:rPr lang="en-US" sz="800" u="none" strike="noStrike">
                          <a:effectLst/>
                        </a:rPr>
                        <a:t>[1]     validation_0-rmse:0.16778</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774597946"/>
                  </a:ext>
                </a:extLst>
              </a:tr>
              <a:tr h="188761">
                <a:tc>
                  <a:txBody>
                    <a:bodyPr/>
                    <a:lstStyle/>
                    <a:p>
                      <a:pPr algn="l" fontAlgn="b"/>
                      <a:r>
                        <a:rPr lang="en-US" sz="800" u="none" strike="noStrike">
                          <a:effectLst/>
                        </a:rPr>
                        <a:t>[2]     validation_0-rmse:0.12254</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727959149"/>
                  </a:ext>
                </a:extLst>
              </a:tr>
              <a:tr h="188761">
                <a:tc>
                  <a:txBody>
                    <a:bodyPr/>
                    <a:lstStyle/>
                    <a:p>
                      <a:pPr algn="l" fontAlgn="b"/>
                      <a:r>
                        <a:rPr lang="en-US" sz="800" u="none" strike="noStrike">
                          <a:effectLst/>
                        </a:rPr>
                        <a:t>[3]     validation_0-rmse:0.09210</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637813884"/>
                  </a:ext>
                </a:extLst>
              </a:tr>
              <a:tr h="188761">
                <a:tc>
                  <a:txBody>
                    <a:bodyPr/>
                    <a:lstStyle/>
                    <a:p>
                      <a:pPr algn="l" fontAlgn="b"/>
                      <a:r>
                        <a:rPr lang="en-US" sz="800" u="none" strike="noStrike">
                          <a:effectLst/>
                        </a:rPr>
                        <a:t>[4]     validation_0-rmse:0.07235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660866769"/>
                  </a:ext>
                </a:extLst>
              </a:tr>
              <a:tr h="188761">
                <a:tc>
                  <a:txBody>
                    <a:bodyPr/>
                    <a:lstStyle/>
                    <a:p>
                      <a:pPr algn="l" fontAlgn="b"/>
                      <a:r>
                        <a:rPr lang="en-US" sz="800" u="none" strike="noStrike">
                          <a:effectLst/>
                        </a:rPr>
                        <a:t>[5]     validation_0-rmse:0.06027</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224194762"/>
                  </a:ext>
                </a:extLst>
              </a:tr>
              <a:tr h="188761">
                <a:tc>
                  <a:txBody>
                    <a:bodyPr/>
                    <a:lstStyle/>
                    <a:p>
                      <a:pPr algn="l" fontAlgn="b"/>
                      <a:r>
                        <a:rPr lang="en-US" sz="800" u="none" strike="noStrike">
                          <a:effectLst/>
                        </a:rPr>
                        <a:t>[6]     validation_0-rmse:0.05334</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719276563"/>
                  </a:ext>
                </a:extLst>
              </a:tr>
              <a:tr h="188761">
                <a:tc>
                  <a:txBody>
                    <a:bodyPr/>
                    <a:lstStyle/>
                    <a:p>
                      <a:pPr algn="l" fontAlgn="b"/>
                      <a:r>
                        <a:rPr lang="en-US" sz="800" u="none" strike="noStrike">
                          <a:effectLst/>
                        </a:rPr>
                        <a:t>[7]     validation_0-rmse:0.04941</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088571670"/>
                  </a:ext>
                </a:extLst>
              </a:tr>
              <a:tr h="188761">
                <a:tc>
                  <a:txBody>
                    <a:bodyPr/>
                    <a:lstStyle/>
                    <a:p>
                      <a:pPr algn="l" fontAlgn="b"/>
                      <a:r>
                        <a:rPr lang="en-US" sz="800" u="none" strike="noStrike">
                          <a:effectLst/>
                        </a:rPr>
                        <a:t>[8]     validation_0-rmse:0.04708</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246929006"/>
                  </a:ext>
                </a:extLst>
              </a:tr>
              <a:tr h="188761">
                <a:tc>
                  <a:txBody>
                    <a:bodyPr/>
                    <a:lstStyle/>
                    <a:p>
                      <a:pPr algn="l" fontAlgn="b"/>
                      <a:r>
                        <a:rPr lang="en-US" sz="800" u="none" strike="noStrike">
                          <a:effectLst/>
                        </a:rPr>
                        <a:t>[9]     validation_0-rmse:0.04585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773973082"/>
                  </a:ext>
                </a:extLst>
              </a:tr>
              <a:tr h="188761">
                <a:tc>
                  <a:txBody>
                    <a:bodyPr/>
                    <a:lstStyle/>
                    <a:p>
                      <a:pPr algn="l" fontAlgn="b"/>
                      <a:r>
                        <a:rPr lang="en-US" sz="800" u="none" strike="noStrike">
                          <a:effectLst/>
                        </a:rPr>
                        <a:t>[10]    validation_0-rmse:0.04525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804767224"/>
                  </a:ext>
                </a:extLst>
              </a:tr>
              <a:tr h="188761">
                <a:tc>
                  <a:txBody>
                    <a:bodyPr/>
                    <a:lstStyle/>
                    <a:p>
                      <a:pPr algn="l" fontAlgn="b"/>
                      <a:r>
                        <a:rPr lang="en-US" sz="800" u="none" strike="noStrike">
                          <a:effectLst/>
                        </a:rPr>
                        <a:t>[11]    validation_0-rmse:0.04492</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635625825"/>
                  </a:ext>
                </a:extLst>
              </a:tr>
              <a:tr h="188761">
                <a:tc>
                  <a:txBody>
                    <a:bodyPr/>
                    <a:lstStyle/>
                    <a:p>
                      <a:pPr algn="l" fontAlgn="b"/>
                      <a:r>
                        <a:rPr lang="en-US" sz="800" u="none" strike="noStrike">
                          <a:effectLst/>
                        </a:rPr>
                        <a:t>[12]    validation_0-rmse:0.04468</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29923937"/>
                  </a:ext>
                </a:extLst>
              </a:tr>
              <a:tr h="188761">
                <a:tc>
                  <a:txBody>
                    <a:bodyPr/>
                    <a:lstStyle/>
                    <a:p>
                      <a:pPr algn="l" fontAlgn="b"/>
                      <a:r>
                        <a:rPr lang="en-US" sz="800" u="none" strike="noStrike">
                          <a:effectLst/>
                        </a:rPr>
                        <a:t>[13]    validation_0-rmse:0.04448</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382314161"/>
                  </a:ext>
                </a:extLst>
              </a:tr>
              <a:tr h="188761">
                <a:tc>
                  <a:txBody>
                    <a:bodyPr/>
                    <a:lstStyle/>
                    <a:p>
                      <a:pPr algn="l" fontAlgn="b"/>
                      <a:r>
                        <a:rPr lang="en-US" sz="800" u="none" strike="noStrike">
                          <a:effectLst/>
                        </a:rPr>
                        <a:t>[14]    validation_0-rmse:0.04436</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391676454"/>
                  </a:ext>
                </a:extLst>
              </a:tr>
              <a:tr h="188761">
                <a:tc>
                  <a:txBody>
                    <a:bodyPr/>
                    <a:lstStyle/>
                    <a:p>
                      <a:pPr algn="l" fontAlgn="b"/>
                      <a:r>
                        <a:rPr lang="en-US" sz="800" u="none" strike="noStrike">
                          <a:effectLst/>
                        </a:rPr>
                        <a:t>[15]    validation_0-rmse:0.04431</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947124124"/>
                  </a:ext>
                </a:extLst>
              </a:tr>
              <a:tr h="188761">
                <a:tc>
                  <a:txBody>
                    <a:bodyPr/>
                    <a:lstStyle/>
                    <a:p>
                      <a:pPr algn="l" fontAlgn="b"/>
                      <a:r>
                        <a:rPr lang="en-US" sz="800" b="1" u="none" strike="noStrike">
                          <a:effectLst/>
                        </a:rPr>
                        <a:t>[16]    validation_0-rmse:0.04424</a:t>
                      </a:r>
                      <a:endParaRPr lang="en-US" sz="800" b="1" i="0" u="none" strike="noStrike">
                        <a:solidFill>
                          <a:srgbClr val="000000"/>
                        </a:solidFill>
                        <a:effectLst/>
                        <a:latin typeface="Courier New" panose="02070309020205020404" pitchFamily="49" charset="0"/>
                      </a:endParaRPr>
                    </a:p>
                  </a:txBody>
                  <a:tcPr marL="4121" marR="4121" marT="4121" marB="0" anchor="ctr">
                    <a:solidFill>
                      <a:schemeClr val="bg1"/>
                    </a:solidFill>
                  </a:tcPr>
                </a:tc>
                <a:extLst>
                  <a:ext uri="{0D108BD9-81ED-4DB2-BD59-A6C34878D82A}">
                    <a16:rowId xmlns:a16="http://schemas.microsoft.com/office/drawing/2014/main" val="3200305231"/>
                  </a:ext>
                </a:extLst>
              </a:tr>
              <a:tr h="188761">
                <a:tc>
                  <a:txBody>
                    <a:bodyPr/>
                    <a:lstStyle/>
                    <a:p>
                      <a:pPr algn="l" fontAlgn="b"/>
                      <a:r>
                        <a:rPr lang="en-US" sz="800" u="none" strike="noStrike">
                          <a:effectLst/>
                        </a:rPr>
                        <a:t>[17]    validation_0-rmse:0.04431</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941153049"/>
                  </a:ext>
                </a:extLst>
              </a:tr>
              <a:tr h="188761">
                <a:tc>
                  <a:txBody>
                    <a:bodyPr/>
                    <a:lstStyle/>
                    <a:p>
                      <a:pPr algn="l" fontAlgn="b"/>
                      <a:r>
                        <a:rPr lang="en-US" sz="800" u="none" strike="noStrike">
                          <a:effectLst/>
                        </a:rPr>
                        <a:t>[18]    validation_0-rmse:0.04431</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896481594"/>
                  </a:ext>
                </a:extLst>
              </a:tr>
              <a:tr h="188761">
                <a:tc>
                  <a:txBody>
                    <a:bodyPr/>
                    <a:lstStyle/>
                    <a:p>
                      <a:pPr algn="l" fontAlgn="b"/>
                      <a:r>
                        <a:rPr lang="en-US" sz="800" u="none" strike="noStrike">
                          <a:effectLst/>
                        </a:rPr>
                        <a:t>[19]    validation_0-rmse:0.04431</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524016070"/>
                  </a:ext>
                </a:extLst>
              </a:tr>
              <a:tr h="188761">
                <a:tc>
                  <a:txBody>
                    <a:bodyPr/>
                    <a:lstStyle/>
                    <a:p>
                      <a:pPr algn="l" fontAlgn="b"/>
                      <a:r>
                        <a:rPr lang="en-US" sz="800" u="none" strike="noStrike">
                          <a:effectLst/>
                        </a:rPr>
                        <a:t>[20]    validation_0-rmse:0.04435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524122892"/>
                  </a:ext>
                </a:extLst>
              </a:tr>
            </a:tbl>
          </a:graphicData>
        </a:graphic>
      </p:graphicFrame>
      <p:graphicFrame>
        <p:nvGraphicFramePr>
          <p:cNvPr id="14" name="Table 13">
            <a:extLst>
              <a:ext uri="{FF2B5EF4-FFF2-40B4-BE49-F238E27FC236}">
                <a16:creationId xmlns:a16="http://schemas.microsoft.com/office/drawing/2014/main" id="{E1CDF4ED-A773-8721-5007-6E30B7D98005}"/>
              </a:ext>
            </a:extLst>
          </p:cNvPr>
          <p:cNvGraphicFramePr>
            <a:graphicFrameLocks noGrp="1"/>
          </p:cNvGraphicFramePr>
          <p:nvPr>
            <p:extLst>
              <p:ext uri="{D42A27DB-BD31-4B8C-83A1-F6EECF244321}">
                <p14:modId xmlns:p14="http://schemas.microsoft.com/office/powerpoint/2010/main" val="2148023554"/>
              </p:ext>
            </p:extLst>
          </p:nvPr>
        </p:nvGraphicFramePr>
        <p:xfrm>
          <a:off x="9331498" y="1350849"/>
          <a:ext cx="1908001" cy="3963981"/>
        </p:xfrm>
        <a:graphic>
          <a:graphicData uri="http://schemas.openxmlformats.org/drawingml/2006/table">
            <a:tbl>
              <a:tblPr>
                <a:tableStyleId>{21E4AEA4-8DFA-4A89-87EB-49C32662AFE0}</a:tableStyleId>
              </a:tblPr>
              <a:tblGrid>
                <a:gridCol w="1908001">
                  <a:extLst>
                    <a:ext uri="{9D8B030D-6E8A-4147-A177-3AD203B41FA5}">
                      <a16:colId xmlns:a16="http://schemas.microsoft.com/office/drawing/2014/main" val="200659961"/>
                    </a:ext>
                  </a:extLst>
                </a:gridCol>
              </a:tblGrid>
              <a:tr h="188761">
                <a:tc>
                  <a:txBody>
                    <a:bodyPr/>
                    <a:lstStyle/>
                    <a:p>
                      <a:pPr algn="l" fontAlgn="b"/>
                      <a:r>
                        <a:rPr lang="en-US" sz="800" u="none" strike="noStrike">
                          <a:effectLst/>
                        </a:rPr>
                        <a:t>[20]    validation_0-rmse:0.04435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67387526"/>
                  </a:ext>
                </a:extLst>
              </a:tr>
              <a:tr h="188761">
                <a:tc>
                  <a:txBody>
                    <a:bodyPr/>
                    <a:lstStyle/>
                    <a:p>
                      <a:pPr algn="l" fontAlgn="b"/>
                      <a:r>
                        <a:rPr lang="en-US" sz="800" u="none" strike="noStrike">
                          <a:effectLst/>
                        </a:rPr>
                        <a:t>[21]    validation_0-rmse:0.04439</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381957639"/>
                  </a:ext>
                </a:extLst>
              </a:tr>
              <a:tr h="188761">
                <a:tc>
                  <a:txBody>
                    <a:bodyPr/>
                    <a:lstStyle/>
                    <a:p>
                      <a:pPr algn="l" fontAlgn="b"/>
                      <a:r>
                        <a:rPr lang="en-US" sz="800" u="none" strike="noStrike">
                          <a:effectLst/>
                        </a:rPr>
                        <a:t>[22]    validation_0-rmse:0.04425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272216768"/>
                  </a:ext>
                </a:extLst>
              </a:tr>
              <a:tr h="188761">
                <a:tc>
                  <a:txBody>
                    <a:bodyPr/>
                    <a:lstStyle/>
                    <a:p>
                      <a:pPr algn="l" fontAlgn="b"/>
                      <a:r>
                        <a:rPr lang="en-US" sz="800" u="none" strike="noStrike">
                          <a:effectLst/>
                        </a:rPr>
                        <a:t>[23]    validation_0-rmse:0.04424</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396973293"/>
                  </a:ext>
                </a:extLst>
              </a:tr>
              <a:tr h="188761">
                <a:tc>
                  <a:txBody>
                    <a:bodyPr/>
                    <a:lstStyle/>
                    <a:p>
                      <a:pPr algn="l" fontAlgn="b"/>
                      <a:r>
                        <a:rPr lang="en-US" sz="800" u="none" strike="noStrike">
                          <a:effectLst/>
                        </a:rPr>
                        <a:t>[24]    validation_0-rmse:0.04429</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491246300"/>
                  </a:ext>
                </a:extLst>
              </a:tr>
              <a:tr h="188761">
                <a:tc>
                  <a:txBody>
                    <a:bodyPr/>
                    <a:lstStyle/>
                    <a:p>
                      <a:pPr algn="l" fontAlgn="b"/>
                      <a:r>
                        <a:rPr lang="en-US" sz="800" u="none" strike="noStrike">
                          <a:effectLst/>
                        </a:rPr>
                        <a:t>[25]    validation_0-rmse:0.04430</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787907548"/>
                  </a:ext>
                </a:extLst>
              </a:tr>
              <a:tr h="188761">
                <a:tc>
                  <a:txBody>
                    <a:bodyPr/>
                    <a:lstStyle/>
                    <a:p>
                      <a:pPr algn="l" fontAlgn="b"/>
                      <a:r>
                        <a:rPr lang="en-US" sz="800" u="none" strike="noStrike">
                          <a:effectLst/>
                        </a:rPr>
                        <a:t>[26]    validation_0-rmse:0.04429</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431842163"/>
                  </a:ext>
                </a:extLst>
              </a:tr>
              <a:tr h="188761">
                <a:tc>
                  <a:txBody>
                    <a:bodyPr/>
                    <a:lstStyle/>
                    <a:p>
                      <a:pPr algn="l" fontAlgn="b"/>
                      <a:r>
                        <a:rPr lang="en-US" sz="800" u="none" strike="noStrike">
                          <a:effectLst/>
                        </a:rPr>
                        <a:t>[27]    validation_0-rmse:0.04426</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739207738"/>
                  </a:ext>
                </a:extLst>
              </a:tr>
              <a:tr h="188761">
                <a:tc>
                  <a:txBody>
                    <a:bodyPr/>
                    <a:lstStyle/>
                    <a:p>
                      <a:pPr algn="l" fontAlgn="b"/>
                      <a:r>
                        <a:rPr lang="en-US" sz="800" u="none" strike="noStrike">
                          <a:effectLst/>
                        </a:rPr>
                        <a:t>[28]    validation_0-rmse:0.04427</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155563002"/>
                  </a:ext>
                </a:extLst>
              </a:tr>
              <a:tr h="188761">
                <a:tc>
                  <a:txBody>
                    <a:bodyPr/>
                    <a:lstStyle/>
                    <a:p>
                      <a:pPr algn="l" fontAlgn="b"/>
                      <a:r>
                        <a:rPr lang="en-US" sz="800" u="none" strike="noStrike">
                          <a:effectLst/>
                        </a:rPr>
                        <a:t>[29]    validation_0-rmse:0.04427</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870057775"/>
                  </a:ext>
                </a:extLst>
              </a:tr>
              <a:tr h="188761">
                <a:tc>
                  <a:txBody>
                    <a:bodyPr/>
                    <a:lstStyle/>
                    <a:p>
                      <a:pPr algn="l" fontAlgn="b"/>
                      <a:r>
                        <a:rPr lang="en-US" sz="800" u="none" strike="noStrike">
                          <a:effectLst/>
                        </a:rPr>
                        <a:t>[30]    validation_0-rmse:0.04419</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281241465"/>
                  </a:ext>
                </a:extLst>
              </a:tr>
              <a:tr h="188761">
                <a:tc>
                  <a:txBody>
                    <a:bodyPr/>
                    <a:lstStyle/>
                    <a:p>
                      <a:pPr algn="l" fontAlgn="b"/>
                      <a:r>
                        <a:rPr lang="en-US" sz="800" u="none" strike="noStrike">
                          <a:effectLst/>
                        </a:rPr>
                        <a:t>[31]    validation_0-rmse:0.04417</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512583661"/>
                  </a:ext>
                </a:extLst>
              </a:tr>
              <a:tr h="188761">
                <a:tc>
                  <a:txBody>
                    <a:bodyPr/>
                    <a:lstStyle/>
                    <a:p>
                      <a:pPr algn="l" fontAlgn="b"/>
                      <a:r>
                        <a:rPr lang="en-US" sz="800" u="none" strike="noStrike">
                          <a:effectLst/>
                        </a:rPr>
                        <a:t>[32]    validation_0-rmse:0.04420</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4219195852"/>
                  </a:ext>
                </a:extLst>
              </a:tr>
              <a:tr h="188761">
                <a:tc>
                  <a:txBody>
                    <a:bodyPr/>
                    <a:lstStyle/>
                    <a:p>
                      <a:pPr algn="l" fontAlgn="b"/>
                      <a:r>
                        <a:rPr lang="en-US" sz="800" u="none" strike="noStrike">
                          <a:effectLst/>
                        </a:rPr>
                        <a:t>[33]    validation_0-rmse:0.04419</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758015326"/>
                  </a:ext>
                </a:extLst>
              </a:tr>
              <a:tr h="188761">
                <a:tc>
                  <a:txBody>
                    <a:bodyPr/>
                    <a:lstStyle/>
                    <a:p>
                      <a:pPr algn="l" fontAlgn="b"/>
                      <a:r>
                        <a:rPr lang="en-US" sz="800" u="none" strike="noStrike">
                          <a:effectLst/>
                        </a:rPr>
                        <a:t>[34]    validation_0-rmse:0.04424</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965636903"/>
                  </a:ext>
                </a:extLst>
              </a:tr>
              <a:tr h="188761">
                <a:tc>
                  <a:txBody>
                    <a:bodyPr/>
                    <a:lstStyle/>
                    <a:p>
                      <a:pPr algn="l" fontAlgn="b"/>
                      <a:r>
                        <a:rPr lang="en-US" sz="800" u="none" strike="noStrike">
                          <a:effectLst/>
                        </a:rPr>
                        <a:t>[35]    validation_0-rmse:0.04423</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170316930"/>
                  </a:ext>
                </a:extLst>
              </a:tr>
              <a:tr h="188761">
                <a:tc>
                  <a:txBody>
                    <a:bodyPr/>
                    <a:lstStyle/>
                    <a:p>
                      <a:pPr algn="l" fontAlgn="b"/>
                      <a:r>
                        <a:rPr lang="en-US" sz="800" u="none" strike="noStrike">
                          <a:effectLst/>
                        </a:rPr>
                        <a:t>[36]    validation_0-rmse:0.04427</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1213026493"/>
                  </a:ext>
                </a:extLst>
              </a:tr>
              <a:tr h="188761">
                <a:tc>
                  <a:txBody>
                    <a:bodyPr/>
                    <a:lstStyle/>
                    <a:p>
                      <a:pPr algn="l" fontAlgn="b"/>
                      <a:r>
                        <a:rPr lang="en-US" sz="800" u="none" strike="noStrike">
                          <a:effectLst/>
                        </a:rPr>
                        <a:t>[37]    validation_0-rmse:0.04425</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4289173637"/>
                  </a:ext>
                </a:extLst>
              </a:tr>
              <a:tr h="188761">
                <a:tc>
                  <a:txBody>
                    <a:bodyPr/>
                    <a:lstStyle/>
                    <a:p>
                      <a:pPr algn="l" fontAlgn="b"/>
                      <a:r>
                        <a:rPr lang="en-US" sz="800" u="none" strike="noStrike">
                          <a:effectLst/>
                        </a:rPr>
                        <a:t>[38]    validation_0-rmse:0.04419</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4191897354"/>
                  </a:ext>
                </a:extLst>
              </a:tr>
              <a:tr h="188761">
                <a:tc>
                  <a:txBody>
                    <a:bodyPr/>
                    <a:lstStyle/>
                    <a:p>
                      <a:pPr algn="l" fontAlgn="b"/>
                      <a:r>
                        <a:rPr lang="en-US" sz="800" u="none" strike="noStrike">
                          <a:effectLst/>
                        </a:rPr>
                        <a:t>[39]    validation_0-rmse:0.04424</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2547554516"/>
                  </a:ext>
                </a:extLst>
              </a:tr>
              <a:tr h="188761">
                <a:tc>
                  <a:txBody>
                    <a:bodyPr/>
                    <a:lstStyle/>
                    <a:p>
                      <a:pPr algn="l" fontAlgn="b"/>
                      <a:r>
                        <a:rPr lang="en-US" sz="800" u="none" strike="noStrike">
                          <a:effectLst/>
                        </a:rPr>
                        <a:t>[40]    validation_0-rmse:0.04424</a:t>
                      </a:r>
                      <a:endParaRPr lang="en-US" sz="800" b="0" i="0" u="none" strike="noStrike">
                        <a:solidFill>
                          <a:srgbClr val="000000"/>
                        </a:solidFill>
                        <a:effectLst/>
                        <a:latin typeface="Courier New" panose="02070309020205020404" pitchFamily="49" charset="0"/>
                      </a:endParaRPr>
                    </a:p>
                  </a:txBody>
                  <a:tcPr marL="4121" marR="4121" marT="4121" marB="0" anchor="ctr"/>
                </a:tc>
                <a:extLst>
                  <a:ext uri="{0D108BD9-81ED-4DB2-BD59-A6C34878D82A}">
                    <a16:rowId xmlns:a16="http://schemas.microsoft.com/office/drawing/2014/main" val="3469093534"/>
                  </a:ext>
                </a:extLst>
              </a:tr>
            </a:tbl>
          </a:graphicData>
        </a:graphic>
      </p:graphicFrame>
    </p:spTree>
    <p:extLst>
      <p:ext uri="{BB962C8B-B14F-4D97-AF65-F5344CB8AC3E}">
        <p14:creationId xmlns:p14="http://schemas.microsoft.com/office/powerpoint/2010/main" val="395915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914400" y="1184239"/>
            <a:ext cx="10325100" cy="584200"/>
          </a:xfrm>
        </p:spPr>
        <p:txBody>
          <a:bodyPr/>
          <a:lstStyle/>
          <a:p>
            <a:r>
              <a:rPr lang="en-GB"/>
              <a:t>Code snippet</a:t>
            </a:r>
          </a:p>
        </p:txBody>
      </p:sp>
      <p:sp>
        <p:nvSpPr>
          <p:cNvPr id="3" name="Title 2"/>
          <p:cNvSpPr>
            <a:spLocks noGrp="1"/>
          </p:cNvSpPr>
          <p:nvPr>
            <p:ph type="title"/>
          </p:nvPr>
        </p:nvSpPr>
        <p:spPr>
          <a:xfrm>
            <a:off x="914400" y="279400"/>
            <a:ext cx="3766930" cy="787400"/>
          </a:xfrm>
        </p:spPr>
        <p:txBody>
          <a:bodyPr/>
          <a:lstStyle/>
          <a:p>
            <a:r>
              <a:rPr lang="en-GB"/>
              <a:t>AutoGluon</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3</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1888435"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0" name="TextBox 19">
            <a:extLst>
              <a:ext uri="{FF2B5EF4-FFF2-40B4-BE49-F238E27FC236}">
                <a16:creationId xmlns:a16="http://schemas.microsoft.com/office/drawing/2014/main" id="{DC7B82A9-9688-EF80-9E74-F68314B3A8F0}"/>
              </a:ext>
            </a:extLst>
          </p:cNvPr>
          <p:cNvSpPr txBox="1"/>
          <p:nvPr/>
        </p:nvSpPr>
        <p:spPr>
          <a:xfrm>
            <a:off x="5988424" y="2501153"/>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2" name="TextBox 21">
            <a:extLst>
              <a:ext uri="{FF2B5EF4-FFF2-40B4-BE49-F238E27FC236}">
                <a16:creationId xmlns:a16="http://schemas.microsoft.com/office/drawing/2014/main" id="{5EC5F51E-2E28-C750-D1E5-7402F6717AE5}"/>
              </a:ext>
            </a:extLst>
          </p:cNvPr>
          <p:cNvSpPr txBox="1"/>
          <p:nvPr/>
        </p:nvSpPr>
        <p:spPr>
          <a:xfrm>
            <a:off x="4536141" y="6562165"/>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30" name="TextBox 29">
            <a:extLst>
              <a:ext uri="{FF2B5EF4-FFF2-40B4-BE49-F238E27FC236}">
                <a16:creationId xmlns:a16="http://schemas.microsoft.com/office/drawing/2014/main" id="{8A073573-4A5C-09EB-96DA-DDAB43F78D57}"/>
              </a:ext>
            </a:extLst>
          </p:cNvPr>
          <p:cNvSpPr txBox="1"/>
          <p:nvPr/>
        </p:nvSpPr>
        <p:spPr>
          <a:xfrm>
            <a:off x="2219093" y="914400"/>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9" name="TextBox 8">
            <a:extLst>
              <a:ext uri="{FF2B5EF4-FFF2-40B4-BE49-F238E27FC236}">
                <a16:creationId xmlns:a16="http://schemas.microsoft.com/office/drawing/2014/main" id="{9B267E26-4870-EB8A-16AE-FA811D26E799}"/>
              </a:ext>
            </a:extLst>
          </p:cNvPr>
          <p:cNvSpPr txBox="1"/>
          <p:nvPr/>
        </p:nvSpPr>
        <p:spPr>
          <a:xfrm>
            <a:off x="914400" y="1943100"/>
            <a:ext cx="4372992" cy="2462213"/>
          </a:xfrm>
          <a:prstGeom prst="rect">
            <a:avLst/>
          </a:prstGeom>
          <a:noFill/>
        </p:spPr>
        <p:txBody>
          <a:bodyPr wrap="none" lIns="0" tIns="0" rIns="0" bIns="0" rtlCol="0">
            <a:spAutoFit/>
          </a:bodyPr>
          <a:lstStyle/>
          <a:p>
            <a:pPr algn="l">
              <a:buSzPct val="100000"/>
            </a:pPr>
            <a:r>
              <a:rPr lang="en-US" sz="1000" dirty="0">
                <a:latin typeface="Consolas" panose="020B0609020204030204" pitchFamily="49" charset="0"/>
                <a:cs typeface="Consolas" panose="020B0609020204030204" pitchFamily="49" charset="0"/>
              </a:rPr>
              <a:t>from autogluon.tabular import TabularDataset, TabularPredictor</a:t>
            </a:r>
          </a:p>
          <a:p>
            <a:pPr algn="l">
              <a:buSzPct val="100000"/>
            </a:pPr>
            <a:endParaRPr lang="en-US" sz="1000" dirty="0">
              <a:latin typeface="Consolas" panose="020B0609020204030204" pitchFamily="49" charset="0"/>
              <a:cs typeface="Consolas" panose="020B0609020204030204" pitchFamily="49" charset="0"/>
            </a:endParaRPr>
          </a:p>
          <a:p>
            <a:pPr algn="l">
              <a:buSzPct val="100000"/>
            </a:pPr>
            <a:r>
              <a:rPr lang="en-US" sz="1000" dirty="0">
                <a:latin typeface="Consolas" panose="020B0609020204030204" pitchFamily="49" charset="0"/>
                <a:cs typeface="Consolas" panose="020B0609020204030204" pitchFamily="49" charset="0"/>
              </a:rPr>
              <a:t>target = "approval"</a:t>
            </a:r>
          </a:p>
          <a:p>
            <a:pPr algn="l">
              <a:buSzPct val="100000"/>
            </a:pPr>
            <a:r>
              <a:rPr lang="en-US" sz="1000" dirty="0">
                <a:latin typeface="Consolas" panose="020B0609020204030204" pitchFamily="49" charset="0"/>
                <a:cs typeface="Consolas" panose="020B0609020204030204" pitchFamily="49" charset="0"/>
              </a:rPr>
              <a:t>metric = "rmse"</a:t>
            </a:r>
          </a:p>
          <a:p>
            <a:pPr algn="l">
              <a:buSzPct val="100000"/>
            </a:pPr>
            <a:r>
              <a:rPr lang="en-US" sz="1000" dirty="0">
                <a:latin typeface="Consolas" panose="020B0609020204030204" pitchFamily="49" charset="0"/>
                <a:cs typeface="Consolas" panose="020B0609020204030204" pitchFamily="49" charset="0"/>
              </a:rPr>
              <a:t>excluded_models = ['NN_TORCH', 'CAT', 'RF', 'FASTAI']</a:t>
            </a:r>
          </a:p>
          <a:p>
            <a:pPr algn="l">
              <a:buSzPct val="100000"/>
            </a:pPr>
            <a:endParaRPr lang="en-US" sz="1000" dirty="0">
              <a:latin typeface="Consolas" panose="020B0609020204030204" pitchFamily="49" charset="0"/>
              <a:cs typeface="Consolas" panose="020B0609020204030204" pitchFamily="49" charset="0"/>
            </a:endParaRPr>
          </a:p>
          <a:p>
            <a:pPr algn="l">
              <a:buSzPct val="100000"/>
            </a:pPr>
            <a:r>
              <a:rPr lang="en-US" sz="1000" dirty="0">
                <a:latin typeface="Consolas" panose="020B0609020204030204" pitchFamily="49" charset="0"/>
                <a:cs typeface="Consolas" panose="020B0609020204030204" pitchFamily="49" charset="0"/>
              </a:rPr>
              <a:t>predictor = TabularPredictor(label=target).fit(</a:t>
            </a:r>
          </a:p>
          <a:p>
            <a:pPr algn="l">
              <a:buSzPct val="100000"/>
            </a:pPr>
            <a:r>
              <a:rPr lang="en-US" sz="1000" dirty="0">
                <a:latin typeface="Consolas" panose="020B0609020204030204" pitchFamily="49" charset="0"/>
                <a:cs typeface="Consolas" panose="020B0609020204030204" pitchFamily="49" charset="0"/>
              </a:rPr>
              <a:t>    train_data=df_train, </a:t>
            </a:r>
          </a:p>
          <a:p>
            <a:pPr algn="l">
              <a:buSzPct val="100000"/>
            </a:pPr>
            <a:r>
              <a:rPr lang="en-US" sz="1000" dirty="0">
                <a:latin typeface="Consolas" panose="020B0609020204030204" pitchFamily="49" charset="0"/>
                <a:cs typeface="Consolas" panose="020B0609020204030204" pitchFamily="49" charset="0"/>
              </a:rPr>
              <a:t>    excluded_model_types=excluded_models, </a:t>
            </a:r>
          </a:p>
          <a:p>
            <a:pPr algn="l">
              <a:buSzPct val="100000"/>
            </a:pPr>
            <a:r>
              <a:rPr lang="en-US" sz="1000" dirty="0">
                <a:latin typeface="Consolas" panose="020B0609020204030204" pitchFamily="49" charset="0"/>
                <a:cs typeface="Consolas" panose="020B0609020204030204" pitchFamily="49" charset="0"/>
              </a:rPr>
              <a:t>    time_limit=120, </a:t>
            </a:r>
          </a:p>
          <a:p>
            <a:pPr algn="l">
              <a:buSzPct val="100000"/>
            </a:pPr>
            <a:r>
              <a:rPr lang="en-US" sz="1000" dirty="0">
                <a:latin typeface="Consolas" panose="020B0609020204030204" pitchFamily="49" charset="0"/>
                <a:cs typeface="Consolas" panose="020B0609020204030204" pitchFamily="49" charset="0"/>
              </a:rPr>
              <a:t>    verbosity= 2, </a:t>
            </a:r>
          </a:p>
          <a:p>
            <a:pPr algn="l">
              <a:buSzPct val="100000"/>
            </a:pPr>
            <a:r>
              <a:rPr lang="en-US" sz="1000" dirty="0">
                <a:latin typeface="Consolas" panose="020B0609020204030204" pitchFamily="49" charset="0"/>
                <a:cs typeface="Consolas" panose="020B0609020204030204" pitchFamily="49" charset="0"/>
              </a:rPr>
              <a:t>    presets='best_quality’)</a:t>
            </a:r>
          </a:p>
          <a:p>
            <a:pPr algn="l">
              <a:buSzPct val="100000"/>
            </a:pPr>
            <a:endParaRPr lang="en-US" sz="1000" dirty="0">
              <a:latin typeface="Consolas" panose="020B0609020204030204" pitchFamily="49" charset="0"/>
              <a:cs typeface="Consolas" panose="020B0609020204030204" pitchFamily="49" charset="0"/>
            </a:endParaRPr>
          </a:p>
          <a:p>
            <a:pPr algn="l">
              <a:buSzPct val="100000"/>
            </a:pPr>
            <a:r>
              <a:rPr lang="en-US" sz="1000" dirty="0">
                <a:latin typeface="Consolas" panose="020B0609020204030204" pitchFamily="49" charset="0"/>
                <a:cs typeface="Consolas" panose="020B0609020204030204" pitchFamily="49" charset="0"/>
              </a:rPr>
              <a:t>predictor.leaderboard(df_test, silent=True)</a:t>
            </a:r>
          </a:p>
          <a:p>
            <a:pPr algn="l">
              <a:buSzPct val="100000"/>
            </a:pPr>
            <a:endParaRPr lang="en-US" sz="1000" dirty="0">
              <a:latin typeface="Consolas" panose="020B0609020204030204" pitchFamily="49" charset="0"/>
              <a:cs typeface="Consolas" panose="020B0609020204030204" pitchFamily="49" charset="0"/>
            </a:endParaRPr>
          </a:p>
          <a:p>
            <a:pPr algn="l">
              <a:buSzPct val="100000"/>
            </a:pPr>
            <a:r>
              <a:rPr lang="en-US" sz="1000" dirty="0">
                <a:latin typeface="Consolas" panose="020B0609020204030204" pitchFamily="49" charset="0"/>
                <a:cs typeface="Consolas" panose="020B0609020204030204" pitchFamily="49" charset="0"/>
              </a:rPr>
              <a:t>predictor.evaluate(df_test)</a:t>
            </a:r>
          </a:p>
        </p:txBody>
      </p:sp>
      <p:sp>
        <p:nvSpPr>
          <p:cNvPr id="5" name="TextBox 4">
            <a:extLst>
              <a:ext uri="{FF2B5EF4-FFF2-40B4-BE49-F238E27FC236}">
                <a16:creationId xmlns:a16="http://schemas.microsoft.com/office/drawing/2014/main" id="{167988F2-6E1A-AB4B-9771-DA1F3FCBF17F}"/>
              </a:ext>
            </a:extLst>
          </p:cNvPr>
          <p:cNvSpPr txBox="1"/>
          <p:nvPr/>
        </p:nvSpPr>
        <p:spPr>
          <a:xfrm>
            <a:off x="6184697" y="2423858"/>
            <a:ext cx="4191000" cy="923330"/>
          </a:xfrm>
          <a:prstGeom prst="rect">
            <a:avLst/>
          </a:prstGeom>
          <a:noFill/>
        </p:spPr>
        <p:txBody>
          <a:bodyPr wrap="square" lIns="0" tIns="0" rIns="0" bIns="0" rtlCol="0">
            <a:spAutoFit/>
          </a:bodyPr>
          <a:lstStyle/>
          <a:p>
            <a:pPr algn="l">
              <a:buSzPct val="100000"/>
            </a:pPr>
            <a:r>
              <a:rPr lang="en-US" sz="1000">
                <a:latin typeface="Consolas" panose="020B0609020204030204" pitchFamily="49" charset="0"/>
                <a:cs typeface="Consolas" panose="020B0609020204030204" pitchFamily="49" charset="0"/>
              </a:rPr>
              <a:t>{'root_mean_squared_error': -0.03985582016238834,</a:t>
            </a:r>
          </a:p>
          <a:p>
            <a:pPr algn="l">
              <a:buSzPct val="100000"/>
            </a:pPr>
            <a:r>
              <a:rPr lang="en-US" sz="1000">
                <a:latin typeface="Consolas" panose="020B0609020204030204" pitchFamily="49" charset="0"/>
                <a:cs typeface="Consolas" panose="020B0609020204030204" pitchFamily="49" charset="0"/>
              </a:rPr>
              <a:t>'mean_squared_error': -0.001588486400816641, 'mean_absolute_error': -0.02876924000518339, </a:t>
            </a:r>
          </a:p>
          <a:p>
            <a:pPr algn="l">
              <a:buSzPct val="100000"/>
            </a:pPr>
            <a:r>
              <a:rPr lang="en-US" sz="1000">
                <a:latin typeface="Consolas" panose="020B0609020204030204" pitchFamily="49" charset="0"/>
                <a:cs typeface="Consolas" panose="020B0609020204030204" pitchFamily="49" charset="0"/>
              </a:rPr>
              <a:t>'r2': 0.7070154319401782, </a:t>
            </a:r>
          </a:p>
          <a:p>
            <a:pPr algn="l">
              <a:buSzPct val="100000"/>
            </a:pPr>
            <a:r>
              <a:rPr lang="en-US" sz="1000">
                <a:latin typeface="Consolas" panose="020B0609020204030204" pitchFamily="49" charset="0"/>
                <a:cs typeface="Consolas" panose="020B0609020204030204" pitchFamily="49" charset="0"/>
              </a:rPr>
              <a:t>'pearsonr': 0.8409075687940584, </a:t>
            </a:r>
          </a:p>
          <a:p>
            <a:pPr algn="l">
              <a:buSzPct val="100000"/>
            </a:pPr>
            <a:r>
              <a:rPr lang="en-US" sz="1000">
                <a:latin typeface="Consolas" panose="020B0609020204030204" pitchFamily="49" charset="0"/>
                <a:cs typeface="Consolas" panose="020B0609020204030204" pitchFamily="49" charset="0"/>
              </a:rPr>
              <a:t>'median_absolute_error': -0.021410344963759487}</a:t>
            </a:r>
            <a:endParaRPr lang="en-US" sz="10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00C0B1DE-21CB-5CE7-8CBB-9E114AA619D2}"/>
              </a:ext>
            </a:extLst>
          </p:cNvPr>
          <p:cNvSpPr txBox="1"/>
          <p:nvPr/>
        </p:nvSpPr>
        <p:spPr>
          <a:xfrm>
            <a:off x="6172200" y="1943100"/>
            <a:ext cx="4191000" cy="153888"/>
          </a:xfrm>
          <a:prstGeom prst="rect">
            <a:avLst/>
          </a:prstGeom>
          <a:noFill/>
        </p:spPr>
        <p:txBody>
          <a:bodyPr wrap="square" lIns="0" tIns="0" rIns="0" bIns="0" rtlCol="0">
            <a:spAutoFit/>
          </a:bodyPr>
          <a:lstStyle/>
          <a:p>
            <a:pPr>
              <a:buSzPct val="100000"/>
            </a:pPr>
            <a:r>
              <a:rPr lang="en-US" sz="1000">
                <a:latin typeface="Consolas" panose="020B0609020204030204" pitchFamily="49" charset="0"/>
                <a:cs typeface="Consolas" panose="020B0609020204030204" pitchFamily="49" charset="0"/>
              </a:rPr>
              <a:t>Best model: 'WeightedEnsemble_L3'</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86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DA05C9-8B7F-4B45-8AD4-EC01D381E67D}"/>
              </a:ext>
            </a:extLst>
          </p:cNvPr>
          <p:cNvSpPr/>
          <p:nvPr/>
        </p:nvSpPr>
        <p:spPr bwMode="gray">
          <a:xfrm>
            <a:off x="6700527" y="571499"/>
            <a:ext cx="5501747" cy="5715001"/>
          </a:xfrm>
          <a:prstGeom prst="rect">
            <a:avLst/>
          </a:prstGeom>
          <a:solidFill>
            <a:schemeClr val="accent3">
              <a:lumMod val="40000"/>
              <a:lumOff val="60000"/>
            </a:schemeClr>
          </a:solidFill>
          <a:ln w="19050" algn="ctr">
            <a:noFill/>
            <a:miter lim="800000"/>
            <a:headEnd/>
            <a:tailEnd/>
          </a:ln>
        </p:spPr>
        <p:txBody>
          <a:bodyPr wrap="square" lIns="0" tIns="0" rIns="0" bIns="0" rtlCol="0" anchor="ctr">
            <a:noAutofit/>
          </a:bodyPr>
          <a:lstStyle/>
          <a:p>
            <a:pPr algn="ctr"/>
            <a:endParaRPr lang="en-US"/>
          </a:p>
        </p:txBody>
      </p:sp>
      <p:sp>
        <p:nvSpPr>
          <p:cNvPr id="2" name="Text Placeholder 1">
            <a:extLst>
              <a:ext uri="{FF2B5EF4-FFF2-40B4-BE49-F238E27FC236}">
                <a16:creationId xmlns:a16="http://schemas.microsoft.com/office/drawing/2014/main" id="{EC272F3F-B386-D049-A5D6-949941859D8B}"/>
              </a:ext>
            </a:extLst>
          </p:cNvPr>
          <p:cNvSpPr>
            <a:spLocks noGrp="1"/>
          </p:cNvSpPr>
          <p:nvPr>
            <p:ph type="body" sz="quarter" idx="14"/>
          </p:nvPr>
        </p:nvSpPr>
        <p:spPr>
          <a:xfrm>
            <a:off x="914400" y="2228853"/>
            <a:ext cx="4273618" cy="2937471"/>
          </a:xfrm>
        </p:spPr>
        <p:txBody>
          <a:bodyPr wrap="square">
            <a:spAutoFit/>
          </a:bodyPr>
          <a:lstStyle/>
          <a:p>
            <a:pPr lvl="0">
              <a:lnSpc>
                <a:spcPct val="130000"/>
              </a:lnSpc>
              <a:spcAft>
                <a:spcPts val="600"/>
              </a:spcAft>
            </a:pPr>
            <a:r>
              <a:rPr lang="en-AU" sz="1200">
                <a:solidFill>
                  <a:schemeClr val="tx1">
                    <a:lumMod val="85000"/>
                    <a:lumOff val="15000"/>
                  </a:schemeClr>
                </a:solidFill>
              </a:rPr>
              <a:t>Social capital — “the strength of our relationships and communities” — has been identified as a determinant of upward mobility. A study on social captital</a:t>
            </a:r>
            <a:r>
              <a:rPr lang="en-AU" sz="1200" baseline="30000">
                <a:solidFill>
                  <a:schemeClr val="tx1">
                    <a:lumMod val="85000"/>
                    <a:lumOff val="15000"/>
                  </a:schemeClr>
                </a:solidFill>
              </a:rPr>
              <a:t>1</a:t>
            </a:r>
            <a:r>
              <a:rPr lang="en-AU" sz="1200">
                <a:solidFill>
                  <a:schemeClr val="tx1">
                    <a:lumMod val="85000"/>
                    <a:lumOff val="15000"/>
                  </a:schemeClr>
                </a:solidFill>
              </a:rPr>
              <a:t> showed that “living in a place that fosters these connections causes better economic outcomes.” </a:t>
            </a:r>
          </a:p>
          <a:p>
            <a:pPr lvl="0">
              <a:lnSpc>
                <a:spcPct val="130000"/>
              </a:lnSpc>
            </a:pPr>
            <a:r>
              <a:rPr lang="en-AU" sz="1200">
                <a:solidFill>
                  <a:schemeClr val="tx1">
                    <a:lumMod val="85000"/>
                    <a:lumOff val="15000"/>
                  </a:schemeClr>
                </a:solidFill>
              </a:rPr>
              <a:t>When people are looking to buy a home, especially as a family, they consider the opportunities of that location. But what if the existing social capital network of that location has an impact on the likelihood of their home loan getting approved? How does the existing economic connectedness, cohesiveness and civic engagement of a location impact a potential home buyer’s ability to access opportunities?</a:t>
            </a:r>
          </a:p>
        </p:txBody>
      </p:sp>
      <p:sp>
        <p:nvSpPr>
          <p:cNvPr id="25" name="Text Placeholder 24">
            <a:extLst>
              <a:ext uri="{FF2B5EF4-FFF2-40B4-BE49-F238E27FC236}">
                <a16:creationId xmlns:a16="http://schemas.microsoft.com/office/drawing/2014/main" id="{CF77DB69-DCB0-3446-82D4-3EF4C1452064}"/>
              </a:ext>
            </a:extLst>
          </p:cNvPr>
          <p:cNvSpPr>
            <a:spLocks noGrp="1"/>
          </p:cNvSpPr>
          <p:nvPr>
            <p:ph type="body" sz="quarter" idx="21"/>
          </p:nvPr>
        </p:nvSpPr>
        <p:spPr>
          <a:xfrm>
            <a:off x="914400" y="-158747"/>
            <a:ext cx="3009900" cy="2190750"/>
          </a:xfrm>
        </p:spPr>
        <p:txBody>
          <a:bodyPr/>
          <a:lstStyle/>
          <a:p>
            <a:r>
              <a:rPr lang="en-US"/>
              <a:t>Can you buy into better opportunities?</a:t>
            </a:r>
          </a:p>
        </p:txBody>
      </p:sp>
      <p:pic>
        <p:nvPicPr>
          <p:cNvPr id="31" name="Picture Placeholder 9">
            <a:extLst>
              <a:ext uri="{FF2B5EF4-FFF2-40B4-BE49-F238E27FC236}">
                <a16:creationId xmlns:a16="http://schemas.microsoft.com/office/drawing/2014/main" id="{C9BE7A1B-E044-344E-A0CD-106353EBD7D8}"/>
              </a:ext>
              <a:ext uri="{C183D7F6-B498-43B3-948B-1728B52AA6E4}">
                <adec:decorative xmlns:adec="http://schemas.microsoft.com/office/drawing/2017/decorative" val="1"/>
              </a:ext>
            </a:extLst>
          </p:cNvPr>
          <p:cNvPicPr>
            <a:picLocks noGrp="1" noChangeAspect="1"/>
          </p:cNvPicPr>
          <p:nvPr>
            <p:ph type="pic" sz="quarter" idx="22"/>
          </p:nvPr>
        </p:nvPicPr>
        <p:blipFill rotWithShape="1">
          <a:blip r:embed="rId2" cstate="email">
            <a:extLst>
              <a:ext uri="{28A0092B-C50C-407E-A947-70E740481C1C}">
                <a14:useLocalDpi xmlns:a14="http://schemas.microsoft.com/office/drawing/2010/main"/>
              </a:ext>
            </a:extLst>
          </a:blip>
          <a:srcRect l="911" r="34146"/>
          <a:stretch/>
        </p:blipFill>
        <p:spPr>
          <a:xfrm>
            <a:off x="7200901" y="313102"/>
            <a:ext cx="4991100" cy="258397"/>
          </a:xfrm>
        </p:spPr>
      </p:pic>
      <p:sp>
        <p:nvSpPr>
          <p:cNvPr id="18" name="Text Placeholder 16">
            <a:extLst>
              <a:ext uri="{FF2B5EF4-FFF2-40B4-BE49-F238E27FC236}">
                <a16:creationId xmlns:a16="http://schemas.microsoft.com/office/drawing/2014/main" id="{C70E572C-25B0-BFF0-F961-49EB74F79EF6}"/>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PROBLEM STATEMENT</a:t>
            </a:r>
          </a:p>
        </p:txBody>
      </p:sp>
      <p:sp>
        <p:nvSpPr>
          <p:cNvPr id="19" name="TextBox 18">
            <a:extLst>
              <a:ext uri="{FF2B5EF4-FFF2-40B4-BE49-F238E27FC236}">
                <a16:creationId xmlns:a16="http://schemas.microsoft.com/office/drawing/2014/main" id="{E24FCECB-FD71-05F4-FB97-00F5E20AC5C5}"/>
              </a:ext>
            </a:extLst>
          </p:cNvPr>
          <p:cNvSpPr txBox="1"/>
          <p:nvPr/>
        </p:nvSpPr>
        <p:spPr>
          <a:xfrm>
            <a:off x="4234543" y="3624943"/>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0" name="TextBox 19">
            <a:extLst>
              <a:ext uri="{FF2B5EF4-FFF2-40B4-BE49-F238E27FC236}">
                <a16:creationId xmlns:a16="http://schemas.microsoft.com/office/drawing/2014/main" id="{9C41CD05-CAE2-A9DF-1375-9727B4B9D87A}"/>
              </a:ext>
            </a:extLst>
          </p:cNvPr>
          <p:cNvSpPr txBox="1"/>
          <p:nvPr/>
        </p:nvSpPr>
        <p:spPr>
          <a:xfrm>
            <a:off x="4234543" y="4506686"/>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13" name="TextBox 12">
            <a:extLst>
              <a:ext uri="{FF2B5EF4-FFF2-40B4-BE49-F238E27FC236}">
                <a16:creationId xmlns:a16="http://schemas.microsoft.com/office/drawing/2014/main" id="{6E4CBF9E-0D14-78C3-8D06-F2C25A32AC51}"/>
              </a:ext>
            </a:extLst>
          </p:cNvPr>
          <p:cNvSpPr txBox="1"/>
          <p:nvPr/>
        </p:nvSpPr>
        <p:spPr>
          <a:xfrm>
            <a:off x="7200900" y="1891288"/>
            <a:ext cx="3228589" cy="1616853"/>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Proposed Solution</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100">
                <a:solidFill>
                  <a:prstClr val="black"/>
                </a:solidFill>
                <a:latin typeface="Open Sans"/>
              </a:rPr>
              <a:t>Analyze the potential correlations between Social capital features along with standard economic inputs from CFPB’s Home Mortgage Disclosure Act (HMDA) data for the location of the property.</a:t>
            </a: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100">
                <a:solidFill>
                  <a:prstClr val="black"/>
                </a:solidFill>
                <a:latin typeface="Open Sans"/>
              </a:rPr>
              <a:t>Build and test models that predict the probability of a home approval.</a:t>
            </a:r>
          </a:p>
        </p:txBody>
      </p:sp>
      <p:sp>
        <p:nvSpPr>
          <p:cNvPr id="24" name="TextBox 23">
            <a:extLst>
              <a:ext uri="{FF2B5EF4-FFF2-40B4-BE49-F238E27FC236}">
                <a16:creationId xmlns:a16="http://schemas.microsoft.com/office/drawing/2014/main" id="{B89902CB-8AC0-3E45-377B-321D0FCDC937}"/>
              </a:ext>
            </a:extLst>
          </p:cNvPr>
          <p:cNvSpPr txBox="1"/>
          <p:nvPr/>
        </p:nvSpPr>
        <p:spPr>
          <a:xfrm>
            <a:off x="7200900" y="3843048"/>
            <a:ext cx="3355449" cy="133677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Impact</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100">
                <a:solidFill>
                  <a:prstClr val="black"/>
                </a:solidFill>
                <a:latin typeface="Open Sans"/>
              </a:rPr>
              <a:t>Beyond standard characteristics of a neighborhood such as schools and amenities that makes a home appealing, potential lenders could also consider the location of the home as an opportunity to access a better social capital network.</a:t>
            </a:r>
          </a:p>
        </p:txBody>
      </p:sp>
      <p:sp>
        <p:nvSpPr>
          <p:cNvPr id="26" name="TextBox 25">
            <a:extLst>
              <a:ext uri="{FF2B5EF4-FFF2-40B4-BE49-F238E27FC236}">
                <a16:creationId xmlns:a16="http://schemas.microsoft.com/office/drawing/2014/main" id="{6D5A4D86-D67B-3DEE-7531-5977E717A4FE}"/>
              </a:ext>
            </a:extLst>
          </p:cNvPr>
          <p:cNvSpPr txBox="1"/>
          <p:nvPr/>
        </p:nvSpPr>
        <p:spPr>
          <a:xfrm>
            <a:off x="914399" y="6172200"/>
            <a:ext cx="4191001" cy="138499"/>
          </a:xfrm>
          <a:prstGeom prst="rect">
            <a:avLst/>
          </a:prstGeom>
          <a:noFill/>
        </p:spPr>
        <p:txBody>
          <a:bodyPr wrap="square" lIns="0" tIns="0" rIns="0" bIns="0" rtlCol="0">
            <a:spAutoFit/>
          </a:bodyPr>
          <a:lstStyle/>
          <a:p>
            <a:pPr marL="228600" indent="-228600" algn="l">
              <a:spcBef>
                <a:spcPts val="600"/>
              </a:spcBef>
              <a:buSzPct val="100000"/>
              <a:buFont typeface="+mj-lt"/>
              <a:buAutoNum type="arabicPeriod"/>
            </a:pPr>
            <a:r>
              <a:rPr lang="en-US" sz="900" b="0" i="0">
                <a:solidFill>
                  <a:schemeClr val="tx1">
                    <a:lumMod val="85000"/>
                    <a:lumOff val="15000"/>
                  </a:schemeClr>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Chetty, Jackson, Kuchler, Stroebel, et al. </a:t>
            </a:r>
            <a:r>
              <a:rPr lang="en-US" sz="900" b="0" i="1">
                <a:solidFill>
                  <a:schemeClr val="tx1">
                    <a:lumMod val="85000"/>
                    <a:lumOff val="15000"/>
                  </a:schemeClr>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Nature</a:t>
            </a:r>
            <a:r>
              <a:rPr lang="en-US" sz="900" b="0" i="0">
                <a:solidFill>
                  <a:schemeClr val="tx1">
                    <a:lumMod val="85000"/>
                    <a:lumOff val="15000"/>
                  </a:schemeClr>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 2022</a:t>
            </a:r>
            <a:endParaRPr lang="en-US" sz="900" i="1" dirty="0">
              <a:solidFill>
                <a:schemeClr val="tx1">
                  <a:lumMod val="85000"/>
                  <a:lumOff val="15000"/>
                </a:schemeClr>
              </a:solidFill>
            </a:endParaRPr>
          </a:p>
        </p:txBody>
      </p:sp>
    </p:spTree>
    <p:extLst>
      <p:ext uri="{BB962C8B-B14F-4D97-AF65-F5344CB8AC3E}">
        <p14:creationId xmlns:p14="http://schemas.microsoft.com/office/powerpoint/2010/main" val="803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7"/>
          <p:cNvSpPr txBox="1">
            <a:spLocks/>
          </p:cNvSpPr>
          <p:nvPr/>
        </p:nvSpPr>
        <p:spPr>
          <a:xfrm>
            <a:off x="7206848" y="5426537"/>
            <a:ext cx="3354423" cy="672174"/>
          </a:xfrm>
          <a:prstGeom prst="rect">
            <a:avLst/>
          </a:prstGeom>
        </p:spPr>
        <p:txBody>
          <a:bodyPr l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1000"/>
              </a:spcBef>
              <a:spcAft>
                <a:spcPts val="0"/>
              </a:spcAft>
              <a:buClr>
                <a:srgbClr val="787878"/>
              </a:buClr>
              <a:buSzPct val="75000"/>
              <a:buFont typeface="Wingdings" charset="2"/>
              <a:buNone/>
              <a:tabLst/>
              <a:defRPr/>
            </a:pPr>
            <a:r>
              <a:rPr kumimoji="0" lang="en-US" sz="1400" u="none" strike="noStrike" kern="1200" cap="none" spc="0" normalizeH="0" baseline="0" noProof="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Draw Conclusion</a:t>
            </a:r>
          </a:p>
        </p:txBody>
      </p:sp>
      <p:cxnSp>
        <p:nvCxnSpPr>
          <p:cNvPr id="44" name="Straight Connector 43">
            <a:extLst>
              <a:ext uri="{FF2B5EF4-FFF2-40B4-BE49-F238E27FC236}">
                <a16:creationId xmlns:a16="http://schemas.microsoft.com/office/drawing/2014/main" id="{B1608D34-CDFA-6548-A105-84BDBE1C795D}"/>
              </a:ext>
            </a:extLst>
          </p:cNvPr>
          <p:cNvCxnSpPr>
            <a:cxnSpLocks/>
          </p:cNvCxnSpPr>
          <p:nvPr/>
        </p:nvCxnSpPr>
        <p:spPr>
          <a:xfrm>
            <a:off x="8104936" y="1061695"/>
            <a:ext cx="737223" cy="0"/>
          </a:xfrm>
          <a:prstGeom prst="line">
            <a:avLst/>
          </a:prstGeom>
          <a:ln w="19050" cmpd="sng">
            <a:solidFill>
              <a:schemeClr val="accent3">
                <a:lumMod val="50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AA737C4C-E400-0842-9203-BAE409B81B1A}"/>
              </a:ext>
            </a:extLst>
          </p:cNvPr>
          <p:cNvCxnSpPr>
            <a:cxnSpLocks/>
          </p:cNvCxnSpPr>
          <p:nvPr/>
        </p:nvCxnSpPr>
        <p:spPr>
          <a:xfrm rot="5400000">
            <a:off x="4262344" y="3278625"/>
            <a:ext cx="1680355" cy="1627671"/>
          </a:xfrm>
          <a:prstGeom prst="bentConnector3">
            <a:avLst>
              <a:gd name="adj1" fmla="val -483"/>
            </a:avLst>
          </a:prstGeom>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560AABB9-005D-E749-9120-1FB8099D0DBC}"/>
              </a:ext>
            </a:extLst>
          </p:cNvPr>
          <p:cNvSpPr>
            <a:spLocks noGrp="1"/>
          </p:cNvSpPr>
          <p:nvPr>
            <p:ph type="body" sz="quarter" idx="14"/>
          </p:nvPr>
        </p:nvSpPr>
        <p:spPr/>
        <p:txBody>
          <a:bodyPr/>
          <a:lstStyle/>
          <a:p>
            <a:r>
              <a:rPr lang="en-US"/>
              <a:t>Process from initial research, exploratory data analysis to model development and tuning.</a:t>
            </a:r>
          </a:p>
        </p:txBody>
      </p:sp>
      <p:sp>
        <p:nvSpPr>
          <p:cNvPr id="6" name="Text Placeholder 5">
            <a:extLst>
              <a:ext uri="{FF2B5EF4-FFF2-40B4-BE49-F238E27FC236}">
                <a16:creationId xmlns:a16="http://schemas.microsoft.com/office/drawing/2014/main" id="{869F58E0-79EB-D443-9E25-5F4AC6379F68}"/>
              </a:ext>
            </a:extLst>
          </p:cNvPr>
          <p:cNvSpPr>
            <a:spLocks noGrp="1"/>
          </p:cNvSpPr>
          <p:nvPr>
            <p:ph type="body" sz="quarter" idx="21"/>
          </p:nvPr>
        </p:nvSpPr>
        <p:spPr/>
        <p:txBody>
          <a:bodyPr/>
          <a:lstStyle/>
          <a:p>
            <a:r>
              <a:rPr lang="en-US"/>
              <a:t>Analytics Pathway</a:t>
            </a:r>
          </a:p>
        </p:txBody>
      </p:sp>
      <p:grpSp>
        <p:nvGrpSpPr>
          <p:cNvPr id="23" name="Group 22">
            <a:extLst>
              <a:ext uri="{FF2B5EF4-FFF2-40B4-BE49-F238E27FC236}">
                <a16:creationId xmlns:a16="http://schemas.microsoft.com/office/drawing/2014/main" id="{97710624-E412-9378-3E51-89608FAE9F86}"/>
              </a:ext>
            </a:extLst>
          </p:cNvPr>
          <p:cNvGrpSpPr/>
          <p:nvPr/>
        </p:nvGrpSpPr>
        <p:grpSpPr>
          <a:xfrm>
            <a:off x="8929560" y="414733"/>
            <a:ext cx="2348040" cy="2349647"/>
            <a:chOff x="8929560" y="1010574"/>
            <a:chExt cx="2348040" cy="2349647"/>
          </a:xfrm>
        </p:grpSpPr>
        <p:sp>
          <p:nvSpPr>
            <p:cNvPr id="66" name="Text Placeholder 7"/>
            <p:cNvSpPr txBox="1">
              <a:spLocks/>
            </p:cNvSpPr>
            <p:nvPr/>
          </p:nvSpPr>
          <p:spPr>
            <a:xfrm>
              <a:off x="8929560" y="1372545"/>
              <a:ext cx="2290954"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Exploraroty data analysis &amp; feature engineering</a:t>
              </a:r>
            </a:p>
          </p:txBody>
        </p:sp>
        <p:sp>
          <p:nvSpPr>
            <p:cNvPr id="71" name="Rectangle 70"/>
            <p:cNvSpPr/>
            <p:nvPr/>
          </p:nvSpPr>
          <p:spPr>
            <a:xfrm>
              <a:off x="9034087" y="1965224"/>
              <a:ext cx="2243513" cy="1394997"/>
            </a:xfrm>
            <a:prstGeom prst="rect">
              <a:avLst/>
            </a:prstGeom>
          </p:spPr>
          <p:txBody>
            <a:bodyPr wrap="square" lIns="0" tIns="0" rIns="0" bIns="0">
              <a:spAutoFit/>
            </a:bodyPr>
            <a:lstStyle/>
            <a:p>
              <a:pPr>
                <a:lnSpc>
                  <a:spcPct val="120000"/>
                </a:lnSpc>
                <a:spcBef>
                  <a:spcPts val="300"/>
                </a:spcBef>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Discovered patterns, spotted anomolies and checked assumptions through feature engineering. </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Cleaned and normalized data</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Merged on geographic identifiers</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Visualized relationships (correlation matrix, scatterplots)</a:t>
              </a:r>
            </a:p>
          </p:txBody>
        </p:sp>
        <p:grpSp>
          <p:nvGrpSpPr>
            <p:cNvPr id="2" name="Graphic 4">
              <a:extLst>
                <a:ext uri="{FF2B5EF4-FFF2-40B4-BE49-F238E27FC236}">
                  <a16:creationId xmlns:a16="http://schemas.microsoft.com/office/drawing/2014/main" id="{D3C69F5C-FDCF-332C-F41A-A7A77924A30B}"/>
                </a:ext>
              </a:extLst>
            </p:cNvPr>
            <p:cNvGrpSpPr>
              <a:grpSpLocks noChangeAspect="1"/>
            </p:cNvGrpSpPr>
            <p:nvPr/>
          </p:nvGrpSpPr>
          <p:grpSpPr>
            <a:xfrm>
              <a:off x="8995228" y="1010574"/>
              <a:ext cx="362309" cy="361971"/>
              <a:chOff x="3607758" y="3824168"/>
              <a:chExt cx="362309" cy="361971"/>
            </a:xfrm>
            <a:solidFill>
              <a:schemeClr val="accent3">
                <a:lumMod val="50000"/>
              </a:schemeClr>
            </a:solidFill>
          </p:grpSpPr>
          <p:sp>
            <p:nvSpPr>
              <p:cNvPr id="3" name="Graphic 4">
                <a:extLst>
                  <a:ext uri="{FF2B5EF4-FFF2-40B4-BE49-F238E27FC236}">
                    <a16:creationId xmlns:a16="http://schemas.microsoft.com/office/drawing/2014/main" id="{32FCB06F-1753-1498-AF0A-B27CC5A356DA}"/>
                  </a:ext>
                </a:extLst>
              </p:cNvPr>
              <p:cNvSpPr/>
              <p:nvPr/>
            </p:nvSpPr>
            <p:spPr>
              <a:xfrm>
                <a:off x="3607758" y="3824168"/>
                <a:ext cx="362309" cy="361971"/>
              </a:xfrm>
              <a:custGeom>
                <a:avLst/>
                <a:gdLst>
                  <a:gd name="connsiteX0" fmla="*/ 181474 w 362309"/>
                  <a:gd name="connsiteY0" fmla="*/ 0 h 361971"/>
                  <a:gd name="connsiteX1" fmla="*/ 0 w 362309"/>
                  <a:gd name="connsiteY1" fmla="*/ 180667 h 361971"/>
                  <a:gd name="connsiteX2" fmla="*/ 180836 w 362309"/>
                  <a:gd name="connsiteY2" fmla="*/ 361971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6"/>
                      <a:pt x="0" y="180667"/>
                    </a:cubicBezTo>
                    <a:cubicBezTo>
                      <a:pt x="0" y="280257"/>
                      <a:pt x="81152" y="361971"/>
                      <a:pt x="180836" y="361971"/>
                    </a:cubicBezTo>
                    <a:cubicBezTo>
                      <a:pt x="280518" y="361971"/>
                      <a:pt x="362310" y="280895"/>
                      <a:pt x="362310" y="181305"/>
                    </a:cubicBezTo>
                    <a:lnTo>
                      <a:pt x="362310" y="181305"/>
                    </a:lnTo>
                    <a:cubicBezTo>
                      <a:pt x="362310" y="81076"/>
                      <a:pt x="281796"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4" name="Graphic 4">
                <a:extLst>
                  <a:ext uri="{FF2B5EF4-FFF2-40B4-BE49-F238E27FC236}">
                    <a16:creationId xmlns:a16="http://schemas.microsoft.com/office/drawing/2014/main" id="{CF8C3221-6C1E-240A-B7B4-BEB30738FAC0}"/>
                  </a:ext>
                </a:extLst>
              </p:cNvPr>
              <p:cNvSpPr/>
              <p:nvPr/>
            </p:nvSpPr>
            <p:spPr>
              <a:xfrm>
                <a:off x="3678047" y="3912905"/>
                <a:ext cx="222370" cy="184497"/>
              </a:xfrm>
              <a:custGeom>
                <a:avLst/>
                <a:gdLst>
                  <a:gd name="connsiteX0" fmla="*/ 215980 w 222370"/>
                  <a:gd name="connsiteY0" fmla="*/ 141724 h 184497"/>
                  <a:gd name="connsiteX1" fmla="*/ 200005 w 222370"/>
                  <a:gd name="connsiteY1" fmla="*/ 141724 h 184497"/>
                  <a:gd name="connsiteX2" fmla="*/ 200005 w 222370"/>
                  <a:gd name="connsiteY2" fmla="*/ 95760 h 184497"/>
                  <a:gd name="connsiteX3" fmla="*/ 193615 w 222370"/>
                  <a:gd name="connsiteY3" fmla="*/ 89376 h 184497"/>
                  <a:gd name="connsiteX4" fmla="*/ 117575 w 222370"/>
                  <a:gd name="connsiteY4" fmla="*/ 89376 h 184497"/>
                  <a:gd name="connsiteX5" fmla="*/ 117575 w 222370"/>
                  <a:gd name="connsiteY5" fmla="*/ 49795 h 184497"/>
                  <a:gd name="connsiteX6" fmla="*/ 133550 w 222370"/>
                  <a:gd name="connsiteY6" fmla="*/ 49795 h 184497"/>
                  <a:gd name="connsiteX7" fmla="*/ 139940 w 222370"/>
                  <a:gd name="connsiteY7" fmla="*/ 43411 h 184497"/>
                  <a:gd name="connsiteX8" fmla="*/ 139940 w 222370"/>
                  <a:gd name="connsiteY8" fmla="*/ 6384 h 184497"/>
                  <a:gd name="connsiteX9" fmla="*/ 133550 w 222370"/>
                  <a:gd name="connsiteY9" fmla="*/ 0 h 184497"/>
                  <a:gd name="connsiteX10" fmla="*/ 88820 w 222370"/>
                  <a:gd name="connsiteY10" fmla="*/ 0 h 184497"/>
                  <a:gd name="connsiteX11" fmla="*/ 82430 w 222370"/>
                  <a:gd name="connsiteY11" fmla="*/ 6384 h 184497"/>
                  <a:gd name="connsiteX12" fmla="*/ 82430 w 222370"/>
                  <a:gd name="connsiteY12" fmla="*/ 43411 h 184497"/>
                  <a:gd name="connsiteX13" fmla="*/ 88820 w 222370"/>
                  <a:gd name="connsiteY13" fmla="*/ 49795 h 184497"/>
                  <a:gd name="connsiteX14" fmla="*/ 104795 w 222370"/>
                  <a:gd name="connsiteY14" fmla="*/ 49795 h 184497"/>
                  <a:gd name="connsiteX15" fmla="*/ 104795 w 222370"/>
                  <a:gd name="connsiteY15" fmla="*/ 89376 h 184497"/>
                  <a:gd name="connsiteX16" fmla="*/ 28755 w 222370"/>
                  <a:gd name="connsiteY16" fmla="*/ 89376 h 184497"/>
                  <a:gd name="connsiteX17" fmla="*/ 22365 w 222370"/>
                  <a:gd name="connsiteY17" fmla="*/ 95760 h 184497"/>
                  <a:gd name="connsiteX18" fmla="*/ 22365 w 222370"/>
                  <a:gd name="connsiteY18" fmla="*/ 141724 h 184497"/>
                  <a:gd name="connsiteX19" fmla="*/ 6390 w 222370"/>
                  <a:gd name="connsiteY19" fmla="*/ 141724 h 184497"/>
                  <a:gd name="connsiteX20" fmla="*/ 0 w 222370"/>
                  <a:gd name="connsiteY20" fmla="*/ 148108 h 184497"/>
                  <a:gd name="connsiteX21" fmla="*/ 0 w 222370"/>
                  <a:gd name="connsiteY21" fmla="*/ 178113 h 184497"/>
                  <a:gd name="connsiteX22" fmla="*/ 6390 w 222370"/>
                  <a:gd name="connsiteY22" fmla="*/ 184497 h 184497"/>
                  <a:gd name="connsiteX23" fmla="*/ 51119 w 222370"/>
                  <a:gd name="connsiteY23" fmla="*/ 184497 h 184497"/>
                  <a:gd name="connsiteX24" fmla="*/ 57509 w 222370"/>
                  <a:gd name="connsiteY24" fmla="*/ 178113 h 184497"/>
                  <a:gd name="connsiteX25" fmla="*/ 57509 w 222370"/>
                  <a:gd name="connsiteY25" fmla="*/ 148108 h 184497"/>
                  <a:gd name="connsiteX26" fmla="*/ 51119 w 222370"/>
                  <a:gd name="connsiteY26" fmla="*/ 141724 h 184497"/>
                  <a:gd name="connsiteX27" fmla="*/ 34506 w 222370"/>
                  <a:gd name="connsiteY27" fmla="*/ 141724 h 184497"/>
                  <a:gd name="connsiteX28" fmla="*/ 34506 w 222370"/>
                  <a:gd name="connsiteY28" fmla="*/ 102144 h 184497"/>
                  <a:gd name="connsiteX29" fmla="*/ 104795 w 222370"/>
                  <a:gd name="connsiteY29" fmla="*/ 102144 h 184497"/>
                  <a:gd name="connsiteX30" fmla="*/ 104795 w 222370"/>
                  <a:gd name="connsiteY30" fmla="*/ 141724 h 184497"/>
                  <a:gd name="connsiteX31" fmla="*/ 88820 w 222370"/>
                  <a:gd name="connsiteY31" fmla="*/ 141724 h 184497"/>
                  <a:gd name="connsiteX32" fmla="*/ 82430 w 222370"/>
                  <a:gd name="connsiteY32" fmla="*/ 148108 h 184497"/>
                  <a:gd name="connsiteX33" fmla="*/ 82430 w 222370"/>
                  <a:gd name="connsiteY33" fmla="*/ 178113 h 184497"/>
                  <a:gd name="connsiteX34" fmla="*/ 88820 w 222370"/>
                  <a:gd name="connsiteY34" fmla="*/ 184497 h 184497"/>
                  <a:gd name="connsiteX35" fmla="*/ 133550 w 222370"/>
                  <a:gd name="connsiteY35" fmla="*/ 184497 h 184497"/>
                  <a:gd name="connsiteX36" fmla="*/ 139940 w 222370"/>
                  <a:gd name="connsiteY36" fmla="*/ 178113 h 184497"/>
                  <a:gd name="connsiteX37" fmla="*/ 139940 w 222370"/>
                  <a:gd name="connsiteY37" fmla="*/ 148108 h 184497"/>
                  <a:gd name="connsiteX38" fmla="*/ 133550 w 222370"/>
                  <a:gd name="connsiteY38" fmla="*/ 141724 h 184497"/>
                  <a:gd name="connsiteX39" fmla="*/ 117575 w 222370"/>
                  <a:gd name="connsiteY39" fmla="*/ 141724 h 184497"/>
                  <a:gd name="connsiteX40" fmla="*/ 117575 w 222370"/>
                  <a:gd name="connsiteY40" fmla="*/ 102144 h 184497"/>
                  <a:gd name="connsiteX41" fmla="*/ 187225 w 222370"/>
                  <a:gd name="connsiteY41" fmla="*/ 102144 h 184497"/>
                  <a:gd name="connsiteX42" fmla="*/ 187225 w 222370"/>
                  <a:gd name="connsiteY42" fmla="*/ 141724 h 184497"/>
                  <a:gd name="connsiteX43" fmla="*/ 171251 w 222370"/>
                  <a:gd name="connsiteY43" fmla="*/ 141724 h 184497"/>
                  <a:gd name="connsiteX44" fmla="*/ 164861 w 222370"/>
                  <a:gd name="connsiteY44" fmla="*/ 148108 h 184497"/>
                  <a:gd name="connsiteX45" fmla="*/ 164861 w 222370"/>
                  <a:gd name="connsiteY45" fmla="*/ 178113 h 184497"/>
                  <a:gd name="connsiteX46" fmla="*/ 171251 w 222370"/>
                  <a:gd name="connsiteY46" fmla="*/ 184497 h 184497"/>
                  <a:gd name="connsiteX47" fmla="*/ 215980 w 222370"/>
                  <a:gd name="connsiteY47" fmla="*/ 184497 h 184497"/>
                  <a:gd name="connsiteX48" fmla="*/ 222370 w 222370"/>
                  <a:gd name="connsiteY48" fmla="*/ 178113 h 184497"/>
                  <a:gd name="connsiteX49" fmla="*/ 222370 w 222370"/>
                  <a:gd name="connsiteY49" fmla="*/ 148108 h 184497"/>
                  <a:gd name="connsiteX50" fmla="*/ 215980 w 222370"/>
                  <a:gd name="connsiteY50" fmla="*/ 141724 h 184497"/>
                  <a:gd name="connsiteX51" fmla="*/ 215980 w 222370"/>
                  <a:gd name="connsiteY51" fmla="*/ 141724 h 184497"/>
                  <a:gd name="connsiteX52" fmla="*/ 94571 w 222370"/>
                  <a:gd name="connsiteY52" fmla="*/ 12768 h 184497"/>
                  <a:gd name="connsiteX53" fmla="*/ 126521 w 222370"/>
                  <a:gd name="connsiteY53" fmla="*/ 12768 h 184497"/>
                  <a:gd name="connsiteX54" fmla="*/ 126521 w 222370"/>
                  <a:gd name="connsiteY54" fmla="*/ 37027 h 184497"/>
                  <a:gd name="connsiteX55" fmla="*/ 94571 w 222370"/>
                  <a:gd name="connsiteY55" fmla="*/ 37027 h 184497"/>
                  <a:gd name="connsiteX56" fmla="*/ 94571 w 222370"/>
                  <a:gd name="connsiteY56" fmla="*/ 12768 h 184497"/>
                  <a:gd name="connsiteX57" fmla="*/ 44730 w 222370"/>
                  <a:gd name="connsiteY57" fmla="*/ 172368 h 184497"/>
                  <a:gd name="connsiteX58" fmla="*/ 12780 w 222370"/>
                  <a:gd name="connsiteY58" fmla="*/ 172368 h 184497"/>
                  <a:gd name="connsiteX59" fmla="*/ 12780 w 222370"/>
                  <a:gd name="connsiteY59" fmla="*/ 155131 h 184497"/>
                  <a:gd name="connsiteX60" fmla="*/ 44730 w 222370"/>
                  <a:gd name="connsiteY60" fmla="*/ 155131 h 184497"/>
                  <a:gd name="connsiteX61" fmla="*/ 44730 w 222370"/>
                  <a:gd name="connsiteY61" fmla="*/ 172368 h 184497"/>
                  <a:gd name="connsiteX62" fmla="*/ 127160 w 222370"/>
                  <a:gd name="connsiteY62" fmla="*/ 172368 h 184497"/>
                  <a:gd name="connsiteX63" fmla="*/ 95210 w 222370"/>
                  <a:gd name="connsiteY63" fmla="*/ 172368 h 184497"/>
                  <a:gd name="connsiteX64" fmla="*/ 95210 w 222370"/>
                  <a:gd name="connsiteY64" fmla="*/ 155131 h 184497"/>
                  <a:gd name="connsiteX65" fmla="*/ 127160 w 222370"/>
                  <a:gd name="connsiteY65" fmla="*/ 155131 h 184497"/>
                  <a:gd name="connsiteX66" fmla="*/ 127160 w 222370"/>
                  <a:gd name="connsiteY66" fmla="*/ 172368 h 184497"/>
                  <a:gd name="connsiteX67" fmla="*/ 209590 w 222370"/>
                  <a:gd name="connsiteY67" fmla="*/ 172368 h 184497"/>
                  <a:gd name="connsiteX68" fmla="*/ 177641 w 222370"/>
                  <a:gd name="connsiteY68" fmla="*/ 172368 h 184497"/>
                  <a:gd name="connsiteX69" fmla="*/ 177641 w 222370"/>
                  <a:gd name="connsiteY69" fmla="*/ 155131 h 184497"/>
                  <a:gd name="connsiteX70" fmla="*/ 209590 w 222370"/>
                  <a:gd name="connsiteY70" fmla="*/ 155131 h 184497"/>
                  <a:gd name="connsiteX71" fmla="*/ 209590 w 222370"/>
                  <a:gd name="connsiteY71" fmla="*/ 172368 h 18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2370" h="184497">
                    <a:moveTo>
                      <a:pt x="215980" y="141724"/>
                    </a:moveTo>
                    <a:lnTo>
                      <a:pt x="200005" y="141724"/>
                    </a:lnTo>
                    <a:lnTo>
                      <a:pt x="200005" y="95760"/>
                    </a:lnTo>
                    <a:cubicBezTo>
                      <a:pt x="200005" y="91930"/>
                      <a:pt x="197449" y="89376"/>
                      <a:pt x="193615" y="89376"/>
                    </a:cubicBezTo>
                    <a:lnTo>
                      <a:pt x="117575" y="89376"/>
                    </a:lnTo>
                    <a:lnTo>
                      <a:pt x="117575" y="49795"/>
                    </a:lnTo>
                    <a:lnTo>
                      <a:pt x="133550" y="49795"/>
                    </a:lnTo>
                    <a:cubicBezTo>
                      <a:pt x="137384" y="49795"/>
                      <a:pt x="139940" y="47242"/>
                      <a:pt x="139940" y="43411"/>
                    </a:cubicBezTo>
                    <a:lnTo>
                      <a:pt x="139940" y="6384"/>
                    </a:lnTo>
                    <a:cubicBezTo>
                      <a:pt x="139940" y="2554"/>
                      <a:pt x="137384" y="0"/>
                      <a:pt x="133550" y="0"/>
                    </a:cubicBezTo>
                    <a:lnTo>
                      <a:pt x="88820" y="0"/>
                    </a:lnTo>
                    <a:cubicBezTo>
                      <a:pt x="84986" y="0"/>
                      <a:pt x="82430" y="2554"/>
                      <a:pt x="82430" y="6384"/>
                    </a:cubicBezTo>
                    <a:lnTo>
                      <a:pt x="82430" y="43411"/>
                    </a:lnTo>
                    <a:cubicBezTo>
                      <a:pt x="82430" y="47242"/>
                      <a:pt x="84986" y="49795"/>
                      <a:pt x="88820" y="49795"/>
                    </a:cubicBezTo>
                    <a:lnTo>
                      <a:pt x="104795" y="49795"/>
                    </a:lnTo>
                    <a:lnTo>
                      <a:pt x="104795" y="89376"/>
                    </a:lnTo>
                    <a:lnTo>
                      <a:pt x="28755" y="89376"/>
                    </a:lnTo>
                    <a:cubicBezTo>
                      <a:pt x="24921" y="89376"/>
                      <a:pt x="22365" y="91930"/>
                      <a:pt x="22365" y="95760"/>
                    </a:cubicBezTo>
                    <a:lnTo>
                      <a:pt x="22365" y="141724"/>
                    </a:lnTo>
                    <a:lnTo>
                      <a:pt x="6390" y="141724"/>
                    </a:lnTo>
                    <a:cubicBezTo>
                      <a:pt x="2556" y="141724"/>
                      <a:pt x="0" y="144278"/>
                      <a:pt x="0" y="148108"/>
                    </a:cubicBezTo>
                    <a:lnTo>
                      <a:pt x="0" y="178113"/>
                    </a:lnTo>
                    <a:cubicBezTo>
                      <a:pt x="0" y="181944"/>
                      <a:pt x="2556" y="184497"/>
                      <a:pt x="6390" y="184497"/>
                    </a:cubicBezTo>
                    <a:lnTo>
                      <a:pt x="51119" y="184497"/>
                    </a:lnTo>
                    <a:cubicBezTo>
                      <a:pt x="54954" y="184497"/>
                      <a:pt x="57509" y="181944"/>
                      <a:pt x="57509" y="178113"/>
                    </a:cubicBezTo>
                    <a:lnTo>
                      <a:pt x="57509" y="148108"/>
                    </a:lnTo>
                    <a:cubicBezTo>
                      <a:pt x="57509" y="144278"/>
                      <a:pt x="54954" y="141724"/>
                      <a:pt x="51119" y="141724"/>
                    </a:cubicBezTo>
                    <a:lnTo>
                      <a:pt x="34506" y="141724"/>
                    </a:lnTo>
                    <a:lnTo>
                      <a:pt x="34506" y="102144"/>
                    </a:lnTo>
                    <a:lnTo>
                      <a:pt x="104795" y="102144"/>
                    </a:lnTo>
                    <a:lnTo>
                      <a:pt x="104795" y="141724"/>
                    </a:lnTo>
                    <a:lnTo>
                      <a:pt x="88820" y="141724"/>
                    </a:lnTo>
                    <a:cubicBezTo>
                      <a:pt x="84986" y="141724"/>
                      <a:pt x="82430" y="144278"/>
                      <a:pt x="82430" y="148108"/>
                    </a:cubicBezTo>
                    <a:lnTo>
                      <a:pt x="82430" y="178113"/>
                    </a:lnTo>
                    <a:cubicBezTo>
                      <a:pt x="82430" y="181944"/>
                      <a:pt x="84986" y="184497"/>
                      <a:pt x="88820" y="184497"/>
                    </a:cubicBezTo>
                    <a:lnTo>
                      <a:pt x="133550" y="184497"/>
                    </a:lnTo>
                    <a:cubicBezTo>
                      <a:pt x="137384" y="184497"/>
                      <a:pt x="139940" y="181944"/>
                      <a:pt x="139940" y="178113"/>
                    </a:cubicBezTo>
                    <a:lnTo>
                      <a:pt x="139940" y="148108"/>
                    </a:lnTo>
                    <a:cubicBezTo>
                      <a:pt x="139940" y="144278"/>
                      <a:pt x="137384" y="141724"/>
                      <a:pt x="133550" y="141724"/>
                    </a:cubicBezTo>
                    <a:lnTo>
                      <a:pt x="117575" y="141724"/>
                    </a:lnTo>
                    <a:lnTo>
                      <a:pt x="117575" y="102144"/>
                    </a:lnTo>
                    <a:lnTo>
                      <a:pt x="187225" y="102144"/>
                    </a:lnTo>
                    <a:lnTo>
                      <a:pt x="187225" y="141724"/>
                    </a:lnTo>
                    <a:lnTo>
                      <a:pt x="171251" y="141724"/>
                    </a:lnTo>
                    <a:cubicBezTo>
                      <a:pt x="167416" y="141724"/>
                      <a:pt x="164861" y="144278"/>
                      <a:pt x="164861" y="148108"/>
                    </a:cubicBezTo>
                    <a:lnTo>
                      <a:pt x="164861" y="178113"/>
                    </a:lnTo>
                    <a:cubicBezTo>
                      <a:pt x="164861" y="181944"/>
                      <a:pt x="167416" y="184497"/>
                      <a:pt x="171251" y="184497"/>
                    </a:cubicBezTo>
                    <a:lnTo>
                      <a:pt x="215980" y="184497"/>
                    </a:lnTo>
                    <a:cubicBezTo>
                      <a:pt x="219814" y="184497"/>
                      <a:pt x="222370" y="181944"/>
                      <a:pt x="222370" y="178113"/>
                    </a:cubicBezTo>
                    <a:lnTo>
                      <a:pt x="222370" y="148108"/>
                    </a:lnTo>
                    <a:cubicBezTo>
                      <a:pt x="222370" y="144916"/>
                      <a:pt x="219175" y="141724"/>
                      <a:pt x="215980" y="141724"/>
                    </a:cubicBezTo>
                    <a:cubicBezTo>
                      <a:pt x="215980" y="141724"/>
                      <a:pt x="215980" y="141724"/>
                      <a:pt x="215980" y="141724"/>
                    </a:cubicBezTo>
                    <a:close/>
                    <a:moveTo>
                      <a:pt x="94571" y="12768"/>
                    </a:moveTo>
                    <a:lnTo>
                      <a:pt x="126521" y="12768"/>
                    </a:lnTo>
                    <a:lnTo>
                      <a:pt x="126521" y="37027"/>
                    </a:lnTo>
                    <a:lnTo>
                      <a:pt x="94571" y="37027"/>
                    </a:lnTo>
                    <a:lnTo>
                      <a:pt x="94571" y="12768"/>
                    </a:lnTo>
                    <a:close/>
                    <a:moveTo>
                      <a:pt x="44730" y="172368"/>
                    </a:moveTo>
                    <a:lnTo>
                      <a:pt x="12780" y="172368"/>
                    </a:lnTo>
                    <a:lnTo>
                      <a:pt x="12780" y="155131"/>
                    </a:lnTo>
                    <a:lnTo>
                      <a:pt x="44730" y="155131"/>
                    </a:lnTo>
                    <a:lnTo>
                      <a:pt x="44730" y="172368"/>
                    </a:lnTo>
                    <a:close/>
                    <a:moveTo>
                      <a:pt x="127160" y="172368"/>
                    </a:moveTo>
                    <a:lnTo>
                      <a:pt x="95210" y="172368"/>
                    </a:lnTo>
                    <a:lnTo>
                      <a:pt x="95210" y="155131"/>
                    </a:lnTo>
                    <a:lnTo>
                      <a:pt x="127160" y="155131"/>
                    </a:lnTo>
                    <a:lnTo>
                      <a:pt x="127160" y="172368"/>
                    </a:lnTo>
                    <a:close/>
                    <a:moveTo>
                      <a:pt x="209590" y="172368"/>
                    </a:moveTo>
                    <a:lnTo>
                      <a:pt x="177641" y="172368"/>
                    </a:lnTo>
                    <a:lnTo>
                      <a:pt x="177641" y="155131"/>
                    </a:lnTo>
                    <a:lnTo>
                      <a:pt x="209590" y="155131"/>
                    </a:lnTo>
                    <a:lnTo>
                      <a:pt x="209590" y="172368"/>
                    </a:lnTo>
                    <a:close/>
                  </a:path>
                </a:pathLst>
              </a:custGeom>
              <a:grpFill/>
              <a:ln w="6390" cap="flat">
                <a:noFill/>
                <a:prstDash val="solid"/>
                <a:miter/>
              </a:ln>
            </p:spPr>
            <p:txBody>
              <a:bodyPr rtlCol="0" anchor="ctr"/>
              <a:lstStyle/>
              <a:p>
                <a:endParaRPr lang="en-US"/>
              </a:p>
            </p:txBody>
          </p:sp>
        </p:grpSp>
      </p:grpSp>
      <p:grpSp>
        <p:nvGrpSpPr>
          <p:cNvPr id="19" name="Group 18">
            <a:extLst>
              <a:ext uri="{FF2B5EF4-FFF2-40B4-BE49-F238E27FC236}">
                <a16:creationId xmlns:a16="http://schemas.microsoft.com/office/drawing/2014/main" id="{D81B7396-B67D-AE23-070E-3D240FB19F74}"/>
              </a:ext>
            </a:extLst>
          </p:cNvPr>
          <p:cNvGrpSpPr/>
          <p:nvPr/>
        </p:nvGrpSpPr>
        <p:grpSpPr>
          <a:xfrm>
            <a:off x="6133680" y="417892"/>
            <a:ext cx="2016756" cy="2133849"/>
            <a:chOff x="6133680" y="1008104"/>
            <a:chExt cx="2016756" cy="2133849"/>
          </a:xfrm>
        </p:grpSpPr>
        <p:sp>
          <p:nvSpPr>
            <p:cNvPr id="65" name="Text Placeholder 7"/>
            <p:cNvSpPr txBox="1">
              <a:spLocks/>
            </p:cNvSpPr>
            <p:nvPr/>
          </p:nvSpPr>
          <p:spPr>
            <a:xfrm>
              <a:off x="6133680" y="1367139"/>
              <a:ext cx="201675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Data research</a:t>
              </a:r>
              <a:b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b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&amp; sourcing</a:t>
              </a:r>
            </a:p>
          </p:txBody>
        </p:sp>
        <p:sp>
          <p:nvSpPr>
            <p:cNvPr id="79" name="Rectangle 78"/>
            <p:cNvSpPr/>
            <p:nvPr/>
          </p:nvSpPr>
          <p:spPr>
            <a:xfrm>
              <a:off x="6231325" y="1970094"/>
              <a:ext cx="1883975" cy="1171859"/>
            </a:xfrm>
            <a:prstGeom prst="rect">
              <a:avLst/>
            </a:prstGeom>
          </p:spPr>
          <p:txBody>
            <a:bodyPr wrap="square" lIns="0" tIns="0" rIns="0" bIns="0">
              <a:spAutoFit/>
            </a:bodyPr>
            <a:lstStyle/>
            <a:p>
              <a:pPr>
                <a:lnSpc>
                  <a:spcPct val="120000"/>
                </a:lnSpc>
                <a:spcBef>
                  <a:spcPts val="300"/>
                </a:spcBef>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Identified the most interesting and relevant data sets to address challenge.</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Researched challenge topic</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Reviewed data volume and source data methodology</a:t>
              </a:r>
            </a:p>
          </p:txBody>
        </p:sp>
        <p:grpSp>
          <p:nvGrpSpPr>
            <p:cNvPr id="10" name="Graphic 1100">
              <a:extLst>
                <a:ext uri="{FF2B5EF4-FFF2-40B4-BE49-F238E27FC236}">
                  <a16:creationId xmlns:a16="http://schemas.microsoft.com/office/drawing/2014/main" id="{8669DD45-FD4E-718A-3036-D87F90FA1BE2}"/>
                </a:ext>
              </a:extLst>
            </p:cNvPr>
            <p:cNvGrpSpPr/>
            <p:nvPr/>
          </p:nvGrpSpPr>
          <p:grpSpPr>
            <a:xfrm>
              <a:off x="6217370" y="1008104"/>
              <a:ext cx="362313" cy="361971"/>
              <a:chOff x="4661459" y="3828162"/>
              <a:chExt cx="362313" cy="361971"/>
            </a:xfrm>
            <a:solidFill>
              <a:schemeClr val="accent3">
                <a:lumMod val="50000"/>
              </a:schemeClr>
            </a:solidFill>
          </p:grpSpPr>
          <p:sp>
            <p:nvSpPr>
              <p:cNvPr id="11" name="Graphic 1100">
                <a:extLst>
                  <a:ext uri="{FF2B5EF4-FFF2-40B4-BE49-F238E27FC236}">
                    <a16:creationId xmlns:a16="http://schemas.microsoft.com/office/drawing/2014/main" id="{F05A6B49-816E-1D9D-CC62-C8A75EEB08F0}"/>
                  </a:ext>
                </a:extLst>
              </p:cNvPr>
              <p:cNvSpPr/>
              <p:nvPr/>
            </p:nvSpPr>
            <p:spPr>
              <a:xfrm>
                <a:off x="4661459" y="3828162"/>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6"/>
                      <a:pt x="0" y="180667"/>
                    </a:cubicBezTo>
                    <a:cubicBezTo>
                      <a:pt x="0" y="280257"/>
                      <a:pt x="81152" y="361971"/>
                      <a:pt x="180835" y="361971"/>
                    </a:cubicBezTo>
                    <a:cubicBezTo>
                      <a:pt x="280518" y="361971"/>
                      <a:pt x="362310" y="280895"/>
                      <a:pt x="362310" y="181305"/>
                    </a:cubicBezTo>
                    <a:lnTo>
                      <a:pt x="362310" y="181305"/>
                    </a:lnTo>
                    <a:cubicBezTo>
                      <a:pt x="362948" y="81076"/>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12" name="Graphic 1100">
                <a:extLst>
                  <a:ext uri="{FF2B5EF4-FFF2-40B4-BE49-F238E27FC236}">
                    <a16:creationId xmlns:a16="http://schemas.microsoft.com/office/drawing/2014/main" id="{50DEBF31-38D8-7297-A154-626AD9B12A6A}"/>
                  </a:ext>
                </a:extLst>
              </p:cNvPr>
              <p:cNvSpPr/>
              <p:nvPr/>
            </p:nvSpPr>
            <p:spPr>
              <a:xfrm>
                <a:off x="4766795" y="3899662"/>
                <a:ext cx="160485" cy="218970"/>
              </a:xfrm>
              <a:custGeom>
                <a:avLst/>
                <a:gdLst>
                  <a:gd name="connsiteX0" fmla="*/ 158568 w 160485"/>
                  <a:gd name="connsiteY0" fmla="*/ 45327 h 218970"/>
                  <a:gd name="connsiteX1" fmla="*/ 115117 w 160485"/>
                  <a:gd name="connsiteY1" fmla="*/ 1916 h 218970"/>
                  <a:gd name="connsiteX2" fmla="*/ 113200 w 160485"/>
                  <a:gd name="connsiteY2" fmla="*/ 639 h 218970"/>
                  <a:gd name="connsiteX3" fmla="*/ 111283 w 160485"/>
                  <a:gd name="connsiteY3" fmla="*/ 0 h 218970"/>
                  <a:gd name="connsiteX4" fmla="*/ 6488 w 160485"/>
                  <a:gd name="connsiteY4" fmla="*/ 0 h 218970"/>
                  <a:gd name="connsiteX5" fmla="*/ 98 w 160485"/>
                  <a:gd name="connsiteY5" fmla="*/ 6384 h 218970"/>
                  <a:gd name="connsiteX6" fmla="*/ 98 w 160485"/>
                  <a:gd name="connsiteY6" fmla="*/ 140448 h 218970"/>
                  <a:gd name="connsiteX7" fmla="*/ 6488 w 160485"/>
                  <a:gd name="connsiteY7" fmla="*/ 146832 h 218970"/>
                  <a:gd name="connsiteX8" fmla="*/ 12878 w 160485"/>
                  <a:gd name="connsiteY8" fmla="*/ 140448 h 218970"/>
                  <a:gd name="connsiteX9" fmla="*/ 12878 w 160485"/>
                  <a:gd name="connsiteY9" fmla="*/ 12768 h 218970"/>
                  <a:gd name="connsiteX10" fmla="*/ 104893 w 160485"/>
                  <a:gd name="connsiteY10" fmla="*/ 12768 h 218970"/>
                  <a:gd name="connsiteX11" fmla="*/ 104893 w 160485"/>
                  <a:gd name="connsiteY11" fmla="*/ 49795 h 218970"/>
                  <a:gd name="connsiteX12" fmla="*/ 111283 w 160485"/>
                  <a:gd name="connsiteY12" fmla="*/ 56179 h 218970"/>
                  <a:gd name="connsiteX13" fmla="*/ 148344 w 160485"/>
                  <a:gd name="connsiteY13" fmla="*/ 56179 h 218970"/>
                  <a:gd name="connsiteX14" fmla="*/ 148344 w 160485"/>
                  <a:gd name="connsiteY14" fmla="*/ 206203 h 218970"/>
                  <a:gd name="connsiteX15" fmla="*/ 12878 w 160485"/>
                  <a:gd name="connsiteY15" fmla="*/ 206203 h 218970"/>
                  <a:gd name="connsiteX16" fmla="*/ 5849 w 160485"/>
                  <a:gd name="connsiteY16" fmla="*/ 200457 h 218970"/>
                  <a:gd name="connsiteX17" fmla="*/ 98 w 160485"/>
                  <a:gd name="connsiteY17" fmla="*/ 207479 h 218970"/>
                  <a:gd name="connsiteX18" fmla="*/ 98 w 160485"/>
                  <a:gd name="connsiteY18" fmla="*/ 212587 h 218970"/>
                  <a:gd name="connsiteX19" fmla="*/ 6488 w 160485"/>
                  <a:gd name="connsiteY19" fmla="*/ 218971 h 218970"/>
                  <a:gd name="connsiteX20" fmla="*/ 154095 w 160485"/>
                  <a:gd name="connsiteY20" fmla="*/ 218971 h 218970"/>
                  <a:gd name="connsiteX21" fmla="*/ 160485 w 160485"/>
                  <a:gd name="connsiteY21" fmla="*/ 212587 h 218970"/>
                  <a:gd name="connsiteX22" fmla="*/ 160485 w 160485"/>
                  <a:gd name="connsiteY22" fmla="*/ 49795 h 218970"/>
                  <a:gd name="connsiteX23" fmla="*/ 159846 w 160485"/>
                  <a:gd name="connsiteY23" fmla="*/ 47242 h 218970"/>
                  <a:gd name="connsiteX24" fmla="*/ 158568 w 160485"/>
                  <a:gd name="connsiteY24" fmla="*/ 45327 h 218970"/>
                  <a:gd name="connsiteX25" fmla="*/ 117034 w 160485"/>
                  <a:gd name="connsiteY25" fmla="*/ 21706 h 218970"/>
                  <a:gd name="connsiteX26" fmla="*/ 138760 w 160485"/>
                  <a:gd name="connsiteY26" fmla="*/ 43411 h 218970"/>
                  <a:gd name="connsiteX27" fmla="*/ 117034 w 160485"/>
                  <a:gd name="connsiteY27" fmla="*/ 43411 h 218970"/>
                  <a:gd name="connsiteX28" fmla="*/ 117034 w 160485"/>
                  <a:gd name="connsiteY28" fmla="*/ 21706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0485" h="218970">
                    <a:moveTo>
                      <a:pt x="158568" y="45327"/>
                    </a:moveTo>
                    <a:lnTo>
                      <a:pt x="115117" y="1916"/>
                    </a:lnTo>
                    <a:cubicBezTo>
                      <a:pt x="114478" y="1277"/>
                      <a:pt x="113839" y="639"/>
                      <a:pt x="113200" y="639"/>
                    </a:cubicBezTo>
                    <a:cubicBezTo>
                      <a:pt x="112561" y="639"/>
                      <a:pt x="111922" y="0"/>
                      <a:pt x="111283" y="0"/>
                    </a:cubicBezTo>
                    <a:lnTo>
                      <a:pt x="6488" y="0"/>
                    </a:lnTo>
                    <a:cubicBezTo>
                      <a:pt x="2654" y="0"/>
                      <a:pt x="98" y="2554"/>
                      <a:pt x="98" y="6384"/>
                    </a:cubicBezTo>
                    <a:lnTo>
                      <a:pt x="98" y="140448"/>
                    </a:lnTo>
                    <a:cubicBezTo>
                      <a:pt x="98" y="144278"/>
                      <a:pt x="2654" y="146832"/>
                      <a:pt x="6488" y="146832"/>
                    </a:cubicBezTo>
                    <a:cubicBezTo>
                      <a:pt x="10322" y="146832"/>
                      <a:pt x="12878" y="144278"/>
                      <a:pt x="12878" y="140448"/>
                    </a:cubicBezTo>
                    <a:lnTo>
                      <a:pt x="12878" y="12768"/>
                    </a:lnTo>
                    <a:lnTo>
                      <a:pt x="104893" y="12768"/>
                    </a:lnTo>
                    <a:lnTo>
                      <a:pt x="104893" y="49795"/>
                    </a:lnTo>
                    <a:cubicBezTo>
                      <a:pt x="104893" y="53626"/>
                      <a:pt x="107449" y="56179"/>
                      <a:pt x="111283" y="56179"/>
                    </a:cubicBezTo>
                    <a:lnTo>
                      <a:pt x="148344" y="56179"/>
                    </a:lnTo>
                    <a:lnTo>
                      <a:pt x="148344" y="206203"/>
                    </a:lnTo>
                    <a:lnTo>
                      <a:pt x="12878" y="206203"/>
                    </a:lnTo>
                    <a:cubicBezTo>
                      <a:pt x="12878" y="202372"/>
                      <a:pt x="9683" y="199819"/>
                      <a:pt x="5849" y="200457"/>
                    </a:cubicBezTo>
                    <a:cubicBezTo>
                      <a:pt x="2015" y="200457"/>
                      <a:pt x="-541" y="203649"/>
                      <a:pt x="98" y="207479"/>
                    </a:cubicBezTo>
                    <a:lnTo>
                      <a:pt x="98" y="212587"/>
                    </a:lnTo>
                    <a:cubicBezTo>
                      <a:pt x="98" y="216417"/>
                      <a:pt x="2654" y="218971"/>
                      <a:pt x="6488" y="218971"/>
                    </a:cubicBezTo>
                    <a:lnTo>
                      <a:pt x="154095" y="218971"/>
                    </a:lnTo>
                    <a:cubicBezTo>
                      <a:pt x="157929" y="218971"/>
                      <a:pt x="160485" y="216417"/>
                      <a:pt x="160485" y="212587"/>
                    </a:cubicBezTo>
                    <a:lnTo>
                      <a:pt x="160485" y="49795"/>
                    </a:lnTo>
                    <a:cubicBezTo>
                      <a:pt x="160485" y="49157"/>
                      <a:pt x="159846" y="47880"/>
                      <a:pt x="159846" y="47242"/>
                    </a:cubicBezTo>
                    <a:cubicBezTo>
                      <a:pt x="159846" y="46603"/>
                      <a:pt x="159207" y="45965"/>
                      <a:pt x="158568" y="45327"/>
                    </a:cubicBezTo>
                    <a:close/>
                    <a:moveTo>
                      <a:pt x="117034" y="21706"/>
                    </a:moveTo>
                    <a:lnTo>
                      <a:pt x="138760" y="43411"/>
                    </a:lnTo>
                    <a:lnTo>
                      <a:pt x="117034" y="43411"/>
                    </a:lnTo>
                    <a:lnTo>
                      <a:pt x="117034" y="21706"/>
                    </a:lnTo>
                    <a:close/>
                  </a:path>
                </a:pathLst>
              </a:custGeom>
              <a:grpFill/>
              <a:ln w="6390" cap="flat">
                <a:no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F2331ED8-12AA-7E78-58B7-9907BE9AA2DA}"/>
                  </a:ext>
                </a:extLst>
              </p:cNvPr>
              <p:cNvSpPr/>
              <p:nvPr/>
            </p:nvSpPr>
            <p:spPr>
              <a:xfrm>
                <a:off x="4760503" y="3971163"/>
                <a:ext cx="120391" cy="121295"/>
              </a:xfrm>
              <a:custGeom>
                <a:avLst/>
                <a:gdLst>
                  <a:gd name="connsiteX0" fmla="*/ 15975 w 120391"/>
                  <a:gd name="connsiteY0" fmla="*/ 121296 h 121295"/>
                  <a:gd name="connsiteX1" fmla="*/ 20448 w 120391"/>
                  <a:gd name="connsiteY1" fmla="*/ 119380 h 121295"/>
                  <a:gd name="connsiteX2" fmla="*/ 49202 w 120391"/>
                  <a:gd name="connsiteY2" fmla="*/ 90653 h 121295"/>
                  <a:gd name="connsiteX3" fmla="*/ 49202 w 120391"/>
                  <a:gd name="connsiteY3" fmla="*/ 81715 h 121295"/>
                  <a:gd name="connsiteX4" fmla="*/ 48563 w 120391"/>
                  <a:gd name="connsiteY4" fmla="*/ 81077 h 121295"/>
                  <a:gd name="connsiteX5" fmla="*/ 58148 w 120391"/>
                  <a:gd name="connsiteY5" fmla="*/ 71501 h 121295"/>
                  <a:gd name="connsiteX6" fmla="*/ 113102 w 120391"/>
                  <a:gd name="connsiteY6" fmla="*/ 61925 h 121295"/>
                  <a:gd name="connsiteX7" fmla="*/ 109268 w 120391"/>
                  <a:gd name="connsiteY7" fmla="*/ 11491 h 121295"/>
                  <a:gd name="connsiteX8" fmla="*/ 53676 w 120391"/>
                  <a:gd name="connsiteY8" fmla="*/ 11491 h 121295"/>
                  <a:gd name="connsiteX9" fmla="*/ 42173 w 120391"/>
                  <a:gd name="connsiteY9" fmla="*/ 39581 h 121295"/>
                  <a:gd name="connsiteX10" fmla="*/ 49841 w 120391"/>
                  <a:gd name="connsiteY10" fmla="*/ 62563 h 121295"/>
                  <a:gd name="connsiteX11" fmla="*/ 40256 w 120391"/>
                  <a:gd name="connsiteY11" fmla="*/ 72139 h 121295"/>
                  <a:gd name="connsiteX12" fmla="*/ 39618 w 120391"/>
                  <a:gd name="connsiteY12" fmla="*/ 71501 h 121295"/>
                  <a:gd name="connsiteX13" fmla="*/ 35145 w 120391"/>
                  <a:gd name="connsiteY13" fmla="*/ 69585 h 121295"/>
                  <a:gd name="connsiteX14" fmla="*/ 30672 w 120391"/>
                  <a:gd name="connsiteY14" fmla="*/ 71501 h 121295"/>
                  <a:gd name="connsiteX15" fmla="*/ 1917 w 120391"/>
                  <a:gd name="connsiteY15" fmla="*/ 100229 h 121295"/>
                  <a:gd name="connsiteX16" fmla="*/ 1917 w 120391"/>
                  <a:gd name="connsiteY16" fmla="*/ 109166 h 121295"/>
                  <a:gd name="connsiteX17" fmla="*/ 12780 w 120391"/>
                  <a:gd name="connsiteY17" fmla="*/ 120019 h 121295"/>
                  <a:gd name="connsiteX18" fmla="*/ 15975 w 120391"/>
                  <a:gd name="connsiteY18" fmla="*/ 121296 h 121295"/>
                  <a:gd name="connsiteX19" fmla="*/ 61343 w 120391"/>
                  <a:gd name="connsiteY19" fmla="*/ 21067 h 121295"/>
                  <a:gd name="connsiteX20" fmla="*/ 99044 w 120391"/>
                  <a:gd name="connsiteY20" fmla="*/ 21067 h 121295"/>
                  <a:gd name="connsiteX21" fmla="*/ 99044 w 120391"/>
                  <a:gd name="connsiteY21" fmla="*/ 58733 h 121295"/>
                  <a:gd name="connsiteX22" fmla="*/ 61343 w 120391"/>
                  <a:gd name="connsiteY22" fmla="*/ 58733 h 121295"/>
                  <a:gd name="connsiteX23" fmla="*/ 53676 w 120391"/>
                  <a:gd name="connsiteY23" fmla="*/ 39581 h 121295"/>
                  <a:gd name="connsiteX24" fmla="*/ 61343 w 120391"/>
                  <a:gd name="connsiteY24" fmla="*/ 21067 h 121295"/>
                  <a:gd name="connsiteX25" fmla="*/ 33228 w 120391"/>
                  <a:gd name="connsiteY25" fmla="*/ 84907 h 121295"/>
                  <a:gd name="connsiteX26" fmla="*/ 33866 w 120391"/>
                  <a:gd name="connsiteY26" fmla="*/ 85545 h 121295"/>
                  <a:gd name="connsiteX27" fmla="*/ 33866 w 120391"/>
                  <a:gd name="connsiteY27" fmla="*/ 85545 h 121295"/>
                  <a:gd name="connsiteX28" fmla="*/ 34506 w 120391"/>
                  <a:gd name="connsiteY28" fmla="*/ 86184 h 121295"/>
                  <a:gd name="connsiteX29" fmla="*/ 15336 w 120391"/>
                  <a:gd name="connsiteY29" fmla="*/ 105336 h 121295"/>
                  <a:gd name="connsiteX30" fmla="*/ 13419 w 120391"/>
                  <a:gd name="connsiteY30" fmla="*/ 103420 h 121295"/>
                  <a:gd name="connsiteX31" fmla="*/ 33228 w 120391"/>
                  <a:gd name="connsiteY31" fmla="*/ 84907 h 1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391" h="121295">
                    <a:moveTo>
                      <a:pt x="15975" y="121296"/>
                    </a:moveTo>
                    <a:cubicBezTo>
                      <a:pt x="17892" y="121296"/>
                      <a:pt x="19170" y="120657"/>
                      <a:pt x="20448" y="119380"/>
                    </a:cubicBezTo>
                    <a:lnTo>
                      <a:pt x="49202" y="90653"/>
                    </a:lnTo>
                    <a:cubicBezTo>
                      <a:pt x="51758" y="88099"/>
                      <a:pt x="51758" y="84269"/>
                      <a:pt x="49202" y="81715"/>
                    </a:cubicBezTo>
                    <a:lnTo>
                      <a:pt x="48563" y="81077"/>
                    </a:lnTo>
                    <a:lnTo>
                      <a:pt x="58148" y="71501"/>
                    </a:lnTo>
                    <a:cubicBezTo>
                      <a:pt x="76040" y="84269"/>
                      <a:pt x="100322" y="79800"/>
                      <a:pt x="113102" y="61925"/>
                    </a:cubicBezTo>
                    <a:cubicBezTo>
                      <a:pt x="123965" y="46603"/>
                      <a:pt x="122687" y="24898"/>
                      <a:pt x="109268" y="11491"/>
                    </a:cubicBezTo>
                    <a:cubicBezTo>
                      <a:pt x="93932" y="-3830"/>
                      <a:pt x="69011" y="-3830"/>
                      <a:pt x="53676" y="11491"/>
                    </a:cubicBezTo>
                    <a:cubicBezTo>
                      <a:pt x="46008" y="19152"/>
                      <a:pt x="42173" y="28728"/>
                      <a:pt x="42173" y="39581"/>
                    </a:cubicBezTo>
                    <a:cubicBezTo>
                      <a:pt x="42173" y="47880"/>
                      <a:pt x="44729" y="55541"/>
                      <a:pt x="49841" y="62563"/>
                    </a:cubicBezTo>
                    <a:lnTo>
                      <a:pt x="40256" y="72139"/>
                    </a:lnTo>
                    <a:lnTo>
                      <a:pt x="39618" y="71501"/>
                    </a:lnTo>
                    <a:cubicBezTo>
                      <a:pt x="38340" y="70224"/>
                      <a:pt x="37061" y="69585"/>
                      <a:pt x="35145" y="69585"/>
                    </a:cubicBezTo>
                    <a:cubicBezTo>
                      <a:pt x="33228" y="69585"/>
                      <a:pt x="31950" y="70224"/>
                      <a:pt x="30672" y="71501"/>
                    </a:cubicBezTo>
                    <a:lnTo>
                      <a:pt x="1917" y="100229"/>
                    </a:lnTo>
                    <a:cubicBezTo>
                      <a:pt x="-639" y="102782"/>
                      <a:pt x="-639" y="106612"/>
                      <a:pt x="1917" y="109166"/>
                    </a:cubicBezTo>
                    <a:lnTo>
                      <a:pt x="12780" y="120019"/>
                    </a:lnTo>
                    <a:cubicBezTo>
                      <a:pt x="12141" y="120657"/>
                      <a:pt x="14058" y="121296"/>
                      <a:pt x="15975" y="121296"/>
                    </a:cubicBezTo>
                    <a:close/>
                    <a:moveTo>
                      <a:pt x="61343" y="21067"/>
                    </a:moveTo>
                    <a:cubicBezTo>
                      <a:pt x="71567" y="10853"/>
                      <a:pt x="88820" y="10215"/>
                      <a:pt x="99044" y="21067"/>
                    </a:cubicBezTo>
                    <a:cubicBezTo>
                      <a:pt x="109268" y="31282"/>
                      <a:pt x="109907" y="48518"/>
                      <a:pt x="99044" y="58733"/>
                    </a:cubicBezTo>
                    <a:cubicBezTo>
                      <a:pt x="88820" y="68947"/>
                      <a:pt x="71567" y="69585"/>
                      <a:pt x="61343" y="58733"/>
                    </a:cubicBezTo>
                    <a:cubicBezTo>
                      <a:pt x="56231" y="53626"/>
                      <a:pt x="53676" y="46603"/>
                      <a:pt x="53676" y="39581"/>
                    </a:cubicBezTo>
                    <a:cubicBezTo>
                      <a:pt x="53676" y="32558"/>
                      <a:pt x="56231" y="26174"/>
                      <a:pt x="61343" y="21067"/>
                    </a:cubicBezTo>
                    <a:close/>
                    <a:moveTo>
                      <a:pt x="33228" y="84907"/>
                    </a:moveTo>
                    <a:lnTo>
                      <a:pt x="33866" y="85545"/>
                    </a:lnTo>
                    <a:lnTo>
                      <a:pt x="33866" y="85545"/>
                    </a:lnTo>
                    <a:lnTo>
                      <a:pt x="34506" y="86184"/>
                    </a:lnTo>
                    <a:lnTo>
                      <a:pt x="15336" y="105336"/>
                    </a:lnTo>
                    <a:lnTo>
                      <a:pt x="13419" y="103420"/>
                    </a:lnTo>
                    <a:lnTo>
                      <a:pt x="33228" y="84907"/>
                    </a:lnTo>
                    <a:close/>
                  </a:path>
                </a:pathLst>
              </a:custGeom>
              <a:grpFill/>
              <a:ln w="6390" cap="flat">
                <a:noFill/>
                <a:prstDash val="solid"/>
                <a:miter/>
              </a:ln>
            </p:spPr>
            <p:txBody>
              <a:bodyPr rtlCol="0" anchor="ctr"/>
              <a:lstStyle/>
              <a:p>
                <a:endParaRPr lang="en-US"/>
              </a:p>
            </p:txBody>
          </p:sp>
        </p:grpSp>
      </p:grpSp>
      <p:cxnSp>
        <p:nvCxnSpPr>
          <p:cNvPr id="85" name="Straight Connector 84">
            <a:extLst>
              <a:ext uri="{FF2B5EF4-FFF2-40B4-BE49-F238E27FC236}">
                <a16:creationId xmlns:a16="http://schemas.microsoft.com/office/drawing/2014/main" id="{BDFD5216-A6B6-D921-9B57-1CD528A2A5F6}"/>
              </a:ext>
            </a:extLst>
          </p:cNvPr>
          <p:cNvCxnSpPr>
            <a:cxnSpLocks/>
          </p:cNvCxnSpPr>
          <p:nvPr/>
        </p:nvCxnSpPr>
        <p:spPr>
          <a:xfrm>
            <a:off x="8104936" y="3254052"/>
            <a:ext cx="674597" cy="0"/>
          </a:xfrm>
          <a:prstGeom prst="line">
            <a:avLst/>
          </a:prstGeom>
          <a:ln w="19050" cmpd="sng">
            <a:solidFill>
              <a:schemeClr val="accent3">
                <a:lumMod val="50000"/>
              </a:schemeClr>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16" name="Elbow Connector 115">
            <a:extLst>
              <a:ext uri="{FF2B5EF4-FFF2-40B4-BE49-F238E27FC236}">
                <a16:creationId xmlns:a16="http://schemas.microsoft.com/office/drawing/2014/main" id="{B8C6EAF3-D268-D478-13FB-5439A08AF982}"/>
              </a:ext>
            </a:extLst>
          </p:cNvPr>
          <p:cNvCxnSpPr>
            <a:cxnSpLocks/>
          </p:cNvCxnSpPr>
          <p:nvPr/>
        </p:nvCxnSpPr>
        <p:spPr>
          <a:xfrm>
            <a:off x="11233937" y="1074325"/>
            <a:ext cx="12700" cy="2176131"/>
          </a:xfrm>
          <a:prstGeom prst="bentConnector3">
            <a:avLst>
              <a:gd name="adj1" fmla="val 1800000"/>
            </a:avLst>
          </a:prstGeom>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34351C8-A43C-EE00-7979-2792F75F7B99}"/>
              </a:ext>
            </a:extLst>
          </p:cNvPr>
          <p:cNvCxnSpPr>
            <a:cxnSpLocks/>
          </p:cNvCxnSpPr>
          <p:nvPr/>
        </p:nvCxnSpPr>
        <p:spPr>
          <a:xfrm>
            <a:off x="6022458" y="5778492"/>
            <a:ext cx="1026042" cy="0"/>
          </a:xfrm>
          <a:prstGeom prst="line">
            <a:avLst/>
          </a:prstGeom>
          <a:ln w="19050" cmpd="sng">
            <a:solidFill>
              <a:schemeClr val="accent3">
                <a:lumMod val="50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grpSp>
        <p:nvGrpSpPr>
          <p:cNvPr id="154" name="Group 153">
            <a:extLst>
              <a:ext uri="{FF2B5EF4-FFF2-40B4-BE49-F238E27FC236}">
                <a16:creationId xmlns:a16="http://schemas.microsoft.com/office/drawing/2014/main" id="{663E675F-A0D8-BF5C-A227-32B27FFD115D}"/>
              </a:ext>
            </a:extLst>
          </p:cNvPr>
          <p:cNvGrpSpPr/>
          <p:nvPr/>
        </p:nvGrpSpPr>
        <p:grpSpPr>
          <a:xfrm>
            <a:off x="4020962" y="5064566"/>
            <a:ext cx="2036049" cy="1758115"/>
            <a:chOff x="4020962" y="5064566"/>
            <a:chExt cx="2036049" cy="1758115"/>
          </a:xfrm>
        </p:grpSpPr>
        <p:sp>
          <p:nvSpPr>
            <p:cNvPr id="75" name="Text Placeholder 7">
              <a:extLst>
                <a:ext uri="{FF2B5EF4-FFF2-40B4-BE49-F238E27FC236}">
                  <a16:creationId xmlns:a16="http://schemas.microsoft.com/office/drawing/2014/main" id="{46F64453-C151-826D-F4DF-4E3AE829AC54}"/>
                </a:ext>
              </a:extLst>
            </p:cNvPr>
            <p:cNvSpPr txBox="1">
              <a:spLocks/>
            </p:cNvSpPr>
            <p:nvPr/>
          </p:nvSpPr>
          <p:spPr>
            <a:xfrm>
              <a:off x="4020962" y="5417199"/>
              <a:ext cx="201675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Improve performance</a:t>
              </a:r>
            </a:p>
          </p:txBody>
        </p:sp>
        <p:sp>
          <p:nvSpPr>
            <p:cNvPr id="76" name="Rectangle 75">
              <a:extLst>
                <a:ext uri="{FF2B5EF4-FFF2-40B4-BE49-F238E27FC236}">
                  <a16:creationId xmlns:a16="http://schemas.microsoft.com/office/drawing/2014/main" id="{4A67CF6C-6555-1101-6841-2CF70DEE709F}"/>
                </a:ext>
              </a:extLst>
            </p:cNvPr>
            <p:cNvSpPr/>
            <p:nvPr/>
          </p:nvSpPr>
          <p:spPr>
            <a:xfrm>
              <a:off x="4118607" y="6020154"/>
              <a:ext cx="1938404" cy="802527"/>
            </a:xfrm>
            <a:prstGeom prst="rect">
              <a:avLst/>
            </a:prstGeom>
          </p:spPr>
          <p:txBody>
            <a:bodyPr wrap="square" lIns="0" tIns="0" rIns="0" bIns="0">
              <a:spAutoFit/>
            </a:bodyPr>
            <a:lstStyle/>
            <a:p>
              <a:pPr>
                <a:lnSpc>
                  <a:spcPct val="120000"/>
                </a:lnSpc>
                <a:spcBef>
                  <a:spcPts val="300"/>
                </a:spcBef>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Automate model testing for incremental improvement.</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AutoGluon</a:t>
              </a:r>
            </a:p>
            <a:p>
              <a:pPr marL="171450" indent="-171450">
                <a:lnSpc>
                  <a:spcPct val="120000"/>
                </a:lnSpc>
                <a:spcBef>
                  <a:spcPts val="300"/>
                </a:spcBef>
                <a:buFont typeface="Arial" panose="020B0604020202020204" pitchFamily="34" charset="0"/>
                <a:buChar char="•"/>
              </a:pPr>
              <a:endPar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0" name="Graphic 4">
              <a:extLst>
                <a:ext uri="{FF2B5EF4-FFF2-40B4-BE49-F238E27FC236}">
                  <a16:creationId xmlns:a16="http://schemas.microsoft.com/office/drawing/2014/main" id="{46506553-8E29-22AE-196B-E48F01CDF386}"/>
                </a:ext>
              </a:extLst>
            </p:cNvPr>
            <p:cNvGrpSpPr>
              <a:grpSpLocks noChangeAspect="1"/>
            </p:cNvGrpSpPr>
            <p:nvPr/>
          </p:nvGrpSpPr>
          <p:grpSpPr>
            <a:xfrm>
              <a:off x="4118607" y="5064566"/>
              <a:ext cx="362309" cy="361971"/>
              <a:chOff x="1515054" y="918179"/>
              <a:chExt cx="362309" cy="361971"/>
            </a:xfrm>
            <a:solidFill>
              <a:schemeClr val="accent3">
                <a:lumMod val="50000"/>
              </a:schemeClr>
            </a:solidFill>
          </p:grpSpPr>
          <p:sp>
            <p:nvSpPr>
              <p:cNvPr id="131" name="Graphic 4">
                <a:extLst>
                  <a:ext uri="{FF2B5EF4-FFF2-40B4-BE49-F238E27FC236}">
                    <a16:creationId xmlns:a16="http://schemas.microsoft.com/office/drawing/2014/main" id="{7294154C-D5A3-3D7F-FDA1-354F7863E4AA}"/>
                  </a:ext>
                </a:extLst>
              </p:cNvPr>
              <p:cNvSpPr/>
              <p:nvPr/>
            </p:nvSpPr>
            <p:spPr>
              <a:xfrm>
                <a:off x="15150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0667 h 361971"/>
                  <a:gd name="connsiteX10" fmla="*/ 180835 w 362309"/>
                  <a:gd name="connsiteY10"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0518" y="0"/>
                      <a:pt x="180835" y="0"/>
                    </a:cubicBezTo>
                    <a:lnTo>
                      <a:pt x="180835" y="0"/>
                    </a:lnTo>
                    <a:close/>
                    <a:moveTo>
                      <a:pt x="180835" y="349204"/>
                    </a:moveTo>
                    <a:cubicBezTo>
                      <a:pt x="87542" y="349204"/>
                      <a:pt x="12780" y="273873"/>
                      <a:pt x="12780" y="180667"/>
                    </a:cubicBezTo>
                    <a:cubicBezTo>
                      <a:pt x="12780" y="87461"/>
                      <a:pt x="88181" y="12768"/>
                      <a:pt x="180835" y="12768"/>
                    </a:cubicBezTo>
                    <a:cubicBezTo>
                      <a:pt x="274128" y="12768"/>
                      <a:pt x="349529" y="88099"/>
                      <a:pt x="349529" y="180667"/>
                    </a:cubicBezTo>
                    <a:cubicBezTo>
                      <a:pt x="348891" y="273873"/>
                      <a:pt x="273489" y="349204"/>
                      <a:pt x="180835" y="349204"/>
                    </a:cubicBezTo>
                    <a:close/>
                  </a:path>
                </a:pathLst>
              </a:custGeom>
              <a:grpFill/>
              <a:ln w="6390" cap="flat">
                <a:noFill/>
                <a:prstDash val="solid"/>
                <a:miter/>
              </a:ln>
            </p:spPr>
            <p:txBody>
              <a:bodyPr rtlCol="0" anchor="ctr"/>
              <a:lstStyle/>
              <a:p>
                <a:endParaRPr lang="en-US"/>
              </a:p>
            </p:txBody>
          </p:sp>
          <p:sp>
            <p:nvSpPr>
              <p:cNvPr id="132" name="Graphic 4">
                <a:extLst>
                  <a:ext uri="{FF2B5EF4-FFF2-40B4-BE49-F238E27FC236}">
                    <a16:creationId xmlns:a16="http://schemas.microsoft.com/office/drawing/2014/main" id="{825A4977-9CAD-4A36-4533-970F9165A255}"/>
                  </a:ext>
                </a:extLst>
              </p:cNvPr>
              <p:cNvSpPr/>
              <p:nvPr/>
            </p:nvSpPr>
            <p:spPr>
              <a:xfrm>
                <a:off x="1589177" y="981380"/>
                <a:ext cx="214062" cy="234930"/>
              </a:xfrm>
              <a:custGeom>
                <a:avLst/>
                <a:gdLst>
                  <a:gd name="connsiteX0" fmla="*/ 198727 w 214062"/>
                  <a:gd name="connsiteY0" fmla="*/ 28089 h 234930"/>
                  <a:gd name="connsiteX1" fmla="*/ 163582 w 214062"/>
                  <a:gd name="connsiteY1" fmla="*/ 28089 h 234930"/>
                  <a:gd name="connsiteX2" fmla="*/ 163582 w 214062"/>
                  <a:gd name="connsiteY2" fmla="*/ 6384 h 234930"/>
                  <a:gd name="connsiteX3" fmla="*/ 157192 w 214062"/>
                  <a:gd name="connsiteY3" fmla="*/ 0 h 234930"/>
                  <a:gd name="connsiteX4" fmla="*/ 54953 w 214062"/>
                  <a:gd name="connsiteY4" fmla="*/ 0 h 234930"/>
                  <a:gd name="connsiteX5" fmla="*/ 48563 w 214062"/>
                  <a:gd name="connsiteY5" fmla="*/ 6384 h 234930"/>
                  <a:gd name="connsiteX6" fmla="*/ 48563 w 214062"/>
                  <a:gd name="connsiteY6" fmla="*/ 62563 h 234930"/>
                  <a:gd name="connsiteX7" fmla="*/ 54953 w 214062"/>
                  <a:gd name="connsiteY7" fmla="*/ 68947 h 234930"/>
                  <a:gd name="connsiteX8" fmla="*/ 99683 w 214062"/>
                  <a:gd name="connsiteY8" fmla="*/ 68947 h 234930"/>
                  <a:gd name="connsiteX9" fmla="*/ 99683 w 214062"/>
                  <a:gd name="connsiteY9" fmla="*/ 82992 h 234930"/>
                  <a:gd name="connsiteX10" fmla="*/ 54953 w 214062"/>
                  <a:gd name="connsiteY10" fmla="*/ 82992 h 234930"/>
                  <a:gd name="connsiteX11" fmla="*/ 48563 w 214062"/>
                  <a:gd name="connsiteY11" fmla="*/ 89376 h 234930"/>
                  <a:gd name="connsiteX12" fmla="*/ 48563 w 214062"/>
                  <a:gd name="connsiteY12" fmla="*/ 145555 h 234930"/>
                  <a:gd name="connsiteX13" fmla="*/ 54953 w 214062"/>
                  <a:gd name="connsiteY13" fmla="*/ 151939 h 234930"/>
                  <a:gd name="connsiteX14" fmla="*/ 99683 w 214062"/>
                  <a:gd name="connsiteY14" fmla="*/ 151939 h 234930"/>
                  <a:gd name="connsiteX15" fmla="*/ 99683 w 214062"/>
                  <a:gd name="connsiteY15" fmla="*/ 165984 h 234930"/>
                  <a:gd name="connsiteX16" fmla="*/ 54953 w 214062"/>
                  <a:gd name="connsiteY16" fmla="*/ 165984 h 234930"/>
                  <a:gd name="connsiteX17" fmla="*/ 48563 w 214062"/>
                  <a:gd name="connsiteY17" fmla="*/ 172368 h 234930"/>
                  <a:gd name="connsiteX18" fmla="*/ 48563 w 214062"/>
                  <a:gd name="connsiteY18" fmla="*/ 194073 h 234930"/>
                  <a:gd name="connsiteX19" fmla="*/ 14697 w 214062"/>
                  <a:gd name="connsiteY19" fmla="*/ 194073 h 234930"/>
                  <a:gd name="connsiteX20" fmla="*/ 12780 w 214062"/>
                  <a:gd name="connsiteY20" fmla="*/ 192158 h 234930"/>
                  <a:gd name="connsiteX21" fmla="*/ 12780 w 214062"/>
                  <a:gd name="connsiteY21" fmla="*/ 42134 h 234930"/>
                  <a:gd name="connsiteX22" fmla="*/ 14697 w 214062"/>
                  <a:gd name="connsiteY22" fmla="*/ 40219 h 234930"/>
                  <a:gd name="connsiteX23" fmla="*/ 24282 w 214062"/>
                  <a:gd name="connsiteY23" fmla="*/ 40219 h 234930"/>
                  <a:gd name="connsiteX24" fmla="*/ 22365 w 214062"/>
                  <a:gd name="connsiteY24" fmla="*/ 42134 h 234930"/>
                  <a:gd name="connsiteX25" fmla="*/ 22365 w 214062"/>
                  <a:gd name="connsiteY25" fmla="*/ 51072 h 234930"/>
                  <a:gd name="connsiteX26" fmla="*/ 31311 w 214062"/>
                  <a:gd name="connsiteY26" fmla="*/ 51072 h 234930"/>
                  <a:gd name="connsiteX27" fmla="*/ 31311 w 214062"/>
                  <a:gd name="connsiteY27" fmla="*/ 51072 h 234930"/>
                  <a:gd name="connsiteX28" fmla="*/ 44091 w 214062"/>
                  <a:gd name="connsiteY28" fmla="*/ 38304 h 234930"/>
                  <a:gd name="connsiteX29" fmla="*/ 44091 w 214062"/>
                  <a:gd name="connsiteY29" fmla="*/ 29366 h 234930"/>
                  <a:gd name="connsiteX30" fmla="*/ 44091 w 214062"/>
                  <a:gd name="connsiteY30" fmla="*/ 29366 h 234930"/>
                  <a:gd name="connsiteX31" fmla="*/ 31311 w 214062"/>
                  <a:gd name="connsiteY31" fmla="*/ 16598 h 234930"/>
                  <a:gd name="connsiteX32" fmla="*/ 22365 w 214062"/>
                  <a:gd name="connsiteY32" fmla="*/ 16598 h 234930"/>
                  <a:gd name="connsiteX33" fmla="*/ 22365 w 214062"/>
                  <a:gd name="connsiteY33" fmla="*/ 16598 h 234930"/>
                  <a:gd name="connsiteX34" fmla="*/ 22365 w 214062"/>
                  <a:gd name="connsiteY34" fmla="*/ 25536 h 234930"/>
                  <a:gd name="connsiteX35" fmla="*/ 24282 w 214062"/>
                  <a:gd name="connsiteY35" fmla="*/ 27451 h 234930"/>
                  <a:gd name="connsiteX36" fmla="*/ 14697 w 214062"/>
                  <a:gd name="connsiteY36" fmla="*/ 27451 h 234930"/>
                  <a:gd name="connsiteX37" fmla="*/ 0 w 214062"/>
                  <a:gd name="connsiteY37" fmla="*/ 42134 h 234930"/>
                  <a:gd name="connsiteX38" fmla="*/ 0 w 214062"/>
                  <a:gd name="connsiteY38" fmla="*/ 192158 h 234930"/>
                  <a:gd name="connsiteX39" fmla="*/ 14697 w 214062"/>
                  <a:gd name="connsiteY39" fmla="*/ 206841 h 234930"/>
                  <a:gd name="connsiteX40" fmla="*/ 49202 w 214062"/>
                  <a:gd name="connsiteY40" fmla="*/ 206841 h 234930"/>
                  <a:gd name="connsiteX41" fmla="*/ 49202 w 214062"/>
                  <a:gd name="connsiteY41" fmla="*/ 228546 h 234930"/>
                  <a:gd name="connsiteX42" fmla="*/ 55592 w 214062"/>
                  <a:gd name="connsiteY42" fmla="*/ 234930 h 234930"/>
                  <a:gd name="connsiteX43" fmla="*/ 157831 w 214062"/>
                  <a:gd name="connsiteY43" fmla="*/ 234930 h 234930"/>
                  <a:gd name="connsiteX44" fmla="*/ 164221 w 214062"/>
                  <a:gd name="connsiteY44" fmla="*/ 228546 h 234930"/>
                  <a:gd name="connsiteX45" fmla="*/ 164221 w 214062"/>
                  <a:gd name="connsiteY45" fmla="*/ 172368 h 234930"/>
                  <a:gd name="connsiteX46" fmla="*/ 157831 w 214062"/>
                  <a:gd name="connsiteY46" fmla="*/ 165984 h 234930"/>
                  <a:gd name="connsiteX47" fmla="*/ 113102 w 214062"/>
                  <a:gd name="connsiteY47" fmla="*/ 165984 h 234930"/>
                  <a:gd name="connsiteX48" fmla="*/ 113102 w 214062"/>
                  <a:gd name="connsiteY48" fmla="*/ 151939 h 234930"/>
                  <a:gd name="connsiteX49" fmla="*/ 157831 w 214062"/>
                  <a:gd name="connsiteY49" fmla="*/ 151939 h 234930"/>
                  <a:gd name="connsiteX50" fmla="*/ 164221 w 214062"/>
                  <a:gd name="connsiteY50" fmla="*/ 145555 h 234930"/>
                  <a:gd name="connsiteX51" fmla="*/ 164221 w 214062"/>
                  <a:gd name="connsiteY51" fmla="*/ 89376 h 234930"/>
                  <a:gd name="connsiteX52" fmla="*/ 157831 w 214062"/>
                  <a:gd name="connsiteY52" fmla="*/ 82992 h 234930"/>
                  <a:gd name="connsiteX53" fmla="*/ 113102 w 214062"/>
                  <a:gd name="connsiteY53" fmla="*/ 82992 h 234930"/>
                  <a:gd name="connsiteX54" fmla="*/ 113102 w 214062"/>
                  <a:gd name="connsiteY54" fmla="*/ 68947 h 234930"/>
                  <a:gd name="connsiteX55" fmla="*/ 157831 w 214062"/>
                  <a:gd name="connsiteY55" fmla="*/ 68947 h 234930"/>
                  <a:gd name="connsiteX56" fmla="*/ 164221 w 214062"/>
                  <a:gd name="connsiteY56" fmla="*/ 62563 h 234930"/>
                  <a:gd name="connsiteX57" fmla="*/ 164221 w 214062"/>
                  <a:gd name="connsiteY57" fmla="*/ 40857 h 234930"/>
                  <a:gd name="connsiteX58" fmla="*/ 199366 w 214062"/>
                  <a:gd name="connsiteY58" fmla="*/ 40857 h 234930"/>
                  <a:gd name="connsiteX59" fmla="*/ 201283 w 214062"/>
                  <a:gd name="connsiteY59" fmla="*/ 42773 h 234930"/>
                  <a:gd name="connsiteX60" fmla="*/ 201283 w 214062"/>
                  <a:gd name="connsiteY60" fmla="*/ 42773 h 234930"/>
                  <a:gd name="connsiteX61" fmla="*/ 201283 w 214062"/>
                  <a:gd name="connsiteY61" fmla="*/ 192796 h 234930"/>
                  <a:gd name="connsiteX62" fmla="*/ 199366 w 214062"/>
                  <a:gd name="connsiteY62" fmla="*/ 194711 h 234930"/>
                  <a:gd name="connsiteX63" fmla="*/ 199366 w 214062"/>
                  <a:gd name="connsiteY63" fmla="*/ 194711 h 234930"/>
                  <a:gd name="connsiteX64" fmla="*/ 189781 w 214062"/>
                  <a:gd name="connsiteY64" fmla="*/ 194711 h 234930"/>
                  <a:gd name="connsiteX65" fmla="*/ 191698 w 214062"/>
                  <a:gd name="connsiteY65" fmla="*/ 192796 h 234930"/>
                  <a:gd name="connsiteX66" fmla="*/ 191698 w 214062"/>
                  <a:gd name="connsiteY66" fmla="*/ 183859 h 234930"/>
                  <a:gd name="connsiteX67" fmla="*/ 182752 w 214062"/>
                  <a:gd name="connsiteY67" fmla="*/ 183859 h 234930"/>
                  <a:gd name="connsiteX68" fmla="*/ 169972 w 214062"/>
                  <a:gd name="connsiteY68" fmla="*/ 196627 h 234930"/>
                  <a:gd name="connsiteX69" fmla="*/ 169972 w 214062"/>
                  <a:gd name="connsiteY69" fmla="*/ 205564 h 234930"/>
                  <a:gd name="connsiteX70" fmla="*/ 169972 w 214062"/>
                  <a:gd name="connsiteY70" fmla="*/ 205564 h 234930"/>
                  <a:gd name="connsiteX71" fmla="*/ 182752 w 214062"/>
                  <a:gd name="connsiteY71" fmla="*/ 218332 h 234930"/>
                  <a:gd name="connsiteX72" fmla="*/ 187225 w 214062"/>
                  <a:gd name="connsiteY72" fmla="*/ 220247 h 234930"/>
                  <a:gd name="connsiteX73" fmla="*/ 193615 w 214062"/>
                  <a:gd name="connsiteY73" fmla="*/ 213863 h 234930"/>
                  <a:gd name="connsiteX74" fmla="*/ 191698 w 214062"/>
                  <a:gd name="connsiteY74" fmla="*/ 209395 h 234930"/>
                  <a:gd name="connsiteX75" fmla="*/ 189781 w 214062"/>
                  <a:gd name="connsiteY75" fmla="*/ 207479 h 234930"/>
                  <a:gd name="connsiteX76" fmla="*/ 199366 w 214062"/>
                  <a:gd name="connsiteY76" fmla="*/ 207479 h 234930"/>
                  <a:gd name="connsiteX77" fmla="*/ 214063 w 214062"/>
                  <a:gd name="connsiteY77" fmla="*/ 192796 h 234930"/>
                  <a:gd name="connsiteX78" fmla="*/ 214063 w 214062"/>
                  <a:gd name="connsiteY78" fmla="*/ 192796 h 234930"/>
                  <a:gd name="connsiteX79" fmla="*/ 214063 w 214062"/>
                  <a:gd name="connsiteY79" fmla="*/ 42773 h 234930"/>
                  <a:gd name="connsiteX80" fmla="*/ 198727 w 214062"/>
                  <a:gd name="connsiteY80" fmla="*/ 28089 h 234930"/>
                  <a:gd name="connsiteX81" fmla="*/ 198727 w 214062"/>
                  <a:gd name="connsiteY81" fmla="*/ 28089 h 234930"/>
                  <a:gd name="connsiteX82" fmla="*/ 151441 w 214062"/>
                  <a:gd name="connsiteY82" fmla="*/ 222163 h 234930"/>
                  <a:gd name="connsiteX83" fmla="*/ 61982 w 214062"/>
                  <a:gd name="connsiteY83" fmla="*/ 222163 h 234930"/>
                  <a:gd name="connsiteX84" fmla="*/ 61982 w 214062"/>
                  <a:gd name="connsiteY84" fmla="*/ 178752 h 234930"/>
                  <a:gd name="connsiteX85" fmla="*/ 151441 w 214062"/>
                  <a:gd name="connsiteY85" fmla="*/ 178752 h 234930"/>
                  <a:gd name="connsiteX86" fmla="*/ 151441 w 214062"/>
                  <a:gd name="connsiteY86" fmla="*/ 222163 h 234930"/>
                  <a:gd name="connsiteX87" fmla="*/ 151441 w 214062"/>
                  <a:gd name="connsiteY87" fmla="*/ 139171 h 234930"/>
                  <a:gd name="connsiteX88" fmla="*/ 61982 w 214062"/>
                  <a:gd name="connsiteY88" fmla="*/ 139171 h 234930"/>
                  <a:gd name="connsiteX89" fmla="*/ 61982 w 214062"/>
                  <a:gd name="connsiteY89" fmla="*/ 95760 h 234930"/>
                  <a:gd name="connsiteX90" fmla="*/ 151441 w 214062"/>
                  <a:gd name="connsiteY90" fmla="*/ 95760 h 234930"/>
                  <a:gd name="connsiteX91" fmla="*/ 151441 w 214062"/>
                  <a:gd name="connsiteY91" fmla="*/ 139171 h 234930"/>
                  <a:gd name="connsiteX92" fmla="*/ 151441 w 214062"/>
                  <a:gd name="connsiteY92" fmla="*/ 56179 h 234930"/>
                  <a:gd name="connsiteX93" fmla="*/ 61982 w 214062"/>
                  <a:gd name="connsiteY93" fmla="*/ 56179 h 234930"/>
                  <a:gd name="connsiteX94" fmla="*/ 61982 w 214062"/>
                  <a:gd name="connsiteY94" fmla="*/ 12768 h 234930"/>
                  <a:gd name="connsiteX95" fmla="*/ 151441 w 214062"/>
                  <a:gd name="connsiteY95" fmla="*/ 12768 h 234930"/>
                  <a:gd name="connsiteX96" fmla="*/ 151441 w 214062"/>
                  <a:gd name="connsiteY96" fmla="*/ 56179 h 23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4062" h="234930">
                    <a:moveTo>
                      <a:pt x="198727" y="28089"/>
                    </a:moveTo>
                    <a:lnTo>
                      <a:pt x="163582" y="28089"/>
                    </a:lnTo>
                    <a:lnTo>
                      <a:pt x="163582" y="6384"/>
                    </a:lnTo>
                    <a:cubicBezTo>
                      <a:pt x="163582" y="2554"/>
                      <a:pt x="161026" y="0"/>
                      <a:pt x="157192" y="0"/>
                    </a:cubicBezTo>
                    <a:lnTo>
                      <a:pt x="54953" y="0"/>
                    </a:lnTo>
                    <a:cubicBezTo>
                      <a:pt x="51120" y="0"/>
                      <a:pt x="48563" y="2554"/>
                      <a:pt x="48563" y="6384"/>
                    </a:cubicBezTo>
                    <a:lnTo>
                      <a:pt x="48563" y="62563"/>
                    </a:lnTo>
                    <a:cubicBezTo>
                      <a:pt x="48563" y="66393"/>
                      <a:pt x="51120" y="68947"/>
                      <a:pt x="54953" y="68947"/>
                    </a:cubicBezTo>
                    <a:lnTo>
                      <a:pt x="99683" y="68947"/>
                    </a:lnTo>
                    <a:lnTo>
                      <a:pt x="99683" y="82992"/>
                    </a:lnTo>
                    <a:lnTo>
                      <a:pt x="54953" y="82992"/>
                    </a:lnTo>
                    <a:cubicBezTo>
                      <a:pt x="51120" y="82992"/>
                      <a:pt x="48563" y="85545"/>
                      <a:pt x="48563" y="89376"/>
                    </a:cubicBezTo>
                    <a:lnTo>
                      <a:pt x="48563" y="145555"/>
                    </a:lnTo>
                    <a:cubicBezTo>
                      <a:pt x="48563" y="149385"/>
                      <a:pt x="51120" y="151939"/>
                      <a:pt x="54953" y="151939"/>
                    </a:cubicBezTo>
                    <a:lnTo>
                      <a:pt x="99683" y="151939"/>
                    </a:lnTo>
                    <a:lnTo>
                      <a:pt x="99683" y="165984"/>
                    </a:lnTo>
                    <a:lnTo>
                      <a:pt x="54953" y="165984"/>
                    </a:lnTo>
                    <a:cubicBezTo>
                      <a:pt x="51120" y="165984"/>
                      <a:pt x="48563" y="168537"/>
                      <a:pt x="48563" y="172368"/>
                    </a:cubicBezTo>
                    <a:lnTo>
                      <a:pt x="48563" y="194073"/>
                    </a:lnTo>
                    <a:lnTo>
                      <a:pt x="14697" y="194073"/>
                    </a:lnTo>
                    <a:cubicBezTo>
                      <a:pt x="14058" y="194073"/>
                      <a:pt x="12780" y="193435"/>
                      <a:pt x="12780" y="192158"/>
                    </a:cubicBezTo>
                    <a:lnTo>
                      <a:pt x="12780" y="42134"/>
                    </a:lnTo>
                    <a:cubicBezTo>
                      <a:pt x="12780" y="41496"/>
                      <a:pt x="13419" y="40219"/>
                      <a:pt x="14697" y="40219"/>
                    </a:cubicBezTo>
                    <a:lnTo>
                      <a:pt x="24282" y="40219"/>
                    </a:lnTo>
                    <a:lnTo>
                      <a:pt x="22365" y="42134"/>
                    </a:lnTo>
                    <a:cubicBezTo>
                      <a:pt x="19809" y="44688"/>
                      <a:pt x="19809" y="48518"/>
                      <a:pt x="22365" y="51072"/>
                    </a:cubicBezTo>
                    <a:cubicBezTo>
                      <a:pt x="24921" y="53625"/>
                      <a:pt x="28755" y="53625"/>
                      <a:pt x="31311" y="51072"/>
                    </a:cubicBezTo>
                    <a:cubicBezTo>
                      <a:pt x="31311" y="51072"/>
                      <a:pt x="31311" y="51072"/>
                      <a:pt x="31311" y="51072"/>
                    </a:cubicBezTo>
                    <a:lnTo>
                      <a:pt x="44091" y="38304"/>
                    </a:lnTo>
                    <a:cubicBezTo>
                      <a:pt x="46647" y="35750"/>
                      <a:pt x="46647" y="31920"/>
                      <a:pt x="44091" y="29366"/>
                    </a:cubicBezTo>
                    <a:cubicBezTo>
                      <a:pt x="44091" y="29366"/>
                      <a:pt x="44091" y="29366"/>
                      <a:pt x="44091" y="29366"/>
                    </a:cubicBezTo>
                    <a:lnTo>
                      <a:pt x="31311" y="16598"/>
                    </a:lnTo>
                    <a:cubicBezTo>
                      <a:pt x="28755" y="14045"/>
                      <a:pt x="24921" y="14045"/>
                      <a:pt x="22365" y="16598"/>
                    </a:cubicBezTo>
                    <a:cubicBezTo>
                      <a:pt x="22365" y="16598"/>
                      <a:pt x="22365" y="16598"/>
                      <a:pt x="22365" y="16598"/>
                    </a:cubicBezTo>
                    <a:cubicBezTo>
                      <a:pt x="19809" y="19152"/>
                      <a:pt x="19809" y="22982"/>
                      <a:pt x="22365" y="25536"/>
                    </a:cubicBezTo>
                    <a:lnTo>
                      <a:pt x="24282" y="27451"/>
                    </a:lnTo>
                    <a:lnTo>
                      <a:pt x="14697" y="27451"/>
                    </a:lnTo>
                    <a:cubicBezTo>
                      <a:pt x="7029" y="27451"/>
                      <a:pt x="0" y="33835"/>
                      <a:pt x="0" y="42134"/>
                    </a:cubicBezTo>
                    <a:lnTo>
                      <a:pt x="0" y="192158"/>
                    </a:lnTo>
                    <a:cubicBezTo>
                      <a:pt x="0" y="199819"/>
                      <a:pt x="6390" y="206841"/>
                      <a:pt x="14697" y="206841"/>
                    </a:cubicBezTo>
                    <a:lnTo>
                      <a:pt x="49202" y="206841"/>
                    </a:lnTo>
                    <a:lnTo>
                      <a:pt x="49202" y="228546"/>
                    </a:lnTo>
                    <a:cubicBezTo>
                      <a:pt x="49202" y="232377"/>
                      <a:pt x="51758" y="234930"/>
                      <a:pt x="55592" y="234930"/>
                    </a:cubicBezTo>
                    <a:lnTo>
                      <a:pt x="157831" y="234930"/>
                    </a:lnTo>
                    <a:cubicBezTo>
                      <a:pt x="161665" y="234930"/>
                      <a:pt x="164221" y="232377"/>
                      <a:pt x="164221" y="228546"/>
                    </a:cubicBezTo>
                    <a:lnTo>
                      <a:pt x="164221" y="172368"/>
                    </a:lnTo>
                    <a:cubicBezTo>
                      <a:pt x="164221" y="168537"/>
                      <a:pt x="161665" y="165984"/>
                      <a:pt x="157831" y="165984"/>
                    </a:cubicBezTo>
                    <a:lnTo>
                      <a:pt x="113102" y="165984"/>
                    </a:lnTo>
                    <a:lnTo>
                      <a:pt x="113102" y="151939"/>
                    </a:lnTo>
                    <a:lnTo>
                      <a:pt x="157831" y="151939"/>
                    </a:lnTo>
                    <a:cubicBezTo>
                      <a:pt x="161665" y="151939"/>
                      <a:pt x="164221" y="149385"/>
                      <a:pt x="164221" y="145555"/>
                    </a:cubicBezTo>
                    <a:lnTo>
                      <a:pt x="164221" y="89376"/>
                    </a:lnTo>
                    <a:cubicBezTo>
                      <a:pt x="164221" y="85545"/>
                      <a:pt x="161665" y="82992"/>
                      <a:pt x="157831" y="82992"/>
                    </a:cubicBezTo>
                    <a:lnTo>
                      <a:pt x="113102" y="82992"/>
                    </a:lnTo>
                    <a:lnTo>
                      <a:pt x="113102" y="68947"/>
                    </a:lnTo>
                    <a:lnTo>
                      <a:pt x="157831" y="68947"/>
                    </a:lnTo>
                    <a:cubicBezTo>
                      <a:pt x="161665" y="68947"/>
                      <a:pt x="164221" y="66393"/>
                      <a:pt x="164221" y="62563"/>
                    </a:cubicBezTo>
                    <a:lnTo>
                      <a:pt x="164221" y="40857"/>
                    </a:lnTo>
                    <a:lnTo>
                      <a:pt x="199366" y="40857"/>
                    </a:lnTo>
                    <a:cubicBezTo>
                      <a:pt x="200005" y="40857"/>
                      <a:pt x="201283" y="41496"/>
                      <a:pt x="201283" y="42773"/>
                    </a:cubicBezTo>
                    <a:lnTo>
                      <a:pt x="201283" y="42773"/>
                    </a:lnTo>
                    <a:lnTo>
                      <a:pt x="201283" y="192796"/>
                    </a:lnTo>
                    <a:cubicBezTo>
                      <a:pt x="201283" y="193435"/>
                      <a:pt x="200644" y="194711"/>
                      <a:pt x="199366" y="194711"/>
                    </a:cubicBezTo>
                    <a:lnTo>
                      <a:pt x="199366" y="194711"/>
                    </a:lnTo>
                    <a:lnTo>
                      <a:pt x="189781" y="194711"/>
                    </a:lnTo>
                    <a:lnTo>
                      <a:pt x="191698" y="192796"/>
                    </a:lnTo>
                    <a:cubicBezTo>
                      <a:pt x="194254" y="190243"/>
                      <a:pt x="194254" y="186412"/>
                      <a:pt x="191698" y="183859"/>
                    </a:cubicBezTo>
                    <a:cubicBezTo>
                      <a:pt x="189142" y="181305"/>
                      <a:pt x="185308" y="181305"/>
                      <a:pt x="182752" y="183859"/>
                    </a:cubicBezTo>
                    <a:lnTo>
                      <a:pt x="169972" y="196627"/>
                    </a:lnTo>
                    <a:cubicBezTo>
                      <a:pt x="167416" y="199180"/>
                      <a:pt x="167416" y="203011"/>
                      <a:pt x="169972" y="205564"/>
                    </a:cubicBezTo>
                    <a:cubicBezTo>
                      <a:pt x="169972" y="205564"/>
                      <a:pt x="169972" y="205564"/>
                      <a:pt x="169972" y="205564"/>
                    </a:cubicBezTo>
                    <a:lnTo>
                      <a:pt x="182752" y="218332"/>
                    </a:lnTo>
                    <a:cubicBezTo>
                      <a:pt x="184030" y="219609"/>
                      <a:pt x="185308" y="220247"/>
                      <a:pt x="187225" y="220247"/>
                    </a:cubicBezTo>
                    <a:cubicBezTo>
                      <a:pt x="191059" y="220247"/>
                      <a:pt x="193615" y="217055"/>
                      <a:pt x="193615" y="213863"/>
                    </a:cubicBezTo>
                    <a:cubicBezTo>
                      <a:pt x="193615" y="211948"/>
                      <a:pt x="192976" y="210671"/>
                      <a:pt x="191698" y="209395"/>
                    </a:cubicBezTo>
                    <a:lnTo>
                      <a:pt x="189781" y="207479"/>
                    </a:lnTo>
                    <a:lnTo>
                      <a:pt x="199366" y="207479"/>
                    </a:lnTo>
                    <a:cubicBezTo>
                      <a:pt x="207034" y="207479"/>
                      <a:pt x="214063" y="201095"/>
                      <a:pt x="214063" y="192796"/>
                    </a:cubicBezTo>
                    <a:lnTo>
                      <a:pt x="214063" y="192796"/>
                    </a:lnTo>
                    <a:lnTo>
                      <a:pt x="214063" y="42773"/>
                    </a:lnTo>
                    <a:cubicBezTo>
                      <a:pt x="213424" y="34473"/>
                      <a:pt x="207034" y="28089"/>
                      <a:pt x="198727" y="28089"/>
                    </a:cubicBezTo>
                    <a:lnTo>
                      <a:pt x="198727" y="28089"/>
                    </a:lnTo>
                    <a:close/>
                    <a:moveTo>
                      <a:pt x="151441" y="222163"/>
                    </a:moveTo>
                    <a:lnTo>
                      <a:pt x="61982" y="222163"/>
                    </a:lnTo>
                    <a:lnTo>
                      <a:pt x="61982" y="178752"/>
                    </a:lnTo>
                    <a:lnTo>
                      <a:pt x="151441" y="178752"/>
                    </a:lnTo>
                    <a:lnTo>
                      <a:pt x="151441" y="222163"/>
                    </a:lnTo>
                    <a:close/>
                    <a:moveTo>
                      <a:pt x="151441" y="139171"/>
                    </a:moveTo>
                    <a:lnTo>
                      <a:pt x="61982" y="139171"/>
                    </a:lnTo>
                    <a:lnTo>
                      <a:pt x="61982" y="95760"/>
                    </a:lnTo>
                    <a:lnTo>
                      <a:pt x="151441" y="95760"/>
                    </a:lnTo>
                    <a:lnTo>
                      <a:pt x="151441" y="139171"/>
                    </a:lnTo>
                    <a:close/>
                    <a:moveTo>
                      <a:pt x="151441" y="56179"/>
                    </a:moveTo>
                    <a:lnTo>
                      <a:pt x="61982" y="56179"/>
                    </a:lnTo>
                    <a:lnTo>
                      <a:pt x="61982" y="12768"/>
                    </a:lnTo>
                    <a:lnTo>
                      <a:pt x="151441" y="12768"/>
                    </a:lnTo>
                    <a:lnTo>
                      <a:pt x="151441" y="56179"/>
                    </a:lnTo>
                    <a:close/>
                  </a:path>
                </a:pathLst>
              </a:custGeom>
              <a:grpFill/>
              <a:ln w="6390" cap="flat">
                <a:noFill/>
                <a:prstDash val="solid"/>
                <a:miter/>
              </a:ln>
            </p:spPr>
            <p:txBody>
              <a:bodyPr rtlCol="0" anchor="ctr"/>
              <a:lstStyle/>
              <a:p>
                <a:endParaRPr lang="en-US"/>
              </a:p>
            </p:txBody>
          </p:sp>
          <p:sp>
            <p:nvSpPr>
              <p:cNvPr id="133" name="Graphic 4">
                <a:extLst>
                  <a:ext uri="{FF2B5EF4-FFF2-40B4-BE49-F238E27FC236}">
                    <a16:creationId xmlns:a16="http://schemas.microsoft.com/office/drawing/2014/main" id="{FAD5B7E0-2582-6395-1DF0-1FCCD8B32CAA}"/>
                  </a:ext>
                </a:extLst>
              </p:cNvPr>
              <p:cNvSpPr/>
              <p:nvPr/>
            </p:nvSpPr>
            <p:spPr>
              <a:xfrm>
                <a:off x="1674163" y="1089269"/>
                <a:ext cx="20447" cy="20428"/>
              </a:xfrm>
              <a:custGeom>
                <a:avLst/>
                <a:gdLst>
                  <a:gd name="connsiteX0" fmla="*/ 10224 w 20447"/>
                  <a:gd name="connsiteY0" fmla="*/ 0 h 20428"/>
                  <a:gd name="connsiteX1" fmla="*/ 0 w 20447"/>
                  <a:gd name="connsiteY1" fmla="*/ 10214 h 20428"/>
                  <a:gd name="connsiteX2" fmla="*/ 10224 w 20447"/>
                  <a:gd name="connsiteY2" fmla="*/ 20429 h 20428"/>
                  <a:gd name="connsiteX3" fmla="*/ 20448 w 20447"/>
                  <a:gd name="connsiteY3" fmla="*/ 10214 h 20428"/>
                  <a:gd name="connsiteX4" fmla="*/ 20448 w 20447"/>
                  <a:gd name="connsiteY4" fmla="*/ 10214 h 20428"/>
                  <a:gd name="connsiteX5" fmla="*/ 10224 w 20447"/>
                  <a:gd name="connsiteY5" fmla="*/ 0 h 20428"/>
                  <a:gd name="connsiteX6" fmla="*/ 10224 w 20447"/>
                  <a:gd name="connsiteY6" fmla="*/ 12768 h 20428"/>
                  <a:gd name="connsiteX7" fmla="*/ 7668 w 20447"/>
                  <a:gd name="connsiteY7" fmla="*/ 10214 h 20428"/>
                  <a:gd name="connsiteX8" fmla="*/ 10224 w 20447"/>
                  <a:gd name="connsiteY8" fmla="*/ 7661 h 20428"/>
                  <a:gd name="connsiteX9" fmla="*/ 10224 w 20447"/>
                  <a:gd name="connsiteY9" fmla="*/ 7661 h 20428"/>
                  <a:gd name="connsiteX10" fmla="*/ 12780 w 20447"/>
                  <a:gd name="connsiteY10" fmla="*/ 10214 h 20428"/>
                  <a:gd name="connsiteX11" fmla="*/ 10224 w 20447"/>
                  <a:gd name="connsiteY11" fmla="*/ 12768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0"/>
                    </a:moveTo>
                    <a:cubicBezTo>
                      <a:pt x="4473" y="0"/>
                      <a:pt x="0" y="4469"/>
                      <a:pt x="0" y="10214"/>
                    </a:cubicBezTo>
                    <a:cubicBezTo>
                      <a:pt x="0" y="15960"/>
                      <a:pt x="4473" y="20429"/>
                      <a:pt x="10224" y="20429"/>
                    </a:cubicBezTo>
                    <a:cubicBezTo>
                      <a:pt x="15975" y="20429"/>
                      <a:pt x="20448" y="15960"/>
                      <a:pt x="20448" y="10214"/>
                    </a:cubicBezTo>
                    <a:cubicBezTo>
                      <a:pt x="20448" y="10214"/>
                      <a:pt x="20448" y="10214"/>
                      <a:pt x="20448" y="10214"/>
                    </a:cubicBezTo>
                    <a:cubicBezTo>
                      <a:pt x="19809" y="4469"/>
                      <a:pt x="15336" y="0"/>
                      <a:pt x="10224" y="0"/>
                    </a:cubicBezTo>
                    <a:close/>
                    <a:moveTo>
                      <a:pt x="10224" y="12768"/>
                    </a:moveTo>
                    <a:cubicBezTo>
                      <a:pt x="8946" y="12768"/>
                      <a:pt x="7668" y="11491"/>
                      <a:pt x="7668" y="10214"/>
                    </a:cubicBezTo>
                    <a:cubicBezTo>
                      <a:pt x="7668" y="8938"/>
                      <a:pt x="8946" y="7661"/>
                      <a:pt x="10224" y="7661"/>
                    </a:cubicBezTo>
                    <a:lnTo>
                      <a:pt x="10224" y="7661"/>
                    </a:lnTo>
                    <a:cubicBezTo>
                      <a:pt x="11502" y="7661"/>
                      <a:pt x="12780" y="8938"/>
                      <a:pt x="12780" y="10214"/>
                    </a:cubicBezTo>
                    <a:cubicBezTo>
                      <a:pt x="12780" y="11491"/>
                      <a:pt x="11502" y="12768"/>
                      <a:pt x="10224" y="12768"/>
                    </a:cubicBezTo>
                    <a:close/>
                  </a:path>
                </a:pathLst>
              </a:custGeom>
              <a:grpFill/>
              <a:ln w="6390" cap="flat">
                <a:noFill/>
                <a:prstDash val="solid"/>
                <a:miter/>
              </a:ln>
            </p:spPr>
            <p:txBody>
              <a:bodyPr rtlCol="0" anchor="ctr"/>
              <a:lstStyle/>
              <a:p>
                <a:endParaRPr lang="en-US"/>
              </a:p>
            </p:txBody>
          </p:sp>
          <p:sp>
            <p:nvSpPr>
              <p:cNvPr id="134" name="Graphic 4">
                <a:extLst>
                  <a:ext uri="{FF2B5EF4-FFF2-40B4-BE49-F238E27FC236}">
                    <a16:creationId xmlns:a16="http://schemas.microsoft.com/office/drawing/2014/main" id="{42411676-81E6-4902-2A1A-4611E7512979}"/>
                  </a:ext>
                </a:extLst>
              </p:cNvPr>
              <p:cNvSpPr/>
              <p:nvPr/>
            </p:nvSpPr>
            <p:spPr>
              <a:xfrm>
                <a:off x="1685665" y="1005639"/>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7661 h 20428"/>
                  <a:gd name="connsiteX7" fmla="*/ 12780 w 20447"/>
                  <a:gd name="connsiteY7" fmla="*/ 10214 h 20428"/>
                  <a:gd name="connsiteX8" fmla="*/ 12780 w 20447"/>
                  <a:gd name="connsiteY8" fmla="*/ 10214 h 20428"/>
                  <a:gd name="connsiteX9" fmla="*/ 10224 w 20447"/>
                  <a:gd name="connsiteY9" fmla="*/ 12768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lose/>
                    <a:moveTo>
                      <a:pt x="10224" y="7661"/>
                    </a:moveTo>
                    <a:cubicBezTo>
                      <a:pt x="11502" y="7661"/>
                      <a:pt x="12780" y="8938"/>
                      <a:pt x="12780" y="10214"/>
                    </a:cubicBezTo>
                    <a:lnTo>
                      <a:pt x="12780" y="10214"/>
                    </a:lnTo>
                    <a:cubicBezTo>
                      <a:pt x="12780" y="11491"/>
                      <a:pt x="11502" y="12768"/>
                      <a:pt x="10224" y="12768"/>
                    </a:cubicBezTo>
                    <a:cubicBezTo>
                      <a:pt x="8946" y="12768"/>
                      <a:pt x="7668" y="11491"/>
                      <a:pt x="7668" y="10214"/>
                    </a:cubicBezTo>
                    <a:cubicBezTo>
                      <a:pt x="7029" y="8938"/>
                      <a:pt x="8307" y="7661"/>
                      <a:pt x="10224" y="7661"/>
                    </a:cubicBezTo>
                    <a:close/>
                  </a:path>
                </a:pathLst>
              </a:custGeom>
              <a:grpFill/>
              <a:ln w="6390" cap="flat">
                <a:noFill/>
                <a:prstDash val="solid"/>
                <a:miter/>
              </a:ln>
            </p:spPr>
            <p:txBody>
              <a:bodyPr rtlCol="0" anchor="ctr"/>
              <a:lstStyle/>
              <a:p>
                <a:endParaRPr lang="en-US"/>
              </a:p>
            </p:txBody>
          </p:sp>
          <p:sp>
            <p:nvSpPr>
              <p:cNvPr id="135" name="Graphic 4">
                <a:extLst>
                  <a:ext uri="{FF2B5EF4-FFF2-40B4-BE49-F238E27FC236}">
                    <a16:creationId xmlns:a16="http://schemas.microsoft.com/office/drawing/2014/main" id="{041CCE50-3F21-3445-D9B4-8BDC59BDFE90}"/>
                  </a:ext>
                </a:extLst>
              </p:cNvPr>
              <p:cNvSpPr/>
              <p:nvPr/>
            </p:nvSpPr>
            <p:spPr>
              <a:xfrm>
                <a:off x="1696528" y="1088631"/>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20429 h 20428"/>
                  <a:gd name="connsiteX7" fmla="*/ 10224 w 20447"/>
                  <a:gd name="connsiteY7" fmla="*/ 7661 h 20428"/>
                  <a:gd name="connsiteX8" fmla="*/ 12780 w 20447"/>
                  <a:gd name="connsiteY8" fmla="*/ 10214 h 20428"/>
                  <a:gd name="connsiteX9" fmla="*/ 10224 w 20447"/>
                  <a:gd name="connsiteY9" fmla="*/ 12768 h 20428"/>
                  <a:gd name="connsiteX10" fmla="*/ 7668 w 20447"/>
                  <a:gd name="connsiteY10" fmla="*/ 10214 h 20428"/>
                  <a:gd name="connsiteX11" fmla="*/ 10224 w 20447"/>
                  <a:gd name="connsiteY11" fmla="*/ 7661 h 20428"/>
                  <a:gd name="connsiteX12" fmla="*/ 10224 w 20447"/>
                  <a:gd name="connsiteY12"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639" y="15960"/>
                      <a:pt x="5112" y="20429"/>
                      <a:pt x="10224" y="20429"/>
                    </a:cubicBezTo>
                    <a:cubicBezTo>
                      <a:pt x="10224" y="20429"/>
                      <a:pt x="10224" y="20429"/>
                      <a:pt x="10224" y="20429"/>
                    </a:cubicBezTo>
                    <a:close/>
                    <a:moveTo>
                      <a:pt x="10224" y="7661"/>
                    </a:moveTo>
                    <a:cubicBezTo>
                      <a:pt x="11502" y="7661"/>
                      <a:pt x="12780" y="8938"/>
                      <a:pt x="12780" y="10214"/>
                    </a:cubicBezTo>
                    <a:cubicBezTo>
                      <a:pt x="12780" y="11491"/>
                      <a:pt x="11502" y="12768"/>
                      <a:pt x="10224" y="12768"/>
                    </a:cubicBezTo>
                    <a:cubicBezTo>
                      <a:pt x="8946" y="12768"/>
                      <a:pt x="7668" y="11491"/>
                      <a:pt x="7668" y="10214"/>
                    </a:cubicBezTo>
                    <a:cubicBezTo>
                      <a:pt x="7668" y="8938"/>
                      <a:pt x="8946" y="7661"/>
                      <a:pt x="10224" y="7661"/>
                    </a:cubicBezTo>
                    <a:lnTo>
                      <a:pt x="10224" y="7661"/>
                    </a:lnTo>
                    <a:close/>
                  </a:path>
                </a:pathLst>
              </a:custGeom>
              <a:grpFill/>
              <a:ln w="6390" cap="flat">
                <a:noFill/>
                <a:prstDash val="solid"/>
                <a:miter/>
              </a:ln>
            </p:spPr>
            <p:txBody>
              <a:bodyPr rtlCol="0" anchor="ctr"/>
              <a:lstStyle/>
              <a:p>
                <a:endParaRPr lang="en-US"/>
              </a:p>
            </p:txBody>
          </p:sp>
          <p:sp>
            <p:nvSpPr>
              <p:cNvPr id="136" name="Graphic 4">
                <a:extLst>
                  <a:ext uri="{FF2B5EF4-FFF2-40B4-BE49-F238E27FC236}">
                    <a16:creationId xmlns:a16="http://schemas.microsoft.com/office/drawing/2014/main" id="{ED55E5B8-896D-CA78-C2D3-F80B4C731CF9}"/>
                  </a:ext>
                </a:extLst>
              </p:cNvPr>
              <p:cNvSpPr/>
              <p:nvPr/>
            </p:nvSpPr>
            <p:spPr>
              <a:xfrm>
                <a:off x="1685665" y="117162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7661 h 20428"/>
                  <a:gd name="connsiteX7" fmla="*/ 12780 w 20447"/>
                  <a:gd name="connsiteY7" fmla="*/ 10214 h 20428"/>
                  <a:gd name="connsiteX8" fmla="*/ 10224 w 20447"/>
                  <a:gd name="connsiteY8" fmla="*/ 12768 h 20428"/>
                  <a:gd name="connsiteX9" fmla="*/ 10224 w 20447"/>
                  <a:gd name="connsiteY9" fmla="*/ 12768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lose/>
                    <a:moveTo>
                      <a:pt x="10224" y="7661"/>
                    </a:moveTo>
                    <a:cubicBezTo>
                      <a:pt x="11502" y="7661"/>
                      <a:pt x="12780" y="8938"/>
                      <a:pt x="12780" y="10214"/>
                    </a:cubicBezTo>
                    <a:cubicBezTo>
                      <a:pt x="12780" y="11491"/>
                      <a:pt x="11502" y="12768"/>
                      <a:pt x="10224" y="12768"/>
                    </a:cubicBezTo>
                    <a:lnTo>
                      <a:pt x="10224" y="12768"/>
                    </a:lnTo>
                    <a:cubicBezTo>
                      <a:pt x="8946" y="12768"/>
                      <a:pt x="7668" y="11491"/>
                      <a:pt x="7668" y="10214"/>
                    </a:cubicBezTo>
                    <a:cubicBezTo>
                      <a:pt x="7668" y="8938"/>
                      <a:pt x="8307" y="7661"/>
                      <a:pt x="10224" y="7661"/>
                    </a:cubicBezTo>
                    <a:close/>
                  </a:path>
                </a:pathLst>
              </a:custGeom>
              <a:grpFill/>
              <a:ln w="6390" cap="flat">
                <a:noFill/>
                <a:prstDash val="solid"/>
                <a:miter/>
              </a:ln>
            </p:spPr>
            <p:txBody>
              <a:bodyPr rtlCol="0" anchor="ctr"/>
              <a:lstStyle/>
              <a:p>
                <a:endParaRPr lang="en-US"/>
              </a:p>
            </p:txBody>
          </p:sp>
          <p:sp>
            <p:nvSpPr>
              <p:cNvPr id="137" name="Graphic 4">
                <a:extLst>
                  <a:ext uri="{FF2B5EF4-FFF2-40B4-BE49-F238E27FC236}">
                    <a16:creationId xmlns:a16="http://schemas.microsoft.com/office/drawing/2014/main" id="{561789D4-9EF6-29D3-F747-46984A96FD51}"/>
                  </a:ext>
                </a:extLst>
              </p:cNvPr>
              <p:cNvSpPr/>
              <p:nvPr/>
            </p:nvSpPr>
            <p:spPr>
              <a:xfrm>
                <a:off x="1660744" y="117162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10224 w 20447"/>
                  <a:gd name="connsiteY4" fmla="*/ 20429 h 20428"/>
                  <a:gd name="connsiteX5" fmla="*/ 10224 w 20447"/>
                  <a:gd name="connsiteY5" fmla="*/ 20429 h 20428"/>
                  <a:gd name="connsiteX6" fmla="*/ 10224 w 20447"/>
                  <a:gd name="connsiteY6" fmla="*/ 7661 h 20428"/>
                  <a:gd name="connsiteX7" fmla="*/ 12780 w 20447"/>
                  <a:gd name="connsiteY7" fmla="*/ 10214 h 20428"/>
                  <a:gd name="connsiteX8" fmla="*/ 10224 w 20447"/>
                  <a:gd name="connsiteY8" fmla="*/ 12768 h 20428"/>
                  <a:gd name="connsiteX9" fmla="*/ 7668 w 20447"/>
                  <a:gd name="connsiteY9" fmla="*/ 10214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5960"/>
                      <a:pt x="4473" y="20429"/>
                      <a:pt x="10224" y="20429"/>
                    </a:cubicBezTo>
                    <a:lnTo>
                      <a:pt x="10224" y="20429"/>
                    </a:lnTo>
                    <a:close/>
                    <a:moveTo>
                      <a:pt x="10224" y="7661"/>
                    </a:moveTo>
                    <a:cubicBezTo>
                      <a:pt x="11502" y="7661"/>
                      <a:pt x="12780" y="8938"/>
                      <a:pt x="12780" y="10214"/>
                    </a:cubicBezTo>
                    <a:cubicBezTo>
                      <a:pt x="12780" y="11491"/>
                      <a:pt x="11502" y="12768"/>
                      <a:pt x="10224" y="12768"/>
                    </a:cubicBezTo>
                    <a:cubicBezTo>
                      <a:pt x="8946" y="12768"/>
                      <a:pt x="7668" y="11491"/>
                      <a:pt x="7668" y="10214"/>
                    </a:cubicBezTo>
                    <a:lnTo>
                      <a:pt x="7668" y="10214"/>
                    </a:lnTo>
                    <a:cubicBezTo>
                      <a:pt x="7668" y="8938"/>
                      <a:pt x="8946" y="7661"/>
                      <a:pt x="10224" y="7661"/>
                    </a:cubicBezTo>
                    <a:close/>
                  </a:path>
                </a:pathLst>
              </a:custGeom>
              <a:grpFill/>
              <a:ln w="6390" cap="flat">
                <a:noFill/>
                <a:prstDash val="solid"/>
                <a:miter/>
              </a:ln>
            </p:spPr>
            <p:txBody>
              <a:bodyPr rtlCol="0" anchor="ctr"/>
              <a:lstStyle/>
              <a:p>
                <a:endParaRPr lang="en-US"/>
              </a:p>
            </p:txBody>
          </p:sp>
          <p:sp>
            <p:nvSpPr>
              <p:cNvPr id="138" name="Graphic 4">
                <a:extLst>
                  <a:ext uri="{FF2B5EF4-FFF2-40B4-BE49-F238E27FC236}">
                    <a16:creationId xmlns:a16="http://schemas.microsoft.com/office/drawing/2014/main" id="{C5F08B78-5E52-0F45-DCA6-41890F667B0F}"/>
                  </a:ext>
                </a:extLst>
              </p:cNvPr>
              <p:cNvSpPr/>
              <p:nvPr/>
            </p:nvSpPr>
            <p:spPr>
              <a:xfrm>
                <a:off x="1710586" y="117162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7661 h 20428"/>
                  <a:gd name="connsiteX7" fmla="*/ 12780 w 20447"/>
                  <a:gd name="connsiteY7" fmla="*/ 10214 h 20428"/>
                  <a:gd name="connsiteX8" fmla="*/ 10224 w 20447"/>
                  <a:gd name="connsiteY8" fmla="*/ 12768 h 20428"/>
                  <a:gd name="connsiteX9" fmla="*/ 10224 w 20447"/>
                  <a:gd name="connsiteY9" fmla="*/ 12768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lose/>
                    <a:moveTo>
                      <a:pt x="10224" y="7661"/>
                    </a:moveTo>
                    <a:cubicBezTo>
                      <a:pt x="11502" y="7661"/>
                      <a:pt x="12780" y="8938"/>
                      <a:pt x="12780" y="10214"/>
                    </a:cubicBezTo>
                    <a:cubicBezTo>
                      <a:pt x="12780" y="11491"/>
                      <a:pt x="11502" y="12768"/>
                      <a:pt x="10224" y="12768"/>
                    </a:cubicBezTo>
                    <a:lnTo>
                      <a:pt x="10224" y="12768"/>
                    </a:lnTo>
                    <a:cubicBezTo>
                      <a:pt x="8946" y="12768"/>
                      <a:pt x="7668" y="11491"/>
                      <a:pt x="7668" y="10214"/>
                    </a:cubicBezTo>
                    <a:cubicBezTo>
                      <a:pt x="7029" y="8938"/>
                      <a:pt x="8307" y="7661"/>
                      <a:pt x="10224" y="7661"/>
                    </a:cubicBezTo>
                    <a:close/>
                  </a:path>
                </a:pathLst>
              </a:custGeom>
              <a:grpFill/>
              <a:ln w="6390" cap="flat">
                <a:noFill/>
                <a:prstDash val="solid"/>
                <a:miter/>
              </a:ln>
            </p:spPr>
            <p:txBody>
              <a:bodyPr rtlCol="0" anchor="ctr"/>
              <a:lstStyle/>
              <a:p>
                <a:endParaRPr lang="en-US"/>
              </a:p>
            </p:txBody>
          </p:sp>
        </p:grpSp>
      </p:grpSp>
      <p:grpSp>
        <p:nvGrpSpPr>
          <p:cNvPr id="153" name="Group 152">
            <a:extLst>
              <a:ext uri="{FF2B5EF4-FFF2-40B4-BE49-F238E27FC236}">
                <a16:creationId xmlns:a16="http://schemas.microsoft.com/office/drawing/2014/main" id="{B7ACE984-2655-1EA7-4ADC-019CB9D1B0CA}"/>
              </a:ext>
            </a:extLst>
          </p:cNvPr>
          <p:cNvGrpSpPr/>
          <p:nvPr/>
        </p:nvGrpSpPr>
        <p:grpSpPr>
          <a:xfrm>
            <a:off x="6133680" y="3075465"/>
            <a:ext cx="2036049" cy="2168768"/>
            <a:chOff x="6133680" y="3075465"/>
            <a:chExt cx="2036049" cy="2168768"/>
          </a:xfrm>
        </p:grpSpPr>
        <p:sp>
          <p:nvSpPr>
            <p:cNvPr id="60" name="Text Placeholder 7">
              <a:extLst>
                <a:ext uri="{FF2B5EF4-FFF2-40B4-BE49-F238E27FC236}">
                  <a16:creationId xmlns:a16="http://schemas.microsoft.com/office/drawing/2014/main" id="{FE4AE28D-22B2-89DD-F8CF-62ACC393A09F}"/>
                </a:ext>
              </a:extLst>
            </p:cNvPr>
            <p:cNvSpPr txBox="1">
              <a:spLocks/>
            </p:cNvSpPr>
            <p:nvPr/>
          </p:nvSpPr>
          <p:spPr>
            <a:xfrm>
              <a:off x="6133680" y="3430947"/>
              <a:ext cx="201675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Hyperparameter tuning</a:t>
              </a:r>
            </a:p>
          </p:txBody>
        </p:sp>
        <p:sp>
          <p:nvSpPr>
            <p:cNvPr id="61" name="Rectangle 60">
              <a:extLst>
                <a:ext uri="{FF2B5EF4-FFF2-40B4-BE49-F238E27FC236}">
                  <a16:creationId xmlns:a16="http://schemas.microsoft.com/office/drawing/2014/main" id="{41A84794-8B3C-EC15-5CBD-F74143C5B7A3}"/>
                </a:ext>
              </a:extLst>
            </p:cNvPr>
            <p:cNvSpPr/>
            <p:nvPr/>
          </p:nvSpPr>
          <p:spPr>
            <a:xfrm>
              <a:off x="6231325" y="4033902"/>
              <a:ext cx="1938404" cy="1210331"/>
            </a:xfrm>
            <a:prstGeom prst="rect">
              <a:avLst/>
            </a:prstGeom>
          </p:spPr>
          <p:txBody>
            <a:bodyPr wrap="square" lIns="0" tIns="0" rIns="0" bIns="0">
              <a:spAutoFit/>
            </a:bodyPr>
            <a:lstStyle/>
            <a:p>
              <a:pPr>
                <a:lnSpc>
                  <a:spcPct val="120000"/>
                </a:lnSpc>
                <a:spcBef>
                  <a:spcPts val="300"/>
                </a:spcBef>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Adjusted hyperparameters to improve model performance based on previous RMSE.</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XGBoost</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Ray Tune</a:t>
              </a:r>
            </a:p>
            <a:p>
              <a:pPr marL="171450" indent="-171450">
                <a:lnSpc>
                  <a:spcPct val="120000"/>
                </a:lnSpc>
                <a:spcBef>
                  <a:spcPts val="300"/>
                </a:spcBef>
                <a:buFont typeface="Arial" panose="020B0604020202020204" pitchFamily="34" charset="0"/>
                <a:buChar char="•"/>
              </a:pPr>
              <a:endPar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9" name="Graphic 4">
              <a:extLst>
                <a:ext uri="{FF2B5EF4-FFF2-40B4-BE49-F238E27FC236}">
                  <a16:creationId xmlns:a16="http://schemas.microsoft.com/office/drawing/2014/main" id="{9088CE78-2E48-CDAD-CEB0-B39EB6384968}"/>
                </a:ext>
              </a:extLst>
            </p:cNvPr>
            <p:cNvGrpSpPr>
              <a:grpSpLocks noChangeAspect="1"/>
            </p:cNvGrpSpPr>
            <p:nvPr/>
          </p:nvGrpSpPr>
          <p:grpSpPr>
            <a:xfrm>
              <a:off x="6230797" y="3075465"/>
              <a:ext cx="362309" cy="361971"/>
              <a:chOff x="1515054" y="4308712"/>
              <a:chExt cx="362309" cy="361971"/>
            </a:xfrm>
            <a:solidFill>
              <a:schemeClr val="accent3">
                <a:lumMod val="50000"/>
              </a:schemeClr>
            </a:solidFill>
          </p:grpSpPr>
          <p:sp>
            <p:nvSpPr>
              <p:cNvPr id="140" name="Graphic 4">
                <a:extLst>
                  <a:ext uri="{FF2B5EF4-FFF2-40B4-BE49-F238E27FC236}">
                    <a16:creationId xmlns:a16="http://schemas.microsoft.com/office/drawing/2014/main" id="{248B75C5-7674-6824-EA18-632654BEA99C}"/>
                  </a:ext>
                </a:extLst>
              </p:cNvPr>
              <p:cNvSpPr/>
              <p:nvPr/>
            </p:nvSpPr>
            <p:spPr>
              <a:xfrm>
                <a:off x="1515054" y="4308712"/>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0 h 361971"/>
                  <a:gd name="connsiteX7" fmla="*/ 180835 w 362309"/>
                  <a:gd name="connsiteY7" fmla="*/ 349204 h 361971"/>
                  <a:gd name="connsiteX8" fmla="*/ 12780 w 362309"/>
                  <a:gd name="connsiteY8" fmla="*/ 180667 h 361971"/>
                  <a:gd name="connsiteX9" fmla="*/ 180835 w 362309"/>
                  <a:gd name="connsiteY9" fmla="*/ 12768 h 361971"/>
                  <a:gd name="connsiteX10" fmla="*/ 349529 w 362309"/>
                  <a:gd name="connsiteY10" fmla="*/ 181305 h 361971"/>
                  <a:gd name="connsiteX11" fmla="*/ 349529 w 362309"/>
                  <a:gd name="connsiteY11" fmla="*/ 181305 h 361971"/>
                  <a:gd name="connsiteX12" fmla="*/ 180835 w 362309"/>
                  <a:gd name="connsiteY12" fmla="*/ 349204 h 361971"/>
                  <a:gd name="connsiteX13" fmla="*/ 180835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1077"/>
                      <a:pt x="281157" y="0"/>
                      <a:pt x="180835" y="0"/>
                    </a:cubicBezTo>
                    <a:cubicBezTo>
                      <a:pt x="180835" y="0"/>
                      <a:pt x="180835"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41" name="Graphic 4">
                <a:extLst>
                  <a:ext uri="{FF2B5EF4-FFF2-40B4-BE49-F238E27FC236}">
                    <a16:creationId xmlns:a16="http://schemas.microsoft.com/office/drawing/2014/main" id="{27316FB3-B450-4DD0-FD8A-BA76D3A49D36}"/>
                  </a:ext>
                </a:extLst>
              </p:cNvPr>
              <p:cNvSpPr/>
              <p:nvPr/>
            </p:nvSpPr>
            <p:spPr>
              <a:xfrm>
                <a:off x="1611542" y="4406387"/>
                <a:ext cx="166138" cy="165983"/>
              </a:xfrm>
              <a:custGeom>
                <a:avLst/>
                <a:gdLst>
                  <a:gd name="connsiteX0" fmla="*/ 83069 w 166138"/>
                  <a:gd name="connsiteY0" fmla="*/ 0 h 165983"/>
                  <a:gd name="connsiteX1" fmla="*/ 0 w 166138"/>
                  <a:gd name="connsiteY1" fmla="*/ 82992 h 165983"/>
                  <a:gd name="connsiteX2" fmla="*/ 83069 w 166138"/>
                  <a:gd name="connsiteY2" fmla="*/ 165984 h 165983"/>
                  <a:gd name="connsiteX3" fmla="*/ 166138 w 166138"/>
                  <a:gd name="connsiteY3" fmla="*/ 82992 h 165983"/>
                  <a:gd name="connsiteX4" fmla="*/ 83069 w 166138"/>
                  <a:gd name="connsiteY4" fmla="*/ 0 h 165983"/>
                  <a:gd name="connsiteX5" fmla="*/ 83069 w 166138"/>
                  <a:gd name="connsiteY5" fmla="*/ 0 h 165983"/>
                  <a:gd name="connsiteX6" fmla="*/ 27477 w 166138"/>
                  <a:gd name="connsiteY6" fmla="*/ 125765 h 165983"/>
                  <a:gd name="connsiteX7" fmla="*/ 58787 w 166138"/>
                  <a:gd name="connsiteY7" fmla="*/ 94483 h 165983"/>
                  <a:gd name="connsiteX8" fmla="*/ 60065 w 166138"/>
                  <a:gd name="connsiteY8" fmla="*/ 87461 h 165983"/>
                  <a:gd name="connsiteX9" fmla="*/ 58787 w 166138"/>
                  <a:gd name="connsiteY9" fmla="*/ 82992 h 165983"/>
                  <a:gd name="connsiteX10" fmla="*/ 58787 w 166138"/>
                  <a:gd name="connsiteY10" fmla="*/ 81715 h 165983"/>
                  <a:gd name="connsiteX11" fmla="*/ 64538 w 166138"/>
                  <a:gd name="connsiteY11" fmla="*/ 53626 h 165983"/>
                  <a:gd name="connsiteX12" fmla="*/ 85625 w 166138"/>
                  <a:gd name="connsiteY12" fmla="*/ 39581 h 165983"/>
                  <a:gd name="connsiteX13" fmla="*/ 71567 w 166138"/>
                  <a:gd name="connsiteY13" fmla="*/ 52987 h 165983"/>
                  <a:gd name="connsiteX14" fmla="*/ 69650 w 166138"/>
                  <a:gd name="connsiteY14" fmla="*/ 58733 h 165983"/>
                  <a:gd name="connsiteX15" fmla="*/ 76040 w 166138"/>
                  <a:gd name="connsiteY15" fmla="*/ 85546 h 165983"/>
                  <a:gd name="connsiteX16" fmla="*/ 81152 w 166138"/>
                  <a:gd name="connsiteY16" fmla="*/ 90653 h 165983"/>
                  <a:gd name="connsiteX17" fmla="*/ 107990 w 166138"/>
                  <a:gd name="connsiteY17" fmla="*/ 97037 h 165983"/>
                  <a:gd name="connsiteX18" fmla="*/ 113741 w 166138"/>
                  <a:gd name="connsiteY18" fmla="*/ 95121 h 165983"/>
                  <a:gd name="connsiteX19" fmla="*/ 127160 w 166138"/>
                  <a:gd name="connsiteY19" fmla="*/ 81715 h 165983"/>
                  <a:gd name="connsiteX20" fmla="*/ 117575 w 166138"/>
                  <a:gd name="connsiteY20" fmla="*/ 98952 h 165983"/>
                  <a:gd name="connsiteX21" fmla="*/ 84347 w 166138"/>
                  <a:gd name="connsiteY21" fmla="*/ 108528 h 165983"/>
                  <a:gd name="connsiteX22" fmla="*/ 83708 w 166138"/>
                  <a:gd name="connsiteY22" fmla="*/ 108528 h 165983"/>
                  <a:gd name="connsiteX23" fmla="*/ 79235 w 166138"/>
                  <a:gd name="connsiteY23" fmla="*/ 107251 h 165983"/>
                  <a:gd name="connsiteX24" fmla="*/ 72206 w 166138"/>
                  <a:gd name="connsiteY24" fmla="*/ 108528 h 165983"/>
                  <a:gd name="connsiteX25" fmla="*/ 40896 w 166138"/>
                  <a:gd name="connsiteY25" fmla="*/ 139809 h 165983"/>
                  <a:gd name="connsiteX26" fmla="*/ 27477 w 166138"/>
                  <a:gd name="connsiteY26" fmla="*/ 125765 h 165983"/>
                  <a:gd name="connsiteX27" fmla="*/ 27477 w 166138"/>
                  <a:gd name="connsiteY27" fmla="*/ 125765 h 165983"/>
                  <a:gd name="connsiteX28" fmla="*/ 83069 w 166138"/>
                  <a:gd name="connsiteY28" fmla="*/ 153216 h 165983"/>
                  <a:gd name="connsiteX29" fmla="*/ 52397 w 166138"/>
                  <a:gd name="connsiteY29" fmla="*/ 146193 h 165983"/>
                  <a:gd name="connsiteX30" fmla="*/ 78596 w 166138"/>
                  <a:gd name="connsiteY30" fmla="*/ 120019 h 165983"/>
                  <a:gd name="connsiteX31" fmla="*/ 80513 w 166138"/>
                  <a:gd name="connsiteY31" fmla="*/ 120657 h 165983"/>
                  <a:gd name="connsiteX32" fmla="*/ 81152 w 166138"/>
                  <a:gd name="connsiteY32" fmla="*/ 120657 h 165983"/>
                  <a:gd name="connsiteX33" fmla="*/ 139301 w 166138"/>
                  <a:gd name="connsiteY33" fmla="*/ 86184 h 165983"/>
                  <a:gd name="connsiteX34" fmla="*/ 140579 w 166138"/>
                  <a:gd name="connsiteY34" fmla="*/ 70862 h 165983"/>
                  <a:gd name="connsiteX35" fmla="*/ 134828 w 166138"/>
                  <a:gd name="connsiteY35" fmla="*/ 63202 h 165983"/>
                  <a:gd name="connsiteX36" fmla="*/ 125243 w 166138"/>
                  <a:gd name="connsiteY36" fmla="*/ 65117 h 165983"/>
                  <a:gd name="connsiteX37" fmla="*/ 106712 w 166138"/>
                  <a:gd name="connsiteY37" fmla="*/ 83630 h 165983"/>
                  <a:gd name="connsiteX38" fmla="*/ 87542 w 166138"/>
                  <a:gd name="connsiteY38" fmla="*/ 79162 h 165983"/>
                  <a:gd name="connsiteX39" fmla="*/ 83069 w 166138"/>
                  <a:gd name="connsiteY39" fmla="*/ 60010 h 165983"/>
                  <a:gd name="connsiteX40" fmla="*/ 101600 w 166138"/>
                  <a:gd name="connsiteY40" fmla="*/ 41496 h 165983"/>
                  <a:gd name="connsiteX41" fmla="*/ 103517 w 166138"/>
                  <a:gd name="connsiteY41" fmla="*/ 31920 h 165983"/>
                  <a:gd name="connsiteX42" fmla="*/ 95849 w 166138"/>
                  <a:gd name="connsiteY42" fmla="*/ 26175 h 165983"/>
                  <a:gd name="connsiteX43" fmla="*/ 44730 w 166138"/>
                  <a:gd name="connsiteY43" fmla="*/ 70862 h 165983"/>
                  <a:gd name="connsiteX44" fmla="*/ 46008 w 166138"/>
                  <a:gd name="connsiteY44" fmla="*/ 86184 h 165983"/>
                  <a:gd name="connsiteX45" fmla="*/ 46647 w 166138"/>
                  <a:gd name="connsiteY45" fmla="*/ 87461 h 165983"/>
                  <a:gd name="connsiteX46" fmla="*/ 46647 w 166138"/>
                  <a:gd name="connsiteY46" fmla="*/ 88738 h 165983"/>
                  <a:gd name="connsiteX47" fmla="*/ 20448 w 166138"/>
                  <a:gd name="connsiteY47" fmla="*/ 114912 h 165983"/>
                  <a:gd name="connsiteX48" fmla="*/ 12780 w 166138"/>
                  <a:gd name="connsiteY48" fmla="*/ 82992 h 165983"/>
                  <a:gd name="connsiteX49" fmla="*/ 83069 w 166138"/>
                  <a:gd name="connsiteY49" fmla="*/ 12768 h 165983"/>
                  <a:gd name="connsiteX50" fmla="*/ 153359 w 166138"/>
                  <a:gd name="connsiteY50" fmla="*/ 82992 h 165983"/>
                  <a:gd name="connsiteX51" fmla="*/ 83069 w 166138"/>
                  <a:gd name="connsiteY51" fmla="*/ 153216 h 165983"/>
                  <a:gd name="connsiteX52" fmla="*/ 83069 w 166138"/>
                  <a:gd name="connsiteY52" fmla="*/ 153216 h 165983"/>
                  <a:gd name="connsiteX53" fmla="*/ 83069 w 166138"/>
                  <a:gd name="connsiteY53" fmla="*/ 153216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6138" h="165983">
                    <a:moveTo>
                      <a:pt x="83069" y="0"/>
                    </a:moveTo>
                    <a:cubicBezTo>
                      <a:pt x="37062" y="0"/>
                      <a:pt x="0" y="37027"/>
                      <a:pt x="0" y="82992"/>
                    </a:cubicBezTo>
                    <a:cubicBezTo>
                      <a:pt x="0" y="128957"/>
                      <a:pt x="37062" y="165984"/>
                      <a:pt x="83069" y="165984"/>
                    </a:cubicBezTo>
                    <a:cubicBezTo>
                      <a:pt x="129077" y="165984"/>
                      <a:pt x="166138" y="128957"/>
                      <a:pt x="166138" y="82992"/>
                    </a:cubicBezTo>
                    <a:cubicBezTo>
                      <a:pt x="166138" y="37027"/>
                      <a:pt x="129077" y="0"/>
                      <a:pt x="83069" y="0"/>
                    </a:cubicBezTo>
                    <a:lnTo>
                      <a:pt x="83069" y="0"/>
                    </a:lnTo>
                    <a:close/>
                    <a:moveTo>
                      <a:pt x="27477" y="125765"/>
                    </a:moveTo>
                    <a:lnTo>
                      <a:pt x="58787" y="94483"/>
                    </a:lnTo>
                    <a:cubicBezTo>
                      <a:pt x="60705" y="92568"/>
                      <a:pt x="61343" y="90014"/>
                      <a:pt x="60065" y="87461"/>
                    </a:cubicBezTo>
                    <a:cubicBezTo>
                      <a:pt x="59426" y="86184"/>
                      <a:pt x="58787" y="84269"/>
                      <a:pt x="58787" y="82992"/>
                    </a:cubicBezTo>
                    <a:cubicBezTo>
                      <a:pt x="58787" y="82992"/>
                      <a:pt x="58787" y="82354"/>
                      <a:pt x="58787" y="81715"/>
                    </a:cubicBezTo>
                    <a:cubicBezTo>
                      <a:pt x="56871" y="72139"/>
                      <a:pt x="58787" y="61925"/>
                      <a:pt x="64538" y="53626"/>
                    </a:cubicBezTo>
                    <a:cubicBezTo>
                      <a:pt x="69650" y="46603"/>
                      <a:pt x="77318" y="41496"/>
                      <a:pt x="85625" y="39581"/>
                    </a:cubicBezTo>
                    <a:lnTo>
                      <a:pt x="71567" y="52987"/>
                    </a:lnTo>
                    <a:cubicBezTo>
                      <a:pt x="70289" y="54264"/>
                      <a:pt x="69650" y="56818"/>
                      <a:pt x="69650" y="58733"/>
                    </a:cubicBezTo>
                    <a:lnTo>
                      <a:pt x="76040" y="85546"/>
                    </a:lnTo>
                    <a:cubicBezTo>
                      <a:pt x="76679" y="88099"/>
                      <a:pt x="78596" y="90014"/>
                      <a:pt x="81152" y="90653"/>
                    </a:cubicBezTo>
                    <a:lnTo>
                      <a:pt x="107990" y="97037"/>
                    </a:lnTo>
                    <a:cubicBezTo>
                      <a:pt x="109907" y="97675"/>
                      <a:pt x="112463" y="97037"/>
                      <a:pt x="113741" y="95121"/>
                    </a:cubicBezTo>
                    <a:lnTo>
                      <a:pt x="127160" y="81715"/>
                    </a:lnTo>
                    <a:cubicBezTo>
                      <a:pt x="125882" y="88099"/>
                      <a:pt x="122687" y="94483"/>
                      <a:pt x="117575" y="98952"/>
                    </a:cubicBezTo>
                    <a:cubicBezTo>
                      <a:pt x="109268" y="107889"/>
                      <a:pt x="96488" y="111081"/>
                      <a:pt x="84347" y="108528"/>
                    </a:cubicBezTo>
                    <a:lnTo>
                      <a:pt x="83708" y="108528"/>
                    </a:lnTo>
                    <a:cubicBezTo>
                      <a:pt x="82430" y="107889"/>
                      <a:pt x="80513" y="107889"/>
                      <a:pt x="79235" y="107251"/>
                    </a:cubicBezTo>
                    <a:cubicBezTo>
                      <a:pt x="76679" y="105974"/>
                      <a:pt x="74123" y="106613"/>
                      <a:pt x="72206" y="108528"/>
                    </a:cubicBezTo>
                    <a:lnTo>
                      <a:pt x="40896" y="139809"/>
                    </a:lnTo>
                    <a:cubicBezTo>
                      <a:pt x="35784" y="135979"/>
                      <a:pt x="31311" y="130872"/>
                      <a:pt x="27477" y="125765"/>
                    </a:cubicBezTo>
                    <a:lnTo>
                      <a:pt x="27477" y="125765"/>
                    </a:lnTo>
                    <a:close/>
                    <a:moveTo>
                      <a:pt x="83069" y="153216"/>
                    </a:moveTo>
                    <a:cubicBezTo>
                      <a:pt x="72206" y="153216"/>
                      <a:pt x="61982" y="150662"/>
                      <a:pt x="52397" y="146193"/>
                    </a:cubicBezTo>
                    <a:lnTo>
                      <a:pt x="78596" y="120019"/>
                    </a:lnTo>
                    <a:lnTo>
                      <a:pt x="80513" y="120657"/>
                    </a:lnTo>
                    <a:lnTo>
                      <a:pt x="81152" y="120657"/>
                    </a:lnTo>
                    <a:cubicBezTo>
                      <a:pt x="106712" y="127041"/>
                      <a:pt x="132911" y="111720"/>
                      <a:pt x="139301" y="86184"/>
                    </a:cubicBezTo>
                    <a:cubicBezTo>
                      <a:pt x="140579" y="81077"/>
                      <a:pt x="141218" y="75970"/>
                      <a:pt x="140579" y="70862"/>
                    </a:cubicBezTo>
                    <a:cubicBezTo>
                      <a:pt x="140579" y="67670"/>
                      <a:pt x="138023" y="64478"/>
                      <a:pt x="134828" y="63202"/>
                    </a:cubicBezTo>
                    <a:cubicBezTo>
                      <a:pt x="131633" y="61925"/>
                      <a:pt x="127799" y="62563"/>
                      <a:pt x="125243" y="65117"/>
                    </a:cubicBezTo>
                    <a:lnTo>
                      <a:pt x="106712" y="83630"/>
                    </a:lnTo>
                    <a:lnTo>
                      <a:pt x="87542" y="79162"/>
                    </a:lnTo>
                    <a:lnTo>
                      <a:pt x="83069" y="60010"/>
                    </a:lnTo>
                    <a:lnTo>
                      <a:pt x="101600" y="41496"/>
                    </a:lnTo>
                    <a:cubicBezTo>
                      <a:pt x="104156" y="38943"/>
                      <a:pt x="104795" y="35751"/>
                      <a:pt x="103517" y="31920"/>
                    </a:cubicBezTo>
                    <a:cubicBezTo>
                      <a:pt x="102239" y="28728"/>
                      <a:pt x="99044" y="26175"/>
                      <a:pt x="95849" y="26175"/>
                    </a:cubicBezTo>
                    <a:cubicBezTo>
                      <a:pt x="69650" y="24259"/>
                      <a:pt x="46647" y="44050"/>
                      <a:pt x="44730" y="70862"/>
                    </a:cubicBezTo>
                    <a:cubicBezTo>
                      <a:pt x="44091" y="75970"/>
                      <a:pt x="44730" y="81077"/>
                      <a:pt x="46008" y="86184"/>
                    </a:cubicBezTo>
                    <a:cubicBezTo>
                      <a:pt x="46008" y="86822"/>
                      <a:pt x="46008" y="86822"/>
                      <a:pt x="46647" y="87461"/>
                    </a:cubicBezTo>
                    <a:lnTo>
                      <a:pt x="46647" y="88738"/>
                    </a:lnTo>
                    <a:lnTo>
                      <a:pt x="20448" y="114912"/>
                    </a:lnTo>
                    <a:cubicBezTo>
                      <a:pt x="15336" y="105336"/>
                      <a:pt x="12780" y="93845"/>
                      <a:pt x="12780" y="82992"/>
                    </a:cubicBezTo>
                    <a:cubicBezTo>
                      <a:pt x="12780" y="44050"/>
                      <a:pt x="44091" y="12768"/>
                      <a:pt x="83069" y="12768"/>
                    </a:cubicBezTo>
                    <a:cubicBezTo>
                      <a:pt x="122048" y="12768"/>
                      <a:pt x="153359" y="44050"/>
                      <a:pt x="153359" y="82992"/>
                    </a:cubicBezTo>
                    <a:cubicBezTo>
                      <a:pt x="153359" y="121934"/>
                      <a:pt x="122048" y="153216"/>
                      <a:pt x="83069" y="153216"/>
                    </a:cubicBezTo>
                    <a:cubicBezTo>
                      <a:pt x="83069" y="153216"/>
                      <a:pt x="83069" y="153216"/>
                      <a:pt x="83069" y="153216"/>
                    </a:cubicBezTo>
                    <a:lnTo>
                      <a:pt x="83069" y="153216"/>
                    </a:lnTo>
                    <a:close/>
                  </a:path>
                </a:pathLst>
              </a:custGeom>
              <a:grpFill/>
              <a:ln w="6390" cap="flat">
                <a:noFill/>
                <a:prstDash val="solid"/>
                <a:miter/>
              </a:ln>
            </p:spPr>
            <p:txBody>
              <a:bodyPr rtlCol="0" anchor="ctr"/>
              <a:lstStyle/>
              <a:p>
                <a:endParaRPr lang="en-US"/>
              </a:p>
            </p:txBody>
          </p:sp>
          <p:sp>
            <p:nvSpPr>
              <p:cNvPr id="142" name="Graphic 4">
                <a:extLst>
                  <a:ext uri="{FF2B5EF4-FFF2-40B4-BE49-F238E27FC236}">
                    <a16:creationId xmlns:a16="http://schemas.microsoft.com/office/drawing/2014/main" id="{790B643F-A2EC-14E3-2D5F-C0D084DB261E}"/>
                  </a:ext>
                </a:extLst>
              </p:cNvPr>
              <p:cNvSpPr/>
              <p:nvPr/>
            </p:nvSpPr>
            <p:spPr>
              <a:xfrm>
                <a:off x="1572321" y="4364131"/>
                <a:ext cx="247532" cy="250373"/>
              </a:xfrm>
              <a:custGeom>
                <a:avLst/>
                <a:gdLst>
                  <a:gd name="connsiteX0" fmla="*/ 240503 w 247532"/>
                  <a:gd name="connsiteY0" fmla="*/ 102903 h 250373"/>
                  <a:gd name="connsiteX1" fmla="*/ 224529 w 247532"/>
                  <a:gd name="connsiteY1" fmla="*/ 97158 h 250373"/>
                  <a:gd name="connsiteX2" fmla="*/ 218778 w 247532"/>
                  <a:gd name="connsiteY2" fmla="*/ 81198 h 250373"/>
                  <a:gd name="connsiteX3" fmla="*/ 227724 w 247532"/>
                  <a:gd name="connsiteY3" fmla="*/ 66515 h 250373"/>
                  <a:gd name="connsiteX4" fmla="*/ 227085 w 247532"/>
                  <a:gd name="connsiteY4" fmla="*/ 54385 h 250373"/>
                  <a:gd name="connsiteX5" fmla="*/ 211110 w 247532"/>
                  <a:gd name="connsiteY5" fmla="*/ 35233 h 250373"/>
                  <a:gd name="connsiteX6" fmla="*/ 198969 w 247532"/>
                  <a:gd name="connsiteY6" fmla="*/ 32041 h 250373"/>
                  <a:gd name="connsiteX7" fmla="*/ 182994 w 247532"/>
                  <a:gd name="connsiteY7" fmla="*/ 38425 h 250373"/>
                  <a:gd name="connsiteX8" fmla="*/ 168297 w 247532"/>
                  <a:gd name="connsiteY8" fmla="*/ 30126 h 250373"/>
                  <a:gd name="connsiteX9" fmla="*/ 165741 w 247532"/>
                  <a:gd name="connsiteY9" fmla="*/ 13527 h 250373"/>
                  <a:gd name="connsiteX10" fmla="*/ 156795 w 247532"/>
                  <a:gd name="connsiteY10" fmla="*/ 4590 h 250373"/>
                  <a:gd name="connsiteX11" fmla="*/ 132513 w 247532"/>
                  <a:gd name="connsiteY11" fmla="*/ 121 h 250373"/>
                  <a:gd name="connsiteX12" fmla="*/ 121012 w 247532"/>
                  <a:gd name="connsiteY12" fmla="*/ 5228 h 250373"/>
                  <a:gd name="connsiteX13" fmla="*/ 112705 w 247532"/>
                  <a:gd name="connsiteY13" fmla="*/ 19911 h 250373"/>
                  <a:gd name="connsiteX14" fmla="*/ 96091 w 247532"/>
                  <a:gd name="connsiteY14" fmla="*/ 23103 h 250373"/>
                  <a:gd name="connsiteX15" fmla="*/ 83311 w 247532"/>
                  <a:gd name="connsiteY15" fmla="*/ 11612 h 250373"/>
                  <a:gd name="connsiteX16" fmla="*/ 71170 w 247532"/>
                  <a:gd name="connsiteY16" fmla="*/ 10335 h 250373"/>
                  <a:gd name="connsiteX17" fmla="*/ 49444 w 247532"/>
                  <a:gd name="connsiteY17" fmla="*/ 22465 h 250373"/>
                  <a:gd name="connsiteX18" fmla="*/ 44332 w 247532"/>
                  <a:gd name="connsiteY18" fmla="*/ 33956 h 250373"/>
                  <a:gd name="connsiteX19" fmla="*/ 47527 w 247532"/>
                  <a:gd name="connsiteY19" fmla="*/ 50555 h 250373"/>
                  <a:gd name="connsiteX20" fmla="*/ 36664 w 247532"/>
                  <a:gd name="connsiteY20" fmla="*/ 63323 h 250373"/>
                  <a:gd name="connsiteX21" fmla="*/ 19412 w 247532"/>
                  <a:gd name="connsiteY21" fmla="*/ 63323 h 250373"/>
                  <a:gd name="connsiteX22" fmla="*/ 9188 w 247532"/>
                  <a:gd name="connsiteY22" fmla="*/ 70345 h 250373"/>
                  <a:gd name="connsiteX23" fmla="*/ 881 w 247532"/>
                  <a:gd name="connsiteY23" fmla="*/ 93327 h 250373"/>
                  <a:gd name="connsiteX24" fmla="*/ 4076 w 247532"/>
                  <a:gd name="connsiteY24" fmla="*/ 105457 h 250373"/>
                  <a:gd name="connsiteX25" fmla="*/ 17495 w 247532"/>
                  <a:gd name="connsiteY25" fmla="*/ 116309 h 250373"/>
                  <a:gd name="connsiteX26" fmla="*/ 17495 w 247532"/>
                  <a:gd name="connsiteY26" fmla="*/ 133546 h 250373"/>
                  <a:gd name="connsiteX27" fmla="*/ 4076 w 247532"/>
                  <a:gd name="connsiteY27" fmla="*/ 144399 h 250373"/>
                  <a:gd name="connsiteX28" fmla="*/ 881 w 247532"/>
                  <a:gd name="connsiteY28" fmla="*/ 156529 h 250373"/>
                  <a:gd name="connsiteX29" fmla="*/ 9188 w 247532"/>
                  <a:gd name="connsiteY29" fmla="*/ 179511 h 250373"/>
                  <a:gd name="connsiteX30" fmla="*/ 19412 w 247532"/>
                  <a:gd name="connsiteY30" fmla="*/ 186533 h 250373"/>
                  <a:gd name="connsiteX31" fmla="*/ 36664 w 247532"/>
                  <a:gd name="connsiteY31" fmla="*/ 186533 h 250373"/>
                  <a:gd name="connsiteX32" fmla="*/ 47527 w 247532"/>
                  <a:gd name="connsiteY32" fmla="*/ 199301 h 250373"/>
                  <a:gd name="connsiteX33" fmla="*/ 44332 w 247532"/>
                  <a:gd name="connsiteY33" fmla="*/ 215899 h 250373"/>
                  <a:gd name="connsiteX34" fmla="*/ 49444 w 247532"/>
                  <a:gd name="connsiteY34" fmla="*/ 227391 h 250373"/>
                  <a:gd name="connsiteX35" fmla="*/ 71170 w 247532"/>
                  <a:gd name="connsiteY35" fmla="*/ 239520 h 250373"/>
                  <a:gd name="connsiteX36" fmla="*/ 83311 w 247532"/>
                  <a:gd name="connsiteY36" fmla="*/ 238243 h 250373"/>
                  <a:gd name="connsiteX37" fmla="*/ 96091 w 247532"/>
                  <a:gd name="connsiteY37" fmla="*/ 226752 h 250373"/>
                  <a:gd name="connsiteX38" fmla="*/ 112705 w 247532"/>
                  <a:gd name="connsiteY38" fmla="*/ 229944 h 250373"/>
                  <a:gd name="connsiteX39" fmla="*/ 121012 w 247532"/>
                  <a:gd name="connsiteY39" fmla="*/ 244627 h 250373"/>
                  <a:gd name="connsiteX40" fmla="*/ 130596 w 247532"/>
                  <a:gd name="connsiteY40" fmla="*/ 250373 h 250373"/>
                  <a:gd name="connsiteX41" fmla="*/ 132513 w 247532"/>
                  <a:gd name="connsiteY41" fmla="*/ 250373 h 250373"/>
                  <a:gd name="connsiteX42" fmla="*/ 156795 w 247532"/>
                  <a:gd name="connsiteY42" fmla="*/ 245904 h 250373"/>
                  <a:gd name="connsiteX43" fmla="*/ 165741 w 247532"/>
                  <a:gd name="connsiteY43" fmla="*/ 236967 h 250373"/>
                  <a:gd name="connsiteX44" fmla="*/ 168297 w 247532"/>
                  <a:gd name="connsiteY44" fmla="*/ 219730 h 250373"/>
                  <a:gd name="connsiteX45" fmla="*/ 182994 w 247532"/>
                  <a:gd name="connsiteY45" fmla="*/ 211431 h 250373"/>
                  <a:gd name="connsiteX46" fmla="*/ 198969 w 247532"/>
                  <a:gd name="connsiteY46" fmla="*/ 217815 h 250373"/>
                  <a:gd name="connsiteX47" fmla="*/ 211110 w 247532"/>
                  <a:gd name="connsiteY47" fmla="*/ 214623 h 250373"/>
                  <a:gd name="connsiteX48" fmla="*/ 227085 w 247532"/>
                  <a:gd name="connsiteY48" fmla="*/ 195471 h 250373"/>
                  <a:gd name="connsiteX49" fmla="*/ 227724 w 247532"/>
                  <a:gd name="connsiteY49" fmla="*/ 182703 h 250373"/>
                  <a:gd name="connsiteX50" fmla="*/ 218778 w 247532"/>
                  <a:gd name="connsiteY50" fmla="*/ 168020 h 250373"/>
                  <a:gd name="connsiteX51" fmla="*/ 224529 w 247532"/>
                  <a:gd name="connsiteY51" fmla="*/ 152060 h 250373"/>
                  <a:gd name="connsiteX52" fmla="*/ 240503 w 247532"/>
                  <a:gd name="connsiteY52" fmla="*/ 146314 h 250373"/>
                  <a:gd name="connsiteX53" fmla="*/ 247532 w 247532"/>
                  <a:gd name="connsiteY53" fmla="*/ 136100 h 250373"/>
                  <a:gd name="connsiteX54" fmla="*/ 247532 w 247532"/>
                  <a:gd name="connsiteY54" fmla="*/ 111202 h 250373"/>
                  <a:gd name="connsiteX55" fmla="*/ 240503 w 247532"/>
                  <a:gd name="connsiteY55" fmla="*/ 102903 h 250373"/>
                  <a:gd name="connsiteX56" fmla="*/ 234752 w 247532"/>
                  <a:gd name="connsiteY56" fmla="*/ 136100 h 250373"/>
                  <a:gd name="connsiteX57" fmla="*/ 216861 w 247532"/>
                  <a:gd name="connsiteY57" fmla="*/ 141845 h 250373"/>
                  <a:gd name="connsiteX58" fmla="*/ 213027 w 247532"/>
                  <a:gd name="connsiteY58" fmla="*/ 145676 h 250373"/>
                  <a:gd name="connsiteX59" fmla="*/ 205359 w 247532"/>
                  <a:gd name="connsiteY59" fmla="*/ 167381 h 250373"/>
                  <a:gd name="connsiteX60" fmla="*/ 205998 w 247532"/>
                  <a:gd name="connsiteY60" fmla="*/ 173127 h 250373"/>
                  <a:gd name="connsiteX61" fmla="*/ 215583 w 247532"/>
                  <a:gd name="connsiteY61" fmla="*/ 189087 h 250373"/>
                  <a:gd name="connsiteX62" fmla="*/ 201525 w 247532"/>
                  <a:gd name="connsiteY62" fmla="*/ 205685 h 250373"/>
                  <a:gd name="connsiteX63" fmla="*/ 184272 w 247532"/>
                  <a:gd name="connsiteY63" fmla="*/ 198663 h 250373"/>
                  <a:gd name="connsiteX64" fmla="*/ 178521 w 247532"/>
                  <a:gd name="connsiteY64" fmla="*/ 199301 h 250373"/>
                  <a:gd name="connsiteX65" fmla="*/ 158712 w 247532"/>
                  <a:gd name="connsiteY65" fmla="*/ 210792 h 250373"/>
                  <a:gd name="connsiteX66" fmla="*/ 155517 w 247532"/>
                  <a:gd name="connsiteY66" fmla="*/ 215261 h 250373"/>
                  <a:gd name="connsiteX67" fmla="*/ 152322 w 247532"/>
                  <a:gd name="connsiteY67" fmla="*/ 233775 h 250373"/>
                  <a:gd name="connsiteX68" fmla="*/ 130596 w 247532"/>
                  <a:gd name="connsiteY68" fmla="*/ 237605 h 250373"/>
                  <a:gd name="connsiteX69" fmla="*/ 121651 w 247532"/>
                  <a:gd name="connsiteY69" fmla="*/ 221007 h 250373"/>
                  <a:gd name="connsiteX70" fmla="*/ 117178 w 247532"/>
                  <a:gd name="connsiteY70" fmla="*/ 217815 h 250373"/>
                  <a:gd name="connsiteX71" fmla="*/ 94174 w 247532"/>
                  <a:gd name="connsiteY71" fmla="*/ 213984 h 250373"/>
                  <a:gd name="connsiteX72" fmla="*/ 92896 w 247532"/>
                  <a:gd name="connsiteY72" fmla="*/ 213984 h 250373"/>
                  <a:gd name="connsiteX73" fmla="*/ 88423 w 247532"/>
                  <a:gd name="connsiteY73" fmla="*/ 215261 h 250373"/>
                  <a:gd name="connsiteX74" fmla="*/ 74365 w 247532"/>
                  <a:gd name="connsiteY74" fmla="*/ 227391 h 250373"/>
                  <a:gd name="connsiteX75" fmla="*/ 55195 w 247532"/>
                  <a:gd name="connsiteY75" fmla="*/ 216538 h 250373"/>
                  <a:gd name="connsiteX76" fmla="*/ 59029 w 247532"/>
                  <a:gd name="connsiteY76" fmla="*/ 198024 h 250373"/>
                  <a:gd name="connsiteX77" fmla="*/ 57751 w 247532"/>
                  <a:gd name="connsiteY77" fmla="*/ 192917 h 250373"/>
                  <a:gd name="connsiteX78" fmla="*/ 43054 w 247532"/>
                  <a:gd name="connsiteY78" fmla="*/ 175042 h 250373"/>
                  <a:gd name="connsiteX79" fmla="*/ 37942 w 247532"/>
                  <a:gd name="connsiteY79" fmla="*/ 172488 h 250373"/>
                  <a:gd name="connsiteX80" fmla="*/ 19412 w 247532"/>
                  <a:gd name="connsiteY80" fmla="*/ 173127 h 250373"/>
                  <a:gd name="connsiteX81" fmla="*/ 12383 w 247532"/>
                  <a:gd name="connsiteY81" fmla="*/ 153337 h 250373"/>
                  <a:gd name="connsiteX82" fmla="*/ 27079 w 247532"/>
                  <a:gd name="connsiteY82" fmla="*/ 141845 h 250373"/>
                  <a:gd name="connsiteX83" fmla="*/ 29635 w 247532"/>
                  <a:gd name="connsiteY83" fmla="*/ 136738 h 250373"/>
                  <a:gd name="connsiteX84" fmla="*/ 29635 w 247532"/>
                  <a:gd name="connsiteY84" fmla="*/ 113756 h 250373"/>
                  <a:gd name="connsiteX85" fmla="*/ 27079 w 247532"/>
                  <a:gd name="connsiteY85" fmla="*/ 108649 h 250373"/>
                  <a:gd name="connsiteX86" fmla="*/ 12383 w 247532"/>
                  <a:gd name="connsiteY86" fmla="*/ 97158 h 250373"/>
                  <a:gd name="connsiteX87" fmla="*/ 20051 w 247532"/>
                  <a:gd name="connsiteY87" fmla="*/ 76729 h 250373"/>
                  <a:gd name="connsiteX88" fmla="*/ 38581 w 247532"/>
                  <a:gd name="connsiteY88" fmla="*/ 77367 h 250373"/>
                  <a:gd name="connsiteX89" fmla="*/ 43693 w 247532"/>
                  <a:gd name="connsiteY89" fmla="*/ 74814 h 250373"/>
                  <a:gd name="connsiteX90" fmla="*/ 58390 w 247532"/>
                  <a:gd name="connsiteY90" fmla="*/ 56939 h 250373"/>
                  <a:gd name="connsiteX91" fmla="*/ 59668 w 247532"/>
                  <a:gd name="connsiteY91" fmla="*/ 51831 h 250373"/>
                  <a:gd name="connsiteX92" fmla="*/ 55834 w 247532"/>
                  <a:gd name="connsiteY92" fmla="*/ 33318 h 250373"/>
                  <a:gd name="connsiteX93" fmla="*/ 75004 w 247532"/>
                  <a:gd name="connsiteY93" fmla="*/ 22465 h 250373"/>
                  <a:gd name="connsiteX94" fmla="*/ 89062 w 247532"/>
                  <a:gd name="connsiteY94" fmla="*/ 34595 h 250373"/>
                  <a:gd name="connsiteX95" fmla="*/ 94174 w 247532"/>
                  <a:gd name="connsiteY95" fmla="*/ 35871 h 250373"/>
                  <a:gd name="connsiteX96" fmla="*/ 117178 w 247532"/>
                  <a:gd name="connsiteY96" fmla="*/ 32041 h 250373"/>
                  <a:gd name="connsiteX97" fmla="*/ 121651 w 247532"/>
                  <a:gd name="connsiteY97" fmla="*/ 28849 h 250373"/>
                  <a:gd name="connsiteX98" fmla="*/ 130596 w 247532"/>
                  <a:gd name="connsiteY98" fmla="*/ 12251 h 250373"/>
                  <a:gd name="connsiteX99" fmla="*/ 152322 w 247532"/>
                  <a:gd name="connsiteY99" fmla="*/ 16081 h 250373"/>
                  <a:gd name="connsiteX100" fmla="*/ 155517 w 247532"/>
                  <a:gd name="connsiteY100" fmla="*/ 34595 h 250373"/>
                  <a:gd name="connsiteX101" fmla="*/ 158712 w 247532"/>
                  <a:gd name="connsiteY101" fmla="*/ 39063 h 250373"/>
                  <a:gd name="connsiteX102" fmla="*/ 178521 w 247532"/>
                  <a:gd name="connsiteY102" fmla="*/ 50555 h 250373"/>
                  <a:gd name="connsiteX103" fmla="*/ 184272 w 247532"/>
                  <a:gd name="connsiteY103" fmla="*/ 51193 h 250373"/>
                  <a:gd name="connsiteX104" fmla="*/ 201525 w 247532"/>
                  <a:gd name="connsiteY104" fmla="*/ 44171 h 250373"/>
                  <a:gd name="connsiteX105" fmla="*/ 215583 w 247532"/>
                  <a:gd name="connsiteY105" fmla="*/ 60769 h 250373"/>
                  <a:gd name="connsiteX106" fmla="*/ 205998 w 247532"/>
                  <a:gd name="connsiteY106" fmla="*/ 76729 h 250373"/>
                  <a:gd name="connsiteX107" fmla="*/ 205359 w 247532"/>
                  <a:gd name="connsiteY107" fmla="*/ 82474 h 250373"/>
                  <a:gd name="connsiteX108" fmla="*/ 213027 w 247532"/>
                  <a:gd name="connsiteY108" fmla="*/ 104180 h 250373"/>
                  <a:gd name="connsiteX109" fmla="*/ 216861 w 247532"/>
                  <a:gd name="connsiteY109" fmla="*/ 108010 h 250373"/>
                  <a:gd name="connsiteX110" fmla="*/ 234752 w 247532"/>
                  <a:gd name="connsiteY110" fmla="*/ 114394 h 250373"/>
                  <a:gd name="connsiteX111" fmla="*/ 234752 w 247532"/>
                  <a:gd name="connsiteY111" fmla="*/ 136100 h 25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7532" h="250373">
                    <a:moveTo>
                      <a:pt x="240503" y="102903"/>
                    </a:moveTo>
                    <a:lnTo>
                      <a:pt x="224529" y="97158"/>
                    </a:lnTo>
                    <a:lnTo>
                      <a:pt x="218778" y="81198"/>
                    </a:lnTo>
                    <a:lnTo>
                      <a:pt x="227724" y="66515"/>
                    </a:lnTo>
                    <a:cubicBezTo>
                      <a:pt x="230280" y="62684"/>
                      <a:pt x="229640" y="57577"/>
                      <a:pt x="227085" y="54385"/>
                    </a:cubicBezTo>
                    <a:lnTo>
                      <a:pt x="211110" y="35233"/>
                    </a:lnTo>
                    <a:cubicBezTo>
                      <a:pt x="207915" y="32041"/>
                      <a:pt x="203442" y="30764"/>
                      <a:pt x="198969" y="32041"/>
                    </a:cubicBezTo>
                    <a:lnTo>
                      <a:pt x="182994" y="38425"/>
                    </a:lnTo>
                    <a:lnTo>
                      <a:pt x="168297" y="30126"/>
                    </a:lnTo>
                    <a:lnTo>
                      <a:pt x="165741" y="13527"/>
                    </a:lnTo>
                    <a:cubicBezTo>
                      <a:pt x="165102" y="9059"/>
                      <a:pt x="161268" y="5228"/>
                      <a:pt x="156795" y="4590"/>
                    </a:cubicBezTo>
                    <a:lnTo>
                      <a:pt x="132513" y="121"/>
                    </a:lnTo>
                    <a:cubicBezTo>
                      <a:pt x="128041" y="-517"/>
                      <a:pt x="123567" y="1398"/>
                      <a:pt x="121012" y="5228"/>
                    </a:cubicBezTo>
                    <a:lnTo>
                      <a:pt x="112705" y="19911"/>
                    </a:lnTo>
                    <a:lnTo>
                      <a:pt x="96091" y="23103"/>
                    </a:lnTo>
                    <a:lnTo>
                      <a:pt x="83311" y="11612"/>
                    </a:lnTo>
                    <a:cubicBezTo>
                      <a:pt x="80116" y="8420"/>
                      <a:pt x="75004" y="8420"/>
                      <a:pt x="71170" y="10335"/>
                    </a:cubicBezTo>
                    <a:lnTo>
                      <a:pt x="49444" y="22465"/>
                    </a:lnTo>
                    <a:cubicBezTo>
                      <a:pt x="45610" y="25019"/>
                      <a:pt x="43693" y="29487"/>
                      <a:pt x="44332" y="33956"/>
                    </a:cubicBezTo>
                    <a:lnTo>
                      <a:pt x="47527" y="50555"/>
                    </a:lnTo>
                    <a:lnTo>
                      <a:pt x="36664" y="63323"/>
                    </a:lnTo>
                    <a:lnTo>
                      <a:pt x="19412" y="63323"/>
                    </a:lnTo>
                    <a:cubicBezTo>
                      <a:pt x="14939" y="63323"/>
                      <a:pt x="10466" y="65876"/>
                      <a:pt x="9188" y="70345"/>
                    </a:cubicBezTo>
                    <a:lnTo>
                      <a:pt x="881" y="93327"/>
                    </a:lnTo>
                    <a:cubicBezTo>
                      <a:pt x="-1036" y="97796"/>
                      <a:pt x="881" y="102265"/>
                      <a:pt x="4076" y="105457"/>
                    </a:cubicBezTo>
                    <a:lnTo>
                      <a:pt x="17495" y="116309"/>
                    </a:lnTo>
                    <a:lnTo>
                      <a:pt x="17495" y="133546"/>
                    </a:lnTo>
                    <a:lnTo>
                      <a:pt x="4076" y="144399"/>
                    </a:lnTo>
                    <a:cubicBezTo>
                      <a:pt x="242" y="146953"/>
                      <a:pt x="-1036" y="152060"/>
                      <a:pt x="881" y="156529"/>
                    </a:cubicBezTo>
                    <a:lnTo>
                      <a:pt x="9188" y="179511"/>
                    </a:lnTo>
                    <a:cubicBezTo>
                      <a:pt x="11105" y="183980"/>
                      <a:pt x="14939" y="186533"/>
                      <a:pt x="19412" y="186533"/>
                    </a:cubicBezTo>
                    <a:lnTo>
                      <a:pt x="36664" y="186533"/>
                    </a:lnTo>
                    <a:lnTo>
                      <a:pt x="47527" y="199301"/>
                    </a:lnTo>
                    <a:lnTo>
                      <a:pt x="44332" y="215899"/>
                    </a:lnTo>
                    <a:cubicBezTo>
                      <a:pt x="43693" y="220368"/>
                      <a:pt x="45610" y="224837"/>
                      <a:pt x="49444" y="227391"/>
                    </a:cubicBezTo>
                    <a:lnTo>
                      <a:pt x="71170" y="239520"/>
                    </a:lnTo>
                    <a:cubicBezTo>
                      <a:pt x="75004" y="242074"/>
                      <a:pt x="80116" y="241435"/>
                      <a:pt x="83311" y="238243"/>
                    </a:cubicBezTo>
                    <a:lnTo>
                      <a:pt x="96091" y="226752"/>
                    </a:lnTo>
                    <a:lnTo>
                      <a:pt x="112705" y="229944"/>
                    </a:lnTo>
                    <a:lnTo>
                      <a:pt x="121012" y="244627"/>
                    </a:lnTo>
                    <a:cubicBezTo>
                      <a:pt x="122928" y="247819"/>
                      <a:pt x="126762" y="250373"/>
                      <a:pt x="130596" y="250373"/>
                    </a:cubicBezTo>
                    <a:lnTo>
                      <a:pt x="132513" y="250373"/>
                    </a:lnTo>
                    <a:lnTo>
                      <a:pt x="156795" y="245904"/>
                    </a:lnTo>
                    <a:cubicBezTo>
                      <a:pt x="161268" y="245266"/>
                      <a:pt x="165102" y="241435"/>
                      <a:pt x="165741" y="236967"/>
                    </a:cubicBezTo>
                    <a:lnTo>
                      <a:pt x="168297" y="219730"/>
                    </a:lnTo>
                    <a:lnTo>
                      <a:pt x="182994" y="211431"/>
                    </a:lnTo>
                    <a:lnTo>
                      <a:pt x="198969" y="217815"/>
                    </a:lnTo>
                    <a:cubicBezTo>
                      <a:pt x="203442" y="219730"/>
                      <a:pt x="207915" y="218453"/>
                      <a:pt x="211110" y="214623"/>
                    </a:cubicBezTo>
                    <a:lnTo>
                      <a:pt x="227085" y="195471"/>
                    </a:lnTo>
                    <a:cubicBezTo>
                      <a:pt x="230280" y="191640"/>
                      <a:pt x="230280" y="186533"/>
                      <a:pt x="227724" y="182703"/>
                    </a:cubicBezTo>
                    <a:lnTo>
                      <a:pt x="218778" y="168020"/>
                    </a:lnTo>
                    <a:lnTo>
                      <a:pt x="224529" y="152060"/>
                    </a:lnTo>
                    <a:lnTo>
                      <a:pt x="240503" y="146314"/>
                    </a:lnTo>
                    <a:cubicBezTo>
                      <a:pt x="244976" y="145037"/>
                      <a:pt x="247532" y="140569"/>
                      <a:pt x="247532" y="136100"/>
                    </a:cubicBezTo>
                    <a:lnTo>
                      <a:pt x="247532" y="111202"/>
                    </a:lnTo>
                    <a:cubicBezTo>
                      <a:pt x="247532" y="108649"/>
                      <a:pt x="244337" y="104180"/>
                      <a:pt x="240503" y="102903"/>
                    </a:cubicBezTo>
                    <a:close/>
                    <a:moveTo>
                      <a:pt x="234752" y="136100"/>
                    </a:moveTo>
                    <a:lnTo>
                      <a:pt x="216861" y="141845"/>
                    </a:lnTo>
                    <a:cubicBezTo>
                      <a:pt x="214944" y="142484"/>
                      <a:pt x="213666" y="143761"/>
                      <a:pt x="213027" y="145676"/>
                    </a:cubicBezTo>
                    <a:lnTo>
                      <a:pt x="205359" y="167381"/>
                    </a:lnTo>
                    <a:cubicBezTo>
                      <a:pt x="204720" y="169296"/>
                      <a:pt x="204720" y="171212"/>
                      <a:pt x="205998" y="173127"/>
                    </a:cubicBezTo>
                    <a:lnTo>
                      <a:pt x="215583" y="189087"/>
                    </a:lnTo>
                    <a:lnTo>
                      <a:pt x="201525" y="205685"/>
                    </a:lnTo>
                    <a:lnTo>
                      <a:pt x="184272" y="198663"/>
                    </a:lnTo>
                    <a:cubicBezTo>
                      <a:pt x="182355" y="198024"/>
                      <a:pt x="180438" y="198024"/>
                      <a:pt x="178521" y="199301"/>
                    </a:cubicBezTo>
                    <a:lnTo>
                      <a:pt x="158712" y="210792"/>
                    </a:lnTo>
                    <a:cubicBezTo>
                      <a:pt x="156795" y="212069"/>
                      <a:pt x="156156" y="213346"/>
                      <a:pt x="155517" y="215261"/>
                    </a:cubicBezTo>
                    <a:lnTo>
                      <a:pt x="152322" y="233775"/>
                    </a:lnTo>
                    <a:lnTo>
                      <a:pt x="130596" y="237605"/>
                    </a:lnTo>
                    <a:lnTo>
                      <a:pt x="121651" y="221007"/>
                    </a:lnTo>
                    <a:cubicBezTo>
                      <a:pt x="121012" y="219091"/>
                      <a:pt x="119095" y="218453"/>
                      <a:pt x="117178" y="217815"/>
                    </a:cubicBezTo>
                    <a:lnTo>
                      <a:pt x="94174" y="213984"/>
                    </a:lnTo>
                    <a:lnTo>
                      <a:pt x="92896" y="213984"/>
                    </a:lnTo>
                    <a:cubicBezTo>
                      <a:pt x="91618" y="213984"/>
                      <a:pt x="89701" y="214623"/>
                      <a:pt x="88423" y="215261"/>
                    </a:cubicBezTo>
                    <a:lnTo>
                      <a:pt x="74365" y="227391"/>
                    </a:lnTo>
                    <a:lnTo>
                      <a:pt x="55195" y="216538"/>
                    </a:lnTo>
                    <a:lnTo>
                      <a:pt x="59029" y="198024"/>
                    </a:lnTo>
                    <a:cubicBezTo>
                      <a:pt x="59668" y="196109"/>
                      <a:pt x="59029" y="194194"/>
                      <a:pt x="57751" y="192917"/>
                    </a:cubicBezTo>
                    <a:lnTo>
                      <a:pt x="43054" y="175042"/>
                    </a:lnTo>
                    <a:cubicBezTo>
                      <a:pt x="41776" y="173765"/>
                      <a:pt x="39859" y="172488"/>
                      <a:pt x="37942" y="172488"/>
                    </a:cubicBezTo>
                    <a:lnTo>
                      <a:pt x="19412" y="173127"/>
                    </a:lnTo>
                    <a:lnTo>
                      <a:pt x="12383" y="153337"/>
                    </a:lnTo>
                    <a:lnTo>
                      <a:pt x="27079" y="141845"/>
                    </a:lnTo>
                    <a:cubicBezTo>
                      <a:pt x="28357" y="140569"/>
                      <a:pt x="29635" y="138653"/>
                      <a:pt x="29635" y="136738"/>
                    </a:cubicBezTo>
                    <a:lnTo>
                      <a:pt x="29635" y="113756"/>
                    </a:lnTo>
                    <a:cubicBezTo>
                      <a:pt x="29635" y="111841"/>
                      <a:pt x="28997" y="109926"/>
                      <a:pt x="27079" y="108649"/>
                    </a:cubicBezTo>
                    <a:lnTo>
                      <a:pt x="12383" y="97158"/>
                    </a:lnTo>
                    <a:lnTo>
                      <a:pt x="20051" y="76729"/>
                    </a:lnTo>
                    <a:lnTo>
                      <a:pt x="38581" y="77367"/>
                    </a:lnTo>
                    <a:cubicBezTo>
                      <a:pt x="40498" y="77367"/>
                      <a:pt x="42415" y="76729"/>
                      <a:pt x="43693" y="74814"/>
                    </a:cubicBezTo>
                    <a:lnTo>
                      <a:pt x="58390" y="56939"/>
                    </a:lnTo>
                    <a:cubicBezTo>
                      <a:pt x="59668" y="55662"/>
                      <a:pt x="60307" y="53747"/>
                      <a:pt x="59668" y="51831"/>
                    </a:cubicBezTo>
                    <a:lnTo>
                      <a:pt x="55834" y="33318"/>
                    </a:lnTo>
                    <a:lnTo>
                      <a:pt x="75004" y="22465"/>
                    </a:lnTo>
                    <a:lnTo>
                      <a:pt x="89062" y="34595"/>
                    </a:lnTo>
                    <a:cubicBezTo>
                      <a:pt x="90340" y="35871"/>
                      <a:pt x="92257" y="36510"/>
                      <a:pt x="94174" y="35871"/>
                    </a:cubicBezTo>
                    <a:lnTo>
                      <a:pt x="117178" y="32041"/>
                    </a:lnTo>
                    <a:cubicBezTo>
                      <a:pt x="119095" y="31403"/>
                      <a:pt x="121012" y="30764"/>
                      <a:pt x="121651" y="28849"/>
                    </a:cubicBezTo>
                    <a:lnTo>
                      <a:pt x="130596" y="12251"/>
                    </a:lnTo>
                    <a:lnTo>
                      <a:pt x="152322" y="16081"/>
                    </a:lnTo>
                    <a:lnTo>
                      <a:pt x="155517" y="34595"/>
                    </a:lnTo>
                    <a:cubicBezTo>
                      <a:pt x="155517" y="36510"/>
                      <a:pt x="156795" y="38425"/>
                      <a:pt x="158712" y="39063"/>
                    </a:cubicBezTo>
                    <a:lnTo>
                      <a:pt x="178521" y="50555"/>
                    </a:lnTo>
                    <a:cubicBezTo>
                      <a:pt x="180438" y="51831"/>
                      <a:pt x="182355" y="51831"/>
                      <a:pt x="184272" y="51193"/>
                    </a:cubicBezTo>
                    <a:lnTo>
                      <a:pt x="201525" y="44171"/>
                    </a:lnTo>
                    <a:lnTo>
                      <a:pt x="215583" y="60769"/>
                    </a:lnTo>
                    <a:lnTo>
                      <a:pt x="205998" y="76729"/>
                    </a:lnTo>
                    <a:cubicBezTo>
                      <a:pt x="204720" y="78644"/>
                      <a:pt x="204720" y="80559"/>
                      <a:pt x="205359" y="82474"/>
                    </a:cubicBezTo>
                    <a:lnTo>
                      <a:pt x="213027" y="104180"/>
                    </a:lnTo>
                    <a:cubicBezTo>
                      <a:pt x="213666" y="106095"/>
                      <a:pt x="214944" y="107372"/>
                      <a:pt x="216861" y="108010"/>
                    </a:cubicBezTo>
                    <a:lnTo>
                      <a:pt x="234752" y="114394"/>
                    </a:lnTo>
                    <a:lnTo>
                      <a:pt x="234752" y="136100"/>
                    </a:lnTo>
                    <a:close/>
                  </a:path>
                </a:pathLst>
              </a:custGeom>
              <a:grpFill/>
              <a:ln w="6390" cap="flat">
                <a:noFill/>
                <a:prstDash val="solid"/>
                <a:miter/>
              </a:ln>
            </p:spPr>
            <p:txBody>
              <a:bodyPr rtlCol="0" anchor="ctr"/>
              <a:lstStyle/>
              <a:p>
                <a:endParaRPr lang="en-US"/>
              </a:p>
            </p:txBody>
          </p:sp>
        </p:grpSp>
      </p:grpSp>
      <p:grpSp>
        <p:nvGrpSpPr>
          <p:cNvPr id="143" name="Graphic 4">
            <a:extLst>
              <a:ext uri="{FF2B5EF4-FFF2-40B4-BE49-F238E27FC236}">
                <a16:creationId xmlns:a16="http://schemas.microsoft.com/office/drawing/2014/main" id="{D88B7574-6B8E-890E-1662-179E2A962C23}"/>
              </a:ext>
            </a:extLst>
          </p:cNvPr>
          <p:cNvGrpSpPr>
            <a:grpSpLocks noChangeAspect="1"/>
          </p:cNvGrpSpPr>
          <p:nvPr/>
        </p:nvGrpSpPr>
        <p:grpSpPr>
          <a:xfrm>
            <a:off x="6323711" y="-989963"/>
            <a:ext cx="362313" cy="361971"/>
            <a:chOff x="2559808" y="1402723"/>
            <a:chExt cx="362313" cy="361971"/>
          </a:xfrm>
          <a:solidFill>
            <a:srgbClr val="046A38"/>
          </a:solidFill>
        </p:grpSpPr>
        <p:sp>
          <p:nvSpPr>
            <p:cNvPr id="144" name="Graphic 4">
              <a:extLst>
                <a:ext uri="{FF2B5EF4-FFF2-40B4-BE49-F238E27FC236}">
                  <a16:creationId xmlns:a16="http://schemas.microsoft.com/office/drawing/2014/main" id="{1B426FC9-AE88-8BF4-6E1B-7008357E7DCB}"/>
                </a:ext>
              </a:extLst>
            </p:cNvPr>
            <p:cNvSpPr/>
            <p:nvPr/>
          </p:nvSpPr>
          <p:spPr>
            <a:xfrm>
              <a:off x="2559808"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09 w 362313"/>
                <a:gd name="connsiteY3" fmla="*/ 181305 h 361971"/>
                <a:gd name="connsiteX4" fmla="*/ 362309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1474 w 362313"/>
                <a:gd name="connsiteY8" fmla="*/ 12130 h 361971"/>
                <a:gd name="connsiteX9" fmla="*/ 350168 w 362313"/>
                <a:gd name="connsiteY9" fmla="*/ 180028 h 361971"/>
                <a:gd name="connsiteX10" fmla="*/ 350168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948" y="80438"/>
                    <a:pt x="281796" y="0"/>
                    <a:pt x="181474" y="0"/>
                  </a:cubicBezTo>
                  <a:close/>
                  <a:moveTo>
                    <a:pt x="181474" y="348565"/>
                  </a:moveTo>
                  <a:cubicBezTo>
                    <a:pt x="88181" y="348565"/>
                    <a:pt x="12780" y="273234"/>
                    <a:pt x="12780" y="180667"/>
                  </a:cubicBezTo>
                  <a:cubicBezTo>
                    <a:pt x="12780" y="88099"/>
                    <a:pt x="88820" y="12130"/>
                    <a:pt x="181474" y="12130"/>
                  </a:cubicBezTo>
                  <a:cubicBezTo>
                    <a:pt x="274128" y="12130"/>
                    <a:pt x="350168" y="87461"/>
                    <a:pt x="350168" y="180028"/>
                  </a:cubicBezTo>
                  <a:cubicBezTo>
                    <a:pt x="350168" y="180028"/>
                    <a:pt x="350168" y="180028"/>
                    <a:pt x="350168" y="180028"/>
                  </a:cubicBezTo>
                  <a:cubicBezTo>
                    <a:pt x="350168" y="273234"/>
                    <a:pt x="274767" y="348565"/>
                    <a:pt x="181474" y="348565"/>
                  </a:cubicBezTo>
                  <a:close/>
                </a:path>
              </a:pathLst>
            </a:custGeom>
            <a:solidFill>
              <a:srgbClr val="046A38"/>
            </a:solidFill>
            <a:ln w="6390" cap="flat">
              <a:noFill/>
              <a:prstDash val="solid"/>
              <a:miter/>
            </a:ln>
          </p:spPr>
          <p:txBody>
            <a:bodyPr rtlCol="0" anchor="ctr"/>
            <a:lstStyle/>
            <a:p>
              <a:endParaRPr lang="en-US"/>
            </a:p>
          </p:txBody>
        </p:sp>
        <p:sp>
          <p:nvSpPr>
            <p:cNvPr id="145" name="Graphic 4">
              <a:extLst>
                <a:ext uri="{FF2B5EF4-FFF2-40B4-BE49-F238E27FC236}">
                  <a16:creationId xmlns:a16="http://schemas.microsoft.com/office/drawing/2014/main" id="{54089E4D-C5AC-42A9-F5F2-328BB99D6D3B}"/>
                </a:ext>
              </a:extLst>
            </p:cNvPr>
            <p:cNvSpPr/>
            <p:nvPr/>
          </p:nvSpPr>
          <p:spPr>
            <a:xfrm>
              <a:off x="2621152" y="1569595"/>
              <a:ext cx="136744" cy="133175"/>
            </a:xfrm>
            <a:custGeom>
              <a:avLst/>
              <a:gdLst>
                <a:gd name="connsiteX0" fmla="*/ 127160 w 136744"/>
                <a:gd name="connsiteY0" fmla="*/ 54014 h 133175"/>
                <a:gd name="connsiteX1" fmla="*/ 122687 w 136744"/>
                <a:gd name="connsiteY1" fmla="*/ 49545 h 133175"/>
                <a:gd name="connsiteX2" fmla="*/ 123965 w 136744"/>
                <a:gd name="connsiteY2" fmla="*/ 43161 h 133175"/>
                <a:gd name="connsiteX3" fmla="*/ 123965 w 136744"/>
                <a:gd name="connsiteY3" fmla="*/ 26563 h 133175"/>
                <a:gd name="connsiteX4" fmla="*/ 107990 w 136744"/>
                <a:gd name="connsiteY4" fmla="*/ 20817 h 133175"/>
                <a:gd name="connsiteX5" fmla="*/ 102239 w 136744"/>
                <a:gd name="connsiteY5" fmla="*/ 20179 h 133175"/>
                <a:gd name="connsiteX6" fmla="*/ 99683 w 136744"/>
                <a:gd name="connsiteY6" fmla="*/ 14433 h 133175"/>
                <a:gd name="connsiteX7" fmla="*/ 90098 w 136744"/>
                <a:gd name="connsiteY7" fmla="*/ 1027 h 133175"/>
                <a:gd name="connsiteX8" fmla="*/ 74123 w 136744"/>
                <a:gd name="connsiteY8" fmla="*/ 5496 h 133175"/>
                <a:gd name="connsiteX9" fmla="*/ 69011 w 136744"/>
                <a:gd name="connsiteY9" fmla="*/ 8688 h 133175"/>
                <a:gd name="connsiteX10" fmla="*/ 63899 w 136744"/>
                <a:gd name="connsiteY10" fmla="*/ 5496 h 133175"/>
                <a:gd name="connsiteX11" fmla="*/ 47925 w 136744"/>
                <a:gd name="connsiteY11" fmla="*/ 388 h 133175"/>
                <a:gd name="connsiteX12" fmla="*/ 37701 w 136744"/>
                <a:gd name="connsiteY12" fmla="*/ 13795 h 133175"/>
                <a:gd name="connsiteX13" fmla="*/ 35145 w 136744"/>
                <a:gd name="connsiteY13" fmla="*/ 19540 h 133175"/>
                <a:gd name="connsiteX14" fmla="*/ 28755 w 136744"/>
                <a:gd name="connsiteY14" fmla="*/ 20179 h 133175"/>
                <a:gd name="connsiteX15" fmla="*/ 10863 w 136744"/>
                <a:gd name="connsiteY15" fmla="*/ 30393 h 133175"/>
                <a:gd name="connsiteX16" fmla="*/ 12780 w 136744"/>
                <a:gd name="connsiteY16" fmla="*/ 42523 h 133175"/>
                <a:gd name="connsiteX17" fmla="*/ 14058 w 136744"/>
                <a:gd name="connsiteY17" fmla="*/ 48268 h 133175"/>
                <a:gd name="connsiteX18" fmla="*/ 9585 w 136744"/>
                <a:gd name="connsiteY18" fmla="*/ 52099 h 133175"/>
                <a:gd name="connsiteX19" fmla="*/ 0 w 136744"/>
                <a:gd name="connsiteY19" fmla="*/ 65505 h 133175"/>
                <a:gd name="connsiteX20" fmla="*/ 9585 w 136744"/>
                <a:gd name="connsiteY20" fmla="*/ 78911 h 133175"/>
                <a:gd name="connsiteX21" fmla="*/ 14058 w 136744"/>
                <a:gd name="connsiteY21" fmla="*/ 83380 h 133175"/>
                <a:gd name="connsiteX22" fmla="*/ 12780 w 136744"/>
                <a:gd name="connsiteY22" fmla="*/ 89764 h 133175"/>
                <a:gd name="connsiteX23" fmla="*/ 12780 w 136744"/>
                <a:gd name="connsiteY23" fmla="*/ 106362 h 133175"/>
                <a:gd name="connsiteX24" fmla="*/ 28755 w 136744"/>
                <a:gd name="connsiteY24" fmla="*/ 112108 h 133175"/>
                <a:gd name="connsiteX25" fmla="*/ 34506 w 136744"/>
                <a:gd name="connsiteY25" fmla="*/ 112746 h 133175"/>
                <a:gd name="connsiteX26" fmla="*/ 37062 w 136744"/>
                <a:gd name="connsiteY26" fmla="*/ 118492 h 133175"/>
                <a:gd name="connsiteX27" fmla="*/ 46646 w 136744"/>
                <a:gd name="connsiteY27" fmla="*/ 131898 h 133175"/>
                <a:gd name="connsiteX28" fmla="*/ 62621 w 136744"/>
                <a:gd name="connsiteY28" fmla="*/ 127430 h 133175"/>
                <a:gd name="connsiteX29" fmla="*/ 67733 w 136744"/>
                <a:gd name="connsiteY29" fmla="*/ 124238 h 133175"/>
                <a:gd name="connsiteX30" fmla="*/ 72845 w 136744"/>
                <a:gd name="connsiteY30" fmla="*/ 127430 h 133175"/>
                <a:gd name="connsiteX31" fmla="*/ 85625 w 136744"/>
                <a:gd name="connsiteY31" fmla="*/ 133175 h 133175"/>
                <a:gd name="connsiteX32" fmla="*/ 89459 w 136744"/>
                <a:gd name="connsiteY32" fmla="*/ 132537 h 133175"/>
                <a:gd name="connsiteX33" fmla="*/ 99683 w 136744"/>
                <a:gd name="connsiteY33" fmla="*/ 119130 h 133175"/>
                <a:gd name="connsiteX34" fmla="*/ 102239 w 136744"/>
                <a:gd name="connsiteY34" fmla="*/ 114023 h 133175"/>
                <a:gd name="connsiteX35" fmla="*/ 108629 w 136744"/>
                <a:gd name="connsiteY35" fmla="*/ 113385 h 133175"/>
                <a:gd name="connsiteX36" fmla="*/ 126521 w 136744"/>
                <a:gd name="connsiteY36" fmla="*/ 103170 h 133175"/>
                <a:gd name="connsiteX37" fmla="*/ 124604 w 136744"/>
                <a:gd name="connsiteY37" fmla="*/ 91041 h 133175"/>
                <a:gd name="connsiteX38" fmla="*/ 123326 w 136744"/>
                <a:gd name="connsiteY38" fmla="*/ 85295 h 133175"/>
                <a:gd name="connsiteX39" fmla="*/ 127160 w 136744"/>
                <a:gd name="connsiteY39" fmla="*/ 81465 h 133175"/>
                <a:gd name="connsiteX40" fmla="*/ 136745 w 136744"/>
                <a:gd name="connsiteY40" fmla="*/ 68058 h 133175"/>
                <a:gd name="connsiteX41" fmla="*/ 127160 w 136744"/>
                <a:gd name="connsiteY41" fmla="*/ 54014 h 133175"/>
                <a:gd name="connsiteX42" fmla="*/ 119492 w 136744"/>
                <a:gd name="connsiteY42" fmla="*/ 71250 h 133175"/>
                <a:gd name="connsiteX43" fmla="*/ 110546 w 136744"/>
                <a:gd name="connsiteY43" fmla="*/ 81465 h 133175"/>
                <a:gd name="connsiteX44" fmla="*/ 111824 w 136744"/>
                <a:gd name="connsiteY44" fmla="*/ 94871 h 133175"/>
                <a:gd name="connsiteX45" fmla="*/ 113102 w 136744"/>
                <a:gd name="connsiteY45" fmla="*/ 99978 h 133175"/>
                <a:gd name="connsiteX46" fmla="*/ 107351 w 136744"/>
                <a:gd name="connsiteY46" fmla="*/ 100617 h 133175"/>
                <a:gd name="connsiteX47" fmla="*/ 93932 w 136744"/>
                <a:gd name="connsiteY47" fmla="*/ 103809 h 133175"/>
                <a:gd name="connsiteX48" fmla="*/ 86903 w 136744"/>
                <a:gd name="connsiteY48" fmla="*/ 115300 h 133175"/>
                <a:gd name="connsiteX49" fmla="*/ 84347 w 136744"/>
                <a:gd name="connsiteY49" fmla="*/ 121046 h 133175"/>
                <a:gd name="connsiteX50" fmla="*/ 79235 w 136744"/>
                <a:gd name="connsiteY50" fmla="*/ 117854 h 133175"/>
                <a:gd name="connsiteX51" fmla="*/ 67094 w 136744"/>
                <a:gd name="connsiteY51" fmla="*/ 112108 h 133175"/>
                <a:gd name="connsiteX52" fmla="*/ 67094 w 136744"/>
                <a:gd name="connsiteY52" fmla="*/ 112108 h 133175"/>
                <a:gd name="connsiteX53" fmla="*/ 54314 w 136744"/>
                <a:gd name="connsiteY53" fmla="*/ 117215 h 133175"/>
                <a:gd name="connsiteX54" fmla="*/ 49841 w 136744"/>
                <a:gd name="connsiteY54" fmla="*/ 119769 h 133175"/>
                <a:gd name="connsiteX55" fmla="*/ 47925 w 136744"/>
                <a:gd name="connsiteY55" fmla="*/ 114662 h 133175"/>
                <a:gd name="connsiteX56" fmla="*/ 40896 w 136744"/>
                <a:gd name="connsiteY56" fmla="*/ 102532 h 133175"/>
                <a:gd name="connsiteX57" fmla="*/ 27477 w 136744"/>
                <a:gd name="connsiteY57" fmla="*/ 99340 h 133175"/>
                <a:gd name="connsiteX58" fmla="*/ 21726 w 136744"/>
                <a:gd name="connsiteY58" fmla="*/ 99340 h 133175"/>
                <a:gd name="connsiteX59" fmla="*/ 23004 w 136744"/>
                <a:gd name="connsiteY59" fmla="*/ 94233 h 133175"/>
                <a:gd name="connsiteX60" fmla="*/ 15975 w 136744"/>
                <a:gd name="connsiteY60" fmla="*/ 69974 h 133175"/>
                <a:gd name="connsiteX61" fmla="*/ 15336 w 136744"/>
                <a:gd name="connsiteY61" fmla="*/ 69335 h 133175"/>
                <a:gd name="connsiteX62" fmla="*/ 11502 w 136744"/>
                <a:gd name="connsiteY62" fmla="*/ 65505 h 133175"/>
                <a:gd name="connsiteX63" fmla="*/ 15975 w 136744"/>
                <a:gd name="connsiteY63" fmla="*/ 61674 h 133175"/>
                <a:gd name="connsiteX64" fmla="*/ 24921 w 136744"/>
                <a:gd name="connsiteY64" fmla="*/ 51460 h 133175"/>
                <a:gd name="connsiteX65" fmla="*/ 23643 w 136744"/>
                <a:gd name="connsiteY65" fmla="*/ 38054 h 133175"/>
                <a:gd name="connsiteX66" fmla="*/ 22365 w 136744"/>
                <a:gd name="connsiteY66" fmla="*/ 32308 h 133175"/>
                <a:gd name="connsiteX67" fmla="*/ 28116 w 136744"/>
                <a:gd name="connsiteY67" fmla="*/ 31670 h 133175"/>
                <a:gd name="connsiteX68" fmla="*/ 41535 w 136744"/>
                <a:gd name="connsiteY68" fmla="*/ 29116 h 133175"/>
                <a:gd name="connsiteX69" fmla="*/ 48563 w 136744"/>
                <a:gd name="connsiteY69" fmla="*/ 17625 h 133175"/>
                <a:gd name="connsiteX70" fmla="*/ 51119 w 136744"/>
                <a:gd name="connsiteY70" fmla="*/ 11879 h 133175"/>
                <a:gd name="connsiteX71" fmla="*/ 56231 w 136744"/>
                <a:gd name="connsiteY71" fmla="*/ 15071 h 133175"/>
                <a:gd name="connsiteX72" fmla="*/ 68372 w 136744"/>
                <a:gd name="connsiteY72" fmla="*/ 20817 h 133175"/>
                <a:gd name="connsiteX73" fmla="*/ 81152 w 136744"/>
                <a:gd name="connsiteY73" fmla="*/ 15710 h 133175"/>
                <a:gd name="connsiteX74" fmla="*/ 85625 w 136744"/>
                <a:gd name="connsiteY74" fmla="*/ 13156 h 133175"/>
                <a:gd name="connsiteX75" fmla="*/ 87542 w 136744"/>
                <a:gd name="connsiteY75" fmla="*/ 18263 h 133175"/>
                <a:gd name="connsiteX76" fmla="*/ 94571 w 136744"/>
                <a:gd name="connsiteY76" fmla="*/ 30393 h 133175"/>
                <a:gd name="connsiteX77" fmla="*/ 107990 w 136744"/>
                <a:gd name="connsiteY77" fmla="*/ 33585 h 133175"/>
                <a:gd name="connsiteX78" fmla="*/ 113741 w 136744"/>
                <a:gd name="connsiteY78" fmla="*/ 34223 h 133175"/>
                <a:gd name="connsiteX79" fmla="*/ 112463 w 136744"/>
                <a:gd name="connsiteY79" fmla="*/ 39331 h 133175"/>
                <a:gd name="connsiteX80" fmla="*/ 111185 w 136744"/>
                <a:gd name="connsiteY80" fmla="*/ 53375 h 133175"/>
                <a:gd name="connsiteX81" fmla="*/ 120131 w 136744"/>
                <a:gd name="connsiteY81" fmla="*/ 64228 h 133175"/>
                <a:gd name="connsiteX82" fmla="*/ 123965 w 136744"/>
                <a:gd name="connsiteY82" fmla="*/ 68058 h 133175"/>
                <a:gd name="connsiteX83" fmla="*/ 119492 w 136744"/>
                <a:gd name="connsiteY83" fmla="*/ 71250 h 1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36744" h="133175">
                  <a:moveTo>
                    <a:pt x="127160" y="54014"/>
                  </a:moveTo>
                  <a:cubicBezTo>
                    <a:pt x="125243" y="52737"/>
                    <a:pt x="123965" y="51460"/>
                    <a:pt x="122687" y="49545"/>
                  </a:cubicBezTo>
                  <a:cubicBezTo>
                    <a:pt x="122687" y="47630"/>
                    <a:pt x="123326" y="45076"/>
                    <a:pt x="123965" y="43161"/>
                  </a:cubicBezTo>
                  <a:cubicBezTo>
                    <a:pt x="126521" y="38054"/>
                    <a:pt x="126521" y="31670"/>
                    <a:pt x="123965" y="26563"/>
                  </a:cubicBezTo>
                  <a:cubicBezTo>
                    <a:pt x="120131" y="22094"/>
                    <a:pt x="113741" y="20179"/>
                    <a:pt x="107990" y="20817"/>
                  </a:cubicBezTo>
                  <a:cubicBezTo>
                    <a:pt x="106073" y="20817"/>
                    <a:pt x="104156" y="20817"/>
                    <a:pt x="102239" y="20179"/>
                  </a:cubicBezTo>
                  <a:cubicBezTo>
                    <a:pt x="100961" y="18263"/>
                    <a:pt x="100322" y="16348"/>
                    <a:pt x="99683" y="14433"/>
                  </a:cubicBezTo>
                  <a:cubicBezTo>
                    <a:pt x="97766" y="9326"/>
                    <a:pt x="95849" y="2942"/>
                    <a:pt x="90098" y="1027"/>
                  </a:cubicBezTo>
                  <a:cubicBezTo>
                    <a:pt x="84347" y="-250"/>
                    <a:pt x="78596" y="1665"/>
                    <a:pt x="74123" y="5496"/>
                  </a:cubicBezTo>
                  <a:cubicBezTo>
                    <a:pt x="72206" y="6772"/>
                    <a:pt x="70928" y="8049"/>
                    <a:pt x="69011" y="8688"/>
                  </a:cubicBezTo>
                  <a:cubicBezTo>
                    <a:pt x="67094" y="8049"/>
                    <a:pt x="65177" y="6772"/>
                    <a:pt x="63899" y="5496"/>
                  </a:cubicBezTo>
                  <a:cubicBezTo>
                    <a:pt x="59426" y="1027"/>
                    <a:pt x="53675" y="-888"/>
                    <a:pt x="47925" y="388"/>
                  </a:cubicBezTo>
                  <a:cubicBezTo>
                    <a:pt x="41535" y="2304"/>
                    <a:pt x="39617" y="8688"/>
                    <a:pt x="37701" y="13795"/>
                  </a:cubicBezTo>
                  <a:cubicBezTo>
                    <a:pt x="37062" y="15710"/>
                    <a:pt x="36423" y="17625"/>
                    <a:pt x="35145" y="19540"/>
                  </a:cubicBezTo>
                  <a:cubicBezTo>
                    <a:pt x="33228" y="20179"/>
                    <a:pt x="30672" y="20179"/>
                    <a:pt x="28755" y="20179"/>
                  </a:cubicBezTo>
                  <a:cubicBezTo>
                    <a:pt x="21087" y="17625"/>
                    <a:pt x="12780" y="22094"/>
                    <a:pt x="10863" y="30393"/>
                  </a:cubicBezTo>
                  <a:cubicBezTo>
                    <a:pt x="9585" y="34223"/>
                    <a:pt x="10224" y="38692"/>
                    <a:pt x="12780" y="42523"/>
                  </a:cubicBezTo>
                  <a:cubicBezTo>
                    <a:pt x="13419" y="44438"/>
                    <a:pt x="14058" y="46353"/>
                    <a:pt x="14058" y="48268"/>
                  </a:cubicBezTo>
                  <a:cubicBezTo>
                    <a:pt x="12780" y="49545"/>
                    <a:pt x="10863" y="51460"/>
                    <a:pt x="9585" y="52099"/>
                  </a:cubicBezTo>
                  <a:cubicBezTo>
                    <a:pt x="5112" y="55290"/>
                    <a:pt x="0" y="59121"/>
                    <a:pt x="0" y="65505"/>
                  </a:cubicBezTo>
                  <a:cubicBezTo>
                    <a:pt x="0" y="71889"/>
                    <a:pt x="5112" y="75719"/>
                    <a:pt x="9585" y="78911"/>
                  </a:cubicBezTo>
                  <a:cubicBezTo>
                    <a:pt x="11502" y="80188"/>
                    <a:pt x="12780" y="81465"/>
                    <a:pt x="14058" y="83380"/>
                  </a:cubicBezTo>
                  <a:cubicBezTo>
                    <a:pt x="14058" y="85295"/>
                    <a:pt x="13419" y="87849"/>
                    <a:pt x="12780" y="89764"/>
                  </a:cubicBezTo>
                  <a:cubicBezTo>
                    <a:pt x="10224" y="94871"/>
                    <a:pt x="10224" y="101255"/>
                    <a:pt x="12780" y="106362"/>
                  </a:cubicBezTo>
                  <a:cubicBezTo>
                    <a:pt x="16614" y="110831"/>
                    <a:pt x="23004" y="112746"/>
                    <a:pt x="28755" y="112108"/>
                  </a:cubicBezTo>
                  <a:cubicBezTo>
                    <a:pt x="30672" y="112108"/>
                    <a:pt x="32589" y="112108"/>
                    <a:pt x="34506" y="112746"/>
                  </a:cubicBezTo>
                  <a:cubicBezTo>
                    <a:pt x="35783" y="114662"/>
                    <a:pt x="36423" y="116577"/>
                    <a:pt x="37062" y="118492"/>
                  </a:cubicBezTo>
                  <a:cubicBezTo>
                    <a:pt x="38978" y="123599"/>
                    <a:pt x="40896" y="129983"/>
                    <a:pt x="46646" y="131898"/>
                  </a:cubicBezTo>
                  <a:cubicBezTo>
                    <a:pt x="52397" y="133175"/>
                    <a:pt x="58148" y="131260"/>
                    <a:pt x="62621" y="127430"/>
                  </a:cubicBezTo>
                  <a:cubicBezTo>
                    <a:pt x="64538" y="126153"/>
                    <a:pt x="65816" y="124876"/>
                    <a:pt x="67733" y="124238"/>
                  </a:cubicBezTo>
                  <a:cubicBezTo>
                    <a:pt x="69650" y="124876"/>
                    <a:pt x="71567" y="126153"/>
                    <a:pt x="72845" y="127430"/>
                  </a:cubicBezTo>
                  <a:cubicBezTo>
                    <a:pt x="76679" y="130622"/>
                    <a:pt x="81152" y="132537"/>
                    <a:pt x="85625" y="133175"/>
                  </a:cubicBezTo>
                  <a:cubicBezTo>
                    <a:pt x="86903" y="133175"/>
                    <a:pt x="88181" y="133175"/>
                    <a:pt x="89459" y="132537"/>
                  </a:cubicBezTo>
                  <a:cubicBezTo>
                    <a:pt x="95849" y="130622"/>
                    <a:pt x="97766" y="124238"/>
                    <a:pt x="99683" y="119130"/>
                  </a:cubicBezTo>
                  <a:cubicBezTo>
                    <a:pt x="100322" y="117215"/>
                    <a:pt x="100961" y="115300"/>
                    <a:pt x="102239" y="114023"/>
                  </a:cubicBezTo>
                  <a:cubicBezTo>
                    <a:pt x="104156" y="113385"/>
                    <a:pt x="106712" y="113385"/>
                    <a:pt x="108629" y="113385"/>
                  </a:cubicBezTo>
                  <a:cubicBezTo>
                    <a:pt x="116297" y="115938"/>
                    <a:pt x="124604" y="111470"/>
                    <a:pt x="126521" y="103170"/>
                  </a:cubicBezTo>
                  <a:cubicBezTo>
                    <a:pt x="127799" y="99340"/>
                    <a:pt x="127160" y="94871"/>
                    <a:pt x="124604" y="91041"/>
                  </a:cubicBezTo>
                  <a:cubicBezTo>
                    <a:pt x="123965" y="89126"/>
                    <a:pt x="123326" y="87210"/>
                    <a:pt x="123326" y="85295"/>
                  </a:cubicBezTo>
                  <a:cubicBezTo>
                    <a:pt x="124604" y="84018"/>
                    <a:pt x="125882" y="82742"/>
                    <a:pt x="127160" y="81465"/>
                  </a:cubicBezTo>
                  <a:cubicBezTo>
                    <a:pt x="131633" y="78273"/>
                    <a:pt x="136745" y="74442"/>
                    <a:pt x="136745" y="68058"/>
                  </a:cubicBezTo>
                  <a:cubicBezTo>
                    <a:pt x="136745" y="61674"/>
                    <a:pt x="131633" y="57206"/>
                    <a:pt x="127160" y="54014"/>
                  </a:cubicBezTo>
                  <a:close/>
                  <a:moveTo>
                    <a:pt x="119492" y="71250"/>
                  </a:moveTo>
                  <a:cubicBezTo>
                    <a:pt x="115658" y="73804"/>
                    <a:pt x="112463" y="76996"/>
                    <a:pt x="110546" y="81465"/>
                  </a:cubicBezTo>
                  <a:cubicBezTo>
                    <a:pt x="109268" y="85934"/>
                    <a:pt x="109907" y="91041"/>
                    <a:pt x="111824" y="94871"/>
                  </a:cubicBezTo>
                  <a:cubicBezTo>
                    <a:pt x="112463" y="96786"/>
                    <a:pt x="112463" y="98702"/>
                    <a:pt x="113102" y="99978"/>
                  </a:cubicBezTo>
                  <a:cubicBezTo>
                    <a:pt x="111185" y="99978"/>
                    <a:pt x="109268" y="100617"/>
                    <a:pt x="107351" y="100617"/>
                  </a:cubicBezTo>
                  <a:cubicBezTo>
                    <a:pt x="102878" y="99978"/>
                    <a:pt x="97766" y="101255"/>
                    <a:pt x="93932" y="103809"/>
                  </a:cubicBezTo>
                  <a:cubicBezTo>
                    <a:pt x="90737" y="107001"/>
                    <a:pt x="88181" y="110831"/>
                    <a:pt x="86903" y="115300"/>
                  </a:cubicBezTo>
                  <a:cubicBezTo>
                    <a:pt x="86264" y="117215"/>
                    <a:pt x="85625" y="119130"/>
                    <a:pt x="84347" y="121046"/>
                  </a:cubicBezTo>
                  <a:cubicBezTo>
                    <a:pt x="82430" y="120407"/>
                    <a:pt x="81152" y="119130"/>
                    <a:pt x="79235" y="117854"/>
                  </a:cubicBezTo>
                  <a:cubicBezTo>
                    <a:pt x="76040" y="114662"/>
                    <a:pt x="71567" y="112746"/>
                    <a:pt x="67094" y="112108"/>
                  </a:cubicBezTo>
                  <a:lnTo>
                    <a:pt x="67094" y="112108"/>
                  </a:lnTo>
                  <a:cubicBezTo>
                    <a:pt x="62621" y="112746"/>
                    <a:pt x="58148" y="114662"/>
                    <a:pt x="54314" y="117215"/>
                  </a:cubicBezTo>
                  <a:cubicBezTo>
                    <a:pt x="53036" y="118492"/>
                    <a:pt x="51119" y="119130"/>
                    <a:pt x="49841" y="119769"/>
                  </a:cubicBezTo>
                  <a:cubicBezTo>
                    <a:pt x="49202" y="117854"/>
                    <a:pt x="48563" y="116577"/>
                    <a:pt x="47925" y="114662"/>
                  </a:cubicBezTo>
                  <a:cubicBezTo>
                    <a:pt x="46646" y="110193"/>
                    <a:pt x="44730" y="105724"/>
                    <a:pt x="40896" y="102532"/>
                  </a:cubicBezTo>
                  <a:cubicBezTo>
                    <a:pt x="37062" y="99978"/>
                    <a:pt x="32589" y="99340"/>
                    <a:pt x="27477" y="99340"/>
                  </a:cubicBezTo>
                  <a:cubicBezTo>
                    <a:pt x="25560" y="99340"/>
                    <a:pt x="23004" y="99340"/>
                    <a:pt x="21726" y="99340"/>
                  </a:cubicBezTo>
                  <a:cubicBezTo>
                    <a:pt x="22365" y="97425"/>
                    <a:pt x="22365" y="95510"/>
                    <a:pt x="23004" y="94233"/>
                  </a:cubicBezTo>
                  <a:cubicBezTo>
                    <a:pt x="27477" y="85934"/>
                    <a:pt x="24921" y="75081"/>
                    <a:pt x="15975" y="69974"/>
                  </a:cubicBezTo>
                  <a:cubicBezTo>
                    <a:pt x="15975" y="69974"/>
                    <a:pt x="15336" y="69974"/>
                    <a:pt x="15336" y="69335"/>
                  </a:cubicBezTo>
                  <a:cubicBezTo>
                    <a:pt x="14058" y="68058"/>
                    <a:pt x="12780" y="66782"/>
                    <a:pt x="11502" y="65505"/>
                  </a:cubicBezTo>
                  <a:cubicBezTo>
                    <a:pt x="12780" y="64228"/>
                    <a:pt x="14058" y="62951"/>
                    <a:pt x="15975" y="61674"/>
                  </a:cubicBezTo>
                  <a:cubicBezTo>
                    <a:pt x="19809" y="59121"/>
                    <a:pt x="23004" y="55929"/>
                    <a:pt x="24921" y="51460"/>
                  </a:cubicBezTo>
                  <a:cubicBezTo>
                    <a:pt x="26199" y="46991"/>
                    <a:pt x="25560" y="41884"/>
                    <a:pt x="23643" y="38054"/>
                  </a:cubicBezTo>
                  <a:cubicBezTo>
                    <a:pt x="23004" y="36139"/>
                    <a:pt x="22365" y="34223"/>
                    <a:pt x="22365" y="32308"/>
                  </a:cubicBezTo>
                  <a:cubicBezTo>
                    <a:pt x="24282" y="32308"/>
                    <a:pt x="26199" y="32308"/>
                    <a:pt x="28116" y="31670"/>
                  </a:cubicBezTo>
                  <a:cubicBezTo>
                    <a:pt x="32589" y="32308"/>
                    <a:pt x="37701" y="31031"/>
                    <a:pt x="41535" y="29116"/>
                  </a:cubicBezTo>
                  <a:cubicBezTo>
                    <a:pt x="44730" y="25924"/>
                    <a:pt x="47285" y="22094"/>
                    <a:pt x="48563" y="17625"/>
                  </a:cubicBezTo>
                  <a:cubicBezTo>
                    <a:pt x="49202" y="15710"/>
                    <a:pt x="49841" y="13795"/>
                    <a:pt x="51119" y="11879"/>
                  </a:cubicBezTo>
                  <a:cubicBezTo>
                    <a:pt x="53036" y="12518"/>
                    <a:pt x="54314" y="13795"/>
                    <a:pt x="56231" y="15071"/>
                  </a:cubicBezTo>
                  <a:cubicBezTo>
                    <a:pt x="59426" y="18263"/>
                    <a:pt x="63899" y="20179"/>
                    <a:pt x="68372" y="20817"/>
                  </a:cubicBezTo>
                  <a:cubicBezTo>
                    <a:pt x="72845" y="20179"/>
                    <a:pt x="77318" y="18263"/>
                    <a:pt x="81152" y="15710"/>
                  </a:cubicBezTo>
                  <a:cubicBezTo>
                    <a:pt x="82430" y="14433"/>
                    <a:pt x="84347" y="13795"/>
                    <a:pt x="85625" y="13156"/>
                  </a:cubicBezTo>
                  <a:cubicBezTo>
                    <a:pt x="86264" y="15071"/>
                    <a:pt x="86903" y="16348"/>
                    <a:pt x="87542" y="18263"/>
                  </a:cubicBezTo>
                  <a:cubicBezTo>
                    <a:pt x="88820" y="22732"/>
                    <a:pt x="90737" y="27201"/>
                    <a:pt x="94571" y="30393"/>
                  </a:cubicBezTo>
                  <a:cubicBezTo>
                    <a:pt x="98405" y="32947"/>
                    <a:pt x="102878" y="33585"/>
                    <a:pt x="107990" y="33585"/>
                  </a:cubicBezTo>
                  <a:cubicBezTo>
                    <a:pt x="109907" y="33585"/>
                    <a:pt x="112463" y="33585"/>
                    <a:pt x="113741" y="34223"/>
                  </a:cubicBezTo>
                  <a:cubicBezTo>
                    <a:pt x="113102" y="36139"/>
                    <a:pt x="113102" y="38054"/>
                    <a:pt x="112463" y="39331"/>
                  </a:cubicBezTo>
                  <a:cubicBezTo>
                    <a:pt x="110546" y="43799"/>
                    <a:pt x="109907" y="48268"/>
                    <a:pt x="111185" y="53375"/>
                  </a:cubicBezTo>
                  <a:cubicBezTo>
                    <a:pt x="113102" y="57844"/>
                    <a:pt x="116297" y="61674"/>
                    <a:pt x="120131" y="64228"/>
                  </a:cubicBezTo>
                  <a:cubicBezTo>
                    <a:pt x="121409" y="65505"/>
                    <a:pt x="123326" y="66782"/>
                    <a:pt x="123965" y="68058"/>
                  </a:cubicBezTo>
                  <a:cubicBezTo>
                    <a:pt x="122048" y="68697"/>
                    <a:pt x="120770" y="69974"/>
                    <a:pt x="119492" y="71250"/>
                  </a:cubicBezTo>
                  <a:close/>
                </a:path>
              </a:pathLst>
            </a:custGeom>
            <a:solidFill>
              <a:srgbClr val="046A38"/>
            </a:solidFill>
            <a:ln w="6390" cap="flat">
              <a:noFill/>
              <a:prstDash val="solid"/>
              <a:miter/>
            </a:ln>
          </p:spPr>
          <p:txBody>
            <a:bodyPr rtlCol="0" anchor="ctr"/>
            <a:lstStyle/>
            <a:p>
              <a:endParaRPr lang="en-US"/>
            </a:p>
          </p:txBody>
        </p:sp>
        <p:sp>
          <p:nvSpPr>
            <p:cNvPr id="146" name="Graphic 4">
              <a:extLst>
                <a:ext uri="{FF2B5EF4-FFF2-40B4-BE49-F238E27FC236}">
                  <a16:creationId xmlns:a16="http://schemas.microsoft.com/office/drawing/2014/main" id="{3788A4C9-651B-F2B0-FFDC-D5CBA79D10A5}"/>
                </a:ext>
              </a:extLst>
            </p:cNvPr>
            <p:cNvSpPr/>
            <p:nvPr/>
          </p:nvSpPr>
          <p:spPr>
            <a:xfrm>
              <a:off x="2662886" y="1611148"/>
              <a:ext cx="50682" cy="50765"/>
            </a:xfrm>
            <a:custGeom>
              <a:avLst/>
              <a:gdLst>
                <a:gd name="connsiteX0" fmla="*/ 37501 w 50682"/>
                <a:gd name="connsiteY0" fmla="*/ 2885 h 50765"/>
                <a:gd name="connsiteX1" fmla="*/ 2995 w 50682"/>
                <a:gd name="connsiteY1" fmla="*/ 13738 h 50765"/>
                <a:gd name="connsiteX2" fmla="*/ 1078 w 50682"/>
                <a:gd name="connsiteY2" fmla="*/ 32890 h 50765"/>
                <a:gd name="connsiteX3" fmla="*/ 25360 w 50682"/>
                <a:gd name="connsiteY3" fmla="*/ 50765 h 50765"/>
                <a:gd name="connsiteX4" fmla="*/ 33028 w 50682"/>
                <a:gd name="connsiteY4" fmla="*/ 49488 h 50765"/>
                <a:gd name="connsiteX5" fmla="*/ 49642 w 50682"/>
                <a:gd name="connsiteY5" fmla="*/ 17568 h 50765"/>
                <a:gd name="connsiteX6" fmla="*/ 37501 w 50682"/>
                <a:gd name="connsiteY6" fmla="*/ 2885 h 50765"/>
                <a:gd name="connsiteX7" fmla="*/ 37501 w 50682"/>
                <a:gd name="connsiteY7" fmla="*/ 2885 h 50765"/>
                <a:gd name="connsiteX8" fmla="*/ 29194 w 50682"/>
                <a:gd name="connsiteY8" fmla="*/ 37359 h 50765"/>
                <a:gd name="connsiteX9" fmla="*/ 13219 w 50682"/>
                <a:gd name="connsiteY9" fmla="*/ 29059 h 50765"/>
                <a:gd name="connsiteX10" fmla="*/ 22165 w 50682"/>
                <a:gd name="connsiteY10" fmla="*/ 13099 h 50765"/>
                <a:gd name="connsiteX11" fmla="*/ 25360 w 50682"/>
                <a:gd name="connsiteY11" fmla="*/ 12461 h 50765"/>
                <a:gd name="connsiteX12" fmla="*/ 37501 w 50682"/>
                <a:gd name="connsiteY12" fmla="*/ 21399 h 50765"/>
                <a:gd name="connsiteX13" fmla="*/ 29194 w 50682"/>
                <a:gd name="connsiteY13" fmla="*/ 37359 h 5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82" h="50765">
                  <a:moveTo>
                    <a:pt x="37501" y="2885"/>
                  </a:moveTo>
                  <a:cubicBezTo>
                    <a:pt x="25360" y="-3499"/>
                    <a:pt x="10024" y="970"/>
                    <a:pt x="2995" y="13738"/>
                  </a:cubicBezTo>
                  <a:cubicBezTo>
                    <a:pt x="-200" y="19483"/>
                    <a:pt x="-839" y="26506"/>
                    <a:pt x="1078" y="32890"/>
                  </a:cubicBezTo>
                  <a:cubicBezTo>
                    <a:pt x="4273" y="43743"/>
                    <a:pt x="14497" y="50765"/>
                    <a:pt x="25360" y="50765"/>
                  </a:cubicBezTo>
                  <a:cubicBezTo>
                    <a:pt x="27916" y="50765"/>
                    <a:pt x="30472" y="50127"/>
                    <a:pt x="33028" y="49488"/>
                  </a:cubicBezTo>
                  <a:cubicBezTo>
                    <a:pt x="46447" y="45019"/>
                    <a:pt x="53476" y="30975"/>
                    <a:pt x="49642" y="17568"/>
                  </a:cubicBezTo>
                  <a:cubicBezTo>
                    <a:pt x="47725" y="10546"/>
                    <a:pt x="43252" y="5439"/>
                    <a:pt x="37501" y="2885"/>
                  </a:cubicBezTo>
                  <a:lnTo>
                    <a:pt x="37501" y="2885"/>
                  </a:lnTo>
                  <a:close/>
                  <a:moveTo>
                    <a:pt x="29194" y="37359"/>
                  </a:moveTo>
                  <a:cubicBezTo>
                    <a:pt x="22804" y="39274"/>
                    <a:pt x="15775" y="35443"/>
                    <a:pt x="13219" y="29059"/>
                  </a:cubicBezTo>
                  <a:cubicBezTo>
                    <a:pt x="11302" y="22037"/>
                    <a:pt x="15136" y="15015"/>
                    <a:pt x="22165" y="13099"/>
                  </a:cubicBezTo>
                  <a:cubicBezTo>
                    <a:pt x="23443" y="12461"/>
                    <a:pt x="24721" y="12461"/>
                    <a:pt x="25360" y="12461"/>
                  </a:cubicBezTo>
                  <a:cubicBezTo>
                    <a:pt x="31111" y="12461"/>
                    <a:pt x="35584" y="16291"/>
                    <a:pt x="37501" y="21399"/>
                  </a:cubicBezTo>
                  <a:cubicBezTo>
                    <a:pt x="39418" y="27783"/>
                    <a:pt x="36223" y="34805"/>
                    <a:pt x="29194" y="37359"/>
                  </a:cubicBezTo>
                  <a:close/>
                </a:path>
              </a:pathLst>
            </a:custGeom>
            <a:solidFill>
              <a:srgbClr val="046A38"/>
            </a:solidFill>
            <a:ln w="6390" cap="flat">
              <a:noFill/>
              <a:prstDash val="solid"/>
              <a:miter/>
            </a:ln>
          </p:spPr>
          <p:txBody>
            <a:bodyPr rtlCol="0" anchor="ctr"/>
            <a:lstStyle/>
            <a:p>
              <a:endParaRPr lang="en-US"/>
            </a:p>
          </p:txBody>
        </p:sp>
        <p:sp>
          <p:nvSpPr>
            <p:cNvPr id="147" name="Graphic 4">
              <a:extLst>
                <a:ext uri="{FF2B5EF4-FFF2-40B4-BE49-F238E27FC236}">
                  <a16:creationId xmlns:a16="http://schemas.microsoft.com/office/drawing/2014/main" id="{8AE4A2C7-FA34-73FE-5850-9609537E005D}"/>
                </a:ext>
              </a:extLst>
            </p:cNvPr>
            <p:cNvSpPr/>
            <p:nvPr/>
          </p:nvSpPr>
          <p:spPr>
            <a:xfrm>
              <a:off x="2725947" y="1463621"/>
              <a:ext cx="138022" cy="133175"/>
            </a:xfrm>
            <a:custGeom>
              <a:avLst/>
              <a:gdLst>
                <a:gd name="connsiteX0" fmla="*/ 128438 w 138022"/>
                <a:gd name="connsiteY0" fmla="*/ 54014 h 133175"/>
                <a:gd name="connsiteX1" fmla="*/ 123326 w 138022"/>
                <a:gd name="connsiteY1" fmla="*/ 49545 h 133175"/>
                <a:gd name="connsiteX2" fmla="*/ 124604 w 138022"/>
                <a:gd name="connsiteY2" fmla="*/ 43161 h 133175"/>
                <a:gd name="connsiteX3" fmla="*/ 120770 w 138022"/>
                <a:gd name="connsiteY3" fmla="*/ 22732 h 133175"/>
                <a:gd name="connsiteX4" fmla="*/ 108629 w 138022"/>
                <a:gd name="connsiteY4" fmla="*/ 20817 h 133175"/>
                <a:gd name="connsiteX5" fmla="*/ 102878 w 138022"/>
                <a:gd name="connsiteY5" fmla="*/ 20179 h 133175"/>
                <a:gd name="connsiteX6" fmla="*/ 100322 w 138022"/>
                <a:gd name="connsiteY6" fmla="*/ 14433 h 133175"/>
                <a:gd name="connsiteX7" fmla="*/ 90737 w 138022"/>
                <a:gd name="connsiteY7" fmla="*/ 1027 h 133175"/>
                <a:gd name="connsiteX8" fmla="*/ 74762 w 138022"/>
                <a:gd name="connsiteY8" fmla="*/ 5495 h 133175"/>
                <a:gd name="connsiteX9" fmla="*/ 66455 w 138022"/>
                <a:gd name="connsiteY9" fmla="*/ 8049 h 133175"/>
                <a:gd name="connsiteX10" fmla="*/ 63899 w 138022"/>
                <a:gd name="connsiteY10" fmla="*/ 5495 h 133175"/>
                <a:gd name="connsiteX11" fmla="*/ 47925 w 138022"/>
                <a:gd name="connsiteY11" fmla="*/ 388 h 133175"/>
                <a:gd name="connsiteX12" fmla="*/ 37701 w 138022"/>
                <a:gd name="connsiteY12" fmla="*/ 13795 h 133175"/>
                <a:gd name="connsiteX13" fmla="*/ 35145 w 138022"/>
                <a:gd name="connsiteY13" fmla="*/ 19540 h 133175"/>
                <a:gd name="connsiteX14" fmla="*/ 28755 w 138022"/>
                <a:gd name="connsiteY14" fmla="*/ 20179 h 133175"/>
                <a:gd name="connsiteX15" fmla="*/ 10863 w 138022"/>
                <a:gd name="connsiteY15" fmla="*/ 30393 h 133175"/>
                <a:gd name="connsiteX16" fmla="*/ 12780 w 138022"/>
                <a:gd name="connsiteY16" fmla="*/ 42523 h 133175"/>
                <a:gd name="connsiteX17" fmla="*/ 14058 w 138022"/>
                <a:gd name="connsiteY17" fmla="*/ 48268 h 133175"/>
                <a:gd name="connsiteX18" fmla="*/ 9585 w 138022"/>
                <a:gd name="connsiteY18" fmla="*/ 52099 h 133175"/>
                <a:gd name="connsiteX19" fmla="*/ 0 w 138022"/>
                <a:gd name="connsiteY19" fmla="*/ 65505 h 133175"/>
                <a:gd name="connsiteX20" fmla="*/ 9585 w 138022"/>
                <a:gd name="connsiteY20" fmla="*/ 78911 h 133175"/>
                <a:gd name="connsiteX21" fmla="*/ 14697 w 138022"/>
                <a:gd name="connsiteY21" fmla="*/ 83380 h 133175"/>
                <a:gd name="connsiteX22" fmla="*/ 13419 w 138022"/>
                <a:gd name="connsiteY22" fmla="*/ 89764 h 133175"/>
                <a:gd name="connsiteX23" fmla="*/ 17253 w 138022"/>
                <a:gd name="connsiteY23" fmla="*/ 110193 h 133175"/>
                <a:gd name="connsiteX24" fmla="*/ 29394 w 138022"/>
                <a:gd name="connsiteY24" fmla="*/ 112108 h 133175"/>
                <a:gd name="connsiteX25" fmla="*/ 35145 w 138022"/>
                <a:gd name="connsiteY25" fmla="*/ 112746 h 133175"/>
                <a:gd name="connsiteX26" fmla="*/ 37701 w 138022"/>
                <a:gd name="connsiteY26" fmla="*/ 118492 h 133175"/>
                <a:gd name="connsiteX27" fmla="*/ 47285 w 138022"/>
                <a:gd name="connsiteY27" fmla="*/ 131898 h 133175"/>
                <a:gd name="connsiteX28" fmla="*/ 63260 w 138022"/>
                <a:gd name="connsiteY28" fmla="*/ 127430 h 133175"/>
                <a:gd name="connsiteX29" fmla="*/ 68372 w 138022"/>
                <a:gd name="connsiteY29" fmla="*/ 124238 h 133175"/>
                <a:gd name="connsiteX30" fmla="*/ 73484 w 138022"/>
                <a:gd name="connsiteY30" fmla="*/ 127430 h 133175"/>
                <a:gd name="connsiteX31" fmla="*/ 86264 w 138022"/>
                <a:gd name="connsiteY31" fmla="*/ 133175 h 133175"/>
                <a:gd name="connsiteX32" fmla="*/ 89459 w 138022"/>
                <a:gd name="connsiteY32" fmla="*/ 132537 h 133175"/>
                <a:gd name="connsiteX33" fmla="*/ 99683 w 138022"/>
                <a:gd name="connsiteY33" fmla="*/ 119130 h 133175"/>
                <a:gd name="connsiteX34" fmla="*/ 102239 w 138022"/>
                <a:gd name="connsiteY34" fmla="*/ 114023 h 133175"/>
                <a:gd name="connsiteX35" fmla="*/ 108629 w 138022"/>
                <a:gd name="connsiteY35" fmla="*/ 113385 h 133175"/>
                <a:gd name="connsiteX36" fmla="*/ 126521 w 138022"/>
                <a:gd name="connsiteY36" fmla="*/ 103170 h 133175"/>
                <a:gd name="connsiteX37" fmla="*/ 125243 w 138022"/>
                <a:gd name="connsiteY37" fmla="*/ 91679 h 133175"/>
                <a:gd name="connsiteX38" fmla="*/ 123965 w 138022"/>
                <a:gd name="connsiteY38" fmla="*/ 85934 h 133175"/>
                <a:gd name="connsiteX39" fmla="*/ 128438 w 138022"/>
                <a:gd name="connsiteY39" fmla="*/ 82103 h 133175"/>
                <a:gd name="connsiteX40" fmla="*/ 138023 w 138022"/>
                <a:gd name="connsiteY40" fmla="*/ 68697 h 133175"/>
                <a:gd name="connsiteX41" fmla="*/ 128438 w 138022"/>
                <a:gd name="connsiteY41" fmla="*/ 54014 h 133175"/>
                <a:gd name="connsiteX42" fmla="*/ 120131 w 138022"/>
                <a:gd name="connsiteY42" fmla="*/ 71251 h 133175"/>
                <a:gd name="connsiteX43" fmla="*/ 111824 w 138022"/>
                <a:gd name="connsiteY43" fmla="*/ 94233 h 133175"/>
                <a:gd name="connsiteX44" fmla="*/ 112463 w 138022"/>
                <a:gd name="connsiteY44" fmla="*/ 94871 h 133175"/>
                <a:gd name="connsiteX45" fmla="*/ 113741 w 138022"/>
                <a:gd name="connsiteY45" fmla="*/ 100617 h 133175"/>
                <a:gd name="connsiteX46" fmla="*/ 107990 w 138022"/>
                <a:gd name="connsiteY46" fmla="*/ 101255 h 133175"/>
                <a:gd name="connsiteX47" fmla="*/ 94571 w 138022"/>
                <a:gd name="connsiteY47" fmla="*/ 103809 h 133175"/>
                <a:gd name="connsiteX48" fmla="*/ 87542 w 138022"/>
                <a:gd name="connsiteY48" fmla="*/ 115300 h 133175"/>
                <a:gd name="connsiteX49" fmla="*/ 84986 w 138022"/>
                <a:gd name="connsiteY49" fmla="*/ 120407 h 133175"/>
                <a:gd name="connsiteX50" fmla="*/ 79874 w 138022"/>
                <a:gd name="connsiteY50" fmla="*/ 117215 h 133175"/>
                <a:gd name="connsiteX51" fmla="*/ 67733 w 138022"/>
                <a:gd name="connsiteY51" fmla="*/ 111470 h 133175"/>
                <a:gd name="connsiteX52" fmla="*/ 67733 w 138022"/>
                <a:gd name="connsiteY52" fmla="*/ 111470 h 133175"/>
                <a:gd name="connsiteX53" fmla="*/ 54954 w 138022"/>
                <a:gd name="connsiteY53" fmla="*/ 116577 h 133175"/>
                <a:gd name="connsiteX54" fmla="*/ 50480 w 138022"/>
                <a:gd name="connsiteY54" fmla="*/ 119130 h 133175"/>
                <a:gd name="connsiteX55" fmla="*/ 48564 w 138022"/>
                <a:gd name="connsiteY55" fmla="*/ 114023 h 133175"/>
                <a:gd name="connsiteX56" fmla="*/ 29394 w 138022"/>
                <a:gd name="connsiteY56" fmla="*/ 98702 h 133175"/>
                <a:gd name="connsiteX57" fmla="*/ 28116 w 138022"/>
                <a:gd name="connsiteY57" fmla="*/ 98702 h 133175"/>
                <a:gd name="connsiteX58" fmla="*/ 22365 w 138022"/>
                <a:gd name="connsiteY58" fmla="*/ 98702 h 133175"/>
                <a:gd name="connsiteX59" fmla="*/ 23643 w 138022"/>
                <a:gd name="connsiteY59" fmla="*/ 92956 h 133175"/>
                <a:gd name="connsiteX60" fmla="*/ 16614 w 138022"/>
                <a:gd name="connsiteY60" fmla="*/ 68697 h 133175"/>
                <a:gd name="connsiteX61" fmla="*/ 15975 w 138022"/>
                <a:gd name="connsiteY61" fmla="*/ 68059 h 133175"/>
                <a:gd name="connsiteX62" fmla="*/ 12141 w 138022"/>
                <a:gd name="connsiteY62" fmla="*/ 64228 h 133175"/>
                <a:gd name="connsiteX63" fmla="*/ 16614 w 138022"/>
                <a:gd name="connsiteY63" fmla="*/ 60398 h 133175"/>
                <a:gd name="connsiteX64" fmla="*/ 25560 w 138022"/>
                <a:gd name="connsiteY64" fmla="*/ 50183 h 133175"/>
                <a:gd name="connsiteX65" fmla="*/ 24282 w 138022"/>
                <a:gd name="connsiteY65" fmla="*/ 36777 h 133175"/>
                <a:gd name="connsiteX66" fmla="*/ 23004 w 138022"/>
                <a:gd name="connsiteY66" fmla="*/ 31031 h 133175"/>
                <a:gd name="connsiteX67" fmla="*/ 28755 w 138022"/>
                <a:gd name="connsiteY67" fmla="*/ 31031 h 133175"/>
                <a:gd name="connsiteX68" fmla="*/ 42174 w 138022"/>
                <a:gd name="connsiteY68" fmla="*/ 28478 h 133175"/>
                <a:gd name="connsiteX69" fmla="*/ 49202 w 138022"/>
                <a:gd name="connsiteY69" fmla="*/ 16987 h 133175"/>
                <a:gd name="connsiteX70" fmla="*/ 51759 w 138022"/>
                <a:gd name="connsiteY70" fmla="*/ 11879 h 133175"/>
                <a:gd name="connsiteX71" fmla="*/ 56870 w 138022"/>
                <a:gd name="connsiteY71" fmla="*/ 15071 h 133175"/>
                <a:gd name="connsiteX72" fmla="*/ 69011 w 138022"/>
                <a:gd name="connsiteY72" fmla="*/ 20817 h 133175"/>
                <a:gd name="connsiteX73" fmla="*/ 81791 w 138022"/>
                <a:gd name="connsiteY73" fmla="*/ 15710 h 133175"/>
                <a:gd name="connsiteX74" fmla="*/ 86264 w 138022"/>
                <a:gd name="connsiteY74" fmla="*/ 13156 h 133175"/>
                <a:gd name="connsiteX75" fmla="*/ 88181 w 138022"/>
                <a:gd name="connsiteY75" fmla="*/ 18263 h 133175"/>
                <a:gd name="connsiteX76" fmla="*/ 107351 w 138022"/>
                <a:gd name="connsiteY76" fmla="*/ 33585 h 133175"/>
                <a:gd name="connsiteX77" fmla="*/ 107990 w 138022"/>
                <a:gd name="connsiteY77" fmla="*/ 33585 h 133175"/>
                <a:gd name="connsiteX78" fmla="*/ 113741 w 138022"/>
                <a:gd name="connsiteY78" fmla="*/ 33585 h 133175"/>
                <a:gd name="connsiteX79" fmla="*/ 112463 w 138022"/>
                <a:gd name="connsiteY79" fmla="*/ 38692 h 133175"/>
                <a:gd name="connsiteX80" fmla="*/ 119492 w 138022"/>
                <a:gd name="connsiteY80" fmla="*/ 62951 h 133175"/>
                <a:gd name="connsiteX81" fmla="*/ 120131 w 138022"/>
                <a:gd name="connsiteY81" fmla="*/ 63590 h 133175"/>
                <a:gd name="connsiteX82" fmla="*/ 123965 w 138022"/>
                <a:gd name="connsiteY82" fmla="*/ 67420 h 133175"/>
                <a:gd name="connsiteX83" fmla="*/ 120131 w 138022"/>
                <a:gd name="connsiteY83" fmla="*/ 71251 h 1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38022" h="133175">
                  <a:moveTo>
                    <a:pt x="128438" y="54014"/>
                  </a:moveTo>
                  <a:cubicBezTo>
                    <a:pt x="126521" y="52737"/>
                    <a:pt x="125243" y="51460"/>
                    <a:pt x="123326" y="49545"/>
                  </a:cubicBezTo>
                  <a:cubicBezTo>
                    <a:pt x="123326" y="47630"/>
                    <a:pt x="123965" y="45076"/>
                    <a:pt x="124604" y="43161"/>
                  </a:cubicBezTo>
                  <a:cubicBezTo>
                    <a:pt x="129077" y="36777"/>
                    <a:pt x="127160" y="27201"/>
                    <a:pt x="120770" y="22732"/>
                  </a:cubicBezTo>
                  <a:cubicBezTo>
                    <a:pt x="116936" y="20179"/>
                    <a:pt x="112463" y="19540"/>
                    <a:pt x="108629" y="20817"/>
                  </a:cubicBezTo>
                  <a:cubicBezTo>
                    <a:pt x="106712" y="20817"/>
                    <a:pt x="104795" y="20817"/>
                    <a:pt x="102878" y="20179"/>
                  </a:cubicBezTo>
                  <a:cubicBezTo>
                    <a:pt x="101600" y="18263"/>
                    <a:pt x="100961" y="16348"/>
                    <a:pt x="100322" y="14433"/>
                  </a:cubicBezTo>
                  <a:cubicBezTo>
                    <a:pt x="98405" y="9326"/>
                    <a:pt x="96488" y="2942"/>
                    <a:pt x="90737" y="1027"/>
                  </a:cubicBezTo>
                  <a:cubicBezTo>
                    <a:pt x="84986" y="-250"/>
                    <a:pt x="79235" y="1665"/>
                    <a:pt x="74762" y="5495"/>
                  </a:cubicBezTo>
                  <a:cubicBezTo>
                    <a:pt x="73484" y="8687"/>
                    <a:pt x="69650" y="9326"/>
                    <a:pt x="66455" y="8049"/>
                  </a:cubicBezTo>
                  <a:cubicBezTo>
                    <a:pt x="65177" y="7411"/>
                    <a:pt x="64538" y="6772"/>
                    <a:pt x="63899" y="5495"/>
                  </a:cubicBezTo>
                  <a:cubicBezTo>
                    <a:pt x="59426" y="1027"/>
                    <a:pt x="53675" y="-888"/>
                    <a:pt x="47925" y="388"/>
                  </a:cubicBezTo>
                  <a:cubicBezTo>
                    <a:pt x="41535" y="2304"/>
                    <a:pt x="38979" y="8687"/>
                    <a:pt x="37701" y="13795"/>
                  </a:cubicBezTo>
                  <a:cubicBezTo>
                    <a:pt x="37062" y="15710"/>
                    <a:pt x="36423" y="17625"/>
                    <a:pt x="35145" y="19540"/>
                  </a:cubicBezTo>
                  <a:cubicBezTo>
                    <a:pt x="33228" y="20179"/>
                    <a:pt x="30672" y="20179"/>
                    <a:pt x="28755" y="20179"/>
                  </a:cubicBezTo>
                  <a:cubicBezTo>
                    <a:pt x="21087" y="17625"/>
                    <a:pt x="12780" y="22732"/>
                    <a:pt x="10863" y="30393"/>
                  </a:cubicBezTo>
                  <a:cubicBezTo>
                    <a:pt x="9585" y="34223"/>
                    <a:pt x="10224" y="38692"/>
                    <a:pt x="12780" y="42523"/>
                  </a:cubicBezTo>
                  <a:cubicBezTo>
                    <a:pt x="13419" y="44438"/>
                    <a:pt x="14058" y="46353"/>
                    <a:pt x="14058" y="48268"/>
                  </a:cubicBezTo>
                  <a:cubicBezTo>
                    <a:pt x="12780" y="49545"/>
                    <a:pt x="10863" y="50822"/>
                    <a:pt x="9585" y="52099"/>
                  </a:cubicBezTo>
                  <a:cubicBezTo>
                    <a:pt x="5112" y="55291"/>
                    <a:pt x="0" y="59121"/>
                    <a:pt x="0" y="65505"/>
                  </a:cubicBezTo>
                  <a:cubicBezTo>
                    <a:pt x="0" y="71889"/>
                    <a:pt x="5112" y="75719"/>
                    <a:pt x="9585" y="78911"/>
                  </a:cubicBezTo>
                  <a:cubicBezTo>
                    <a:pt x="11502" y="80188"/>
                    <a:pt x="12780" y="81465"/>
                    <a:pt x="14697" y="83380"/>
                  </a:cubicBezTo>
                  <a:cubicBezTo>
                    <a:pt x="14697" y="85295"/>
                    <a:pt x="14058" y="87849"/>
                    <a:pt x="13419" y="89764"/>
                  </a:cubicBezTo>
                  <a:cubicBezTo>
                    <a:pt x="8946" y="96786"/>
                    <a:pt x="10863" y="105724"/>
                    <a:pt x="17253" y="110193"/>
                  </a:cubicBezTo>
                  <a:cubicBezTo>
                    <a:pt x="20448" y="112746"/>
                    <a:pt x="24921" y="113385"/>
                    <a:pt x="29394" y="112108"/>
                  </a:cubicBezTo>
                  <a:cubicBezTo>
                    <a:pt x="31311" y="112108"/>
                    <a:pt x="33228" y="112108"/>
                    <a:pt x="35145" y="112746"/>
                  </a:cubicBezTo>
                  <a:cubicBezTo>
                    <a:pt x="36423" y="114662"/>
                    <a:pt x="37062" y="116577"/>
                    <a:pt x="37701" y="118492"/>
                  </a:cubicBezTo>
                  <a:cubicBezTo>
                    <a:pt x="39617" y="123599"/>
                    <a:pt x="41535" y="129983"/>
                    <a:pt x="47285" y="131898"/>
                  </a:cubicBezTo>
                  <a:cubicBezTo>
                    <a:pt x="53036" y="133175"/>
                    <a:pt x="58787" y="131260"/>
                    <a:pt x="63260" y="127430"/>
                  </a:cubicBezTo>
                  <a:cubicBezTo>
                    <a:pt x="65177" y="126153"/>
                    <a:pt x="66455" y="124876"/>
                    <a:pt x="68372" y="124238"/>
                  </a:cubicBezTo>
                  <a:cubicBezTo>
                    <a:pt x="70289" y="124876"/>
                    <a:pt x="72206" y="126153"/>
                    <a:pt x="73484" y="127430"/>
                  </a:cubicBezTo>
                  <a:cubicBezTo>
                    <a:pt x="77318" y="130622"/>
                    <a:pt x="81791" y="132537"/>
                    <a:pt x="86264" y="133175"/>
                  </a:cubicBezTo>
                  <a:cubicBezTo>
                    <a:pt x="87542" y="133175"/>
                    <a:pt x="88820" y="133175"/>
                    <a:pt x="89459" y="132537"/>
                  </a:cubicBezTo>
                  <a:cubicBezTo>
                    <a:pt x="95849" y="130622"/>
                    <a:pt x="97766" y="124238"/>
                    <a:pt x="99683" y="119130"/>
                  </a:cubicBezTo>
                  <a:cubicBezTo>
                    <a:pt x="100322" y="117215"/>
                    <a:pt x="100961" y="115300"/>
                    <a:pt x="102239" y="114023"/>
                  </a:cubicBezTo>
                  <a:cubicBezTo>
                    <a:pt x="104156" y="113385"/>
                    <a:pt x="106712" y="113385"/>
                    <a:pt x="108629" y="113385"/>
                  </a:cubicBezTo>
                  <a:cubicBezTo>
                    <a:pt x="116297" y="115300"/>
                    <a:pt x="124604" y="110831"/>
                    <a:pt x="126521" y="103170"/>
                  </a:cubicBezTo>
                  <a:cubicBezTo>
                    <a:pt x="127799" y="99340"/>
                    <a:pt x="127160" y="94871"/>
                    <a:pt x="125243" y="91679"/>
                  </a:cubicBezTo>
                  <a:cubicBezTo>
                    <a:pt x="124604" y="89764"/>
                    <a:pt x="123965" y="87849"/>
                    <a:pt x="123965" y="85934"/>
                  </a:cubicBezTo>
                  <a:cubicBezTo>
                    <a:pt x="125243" y="84657"/>
                    <a:pt x="127160" y="83380"/>
                    <a:pt x="128438" y="82103"/>
                  </a:cubicBezTo>
                  <a:cubicBezTo>
                    <a:pt x="133550" y="79550"/>
                    <a:pt x="137384" y="74443"/>
                    <a:pt x="138023" y="68697"/>
                  </a:cubicBezTo>
                  <a:cubicBezTo>
                    <a:pt x="138023" y="61675"/>
                    <a:pt x="132911" y="57206"/>
                    <a:pt x="128438" y="54014"/>
                  </a:cubicBezTo>
                  <a:close/>
                  <a:moveTo>
                    <a:pt x="120131" y="71251"/>
                  </a:moveTo>
                  <a:cubicBezTo>
                    <a:pt x="111185" y="75081"/>
                    <a:pt x="107990" y="85934"/>
                    <a:pt x="111824" y="94233"/>
                  </a:cubicBezTo>
                  <a:cubicBezTo>
                    <a:pt x="111824" y="94233"/>
                    <a:pt x="111824" y="94871"/>
                    <a:pt x="112463" y="94871"/>
                  </a:cubicBezTo>
                  <a:cubicBezTo>
                    <a:pt x="113102" y="96786"/>
                    <a:pt x="113741" y="98702"/>
                    <a:pt x="113741" y="100617"/>
                  </a:cubicBezTo>
                  <a:cubicBezTo>
                    <a:pt x="111824" y="100617"/>
                    <a:pt x="109907" y="101255"/>
                    <a:pt x="107990" y="101255"/>
                  </a:cubicBezTo>
                  <a:cubicBezTo>
                    <a:pt x="103517" y="100617"/>
                    <a:pt x="98405" y="101894"/>
                    <a:pt x="94571" y="103809"/>
                  </a:cubicBezTo>
                  <a:cubicBezTo>
                    <a:pt x="91376" y="107001"/>
                    <a:pt x="88820" y="110831"/>
                    <a:pt x="87542" y="115300"/>
                  </a:cubicBezTo>
                  <a:cubicBezTo>
                    <a:pt x="86903" y="117215"/>
                    <a:pt x="86264" y="119130"/>
                    <a:pt x="84986" y="120407"/>
                  </a:cubicBezTo>
                  <a:cubicBezTo>
                    <a:pt x="83069" y="119769"/>
                    <a:pt x="81791" y="118492"/>
                    <a:pt x="79874" y="117215"/>
                  </a:cubicBezTo>
                  <a:cubicBezTo>
                    <a:pt x="76679" y="114023"/>
                    <a:pt x="72206" y="112108"/>
                    <a:pt x="67733" y="111470"/>
                  </a:cubicBezTo>
                  <a:lnTo>
                    <a:pt x="67733" y="111470"/>
                  </a:lnTo>
                  <a:cubicBezTo>
                    <a:pt x="63260" y="112108"/>
                    <a:pt x="58787" y="114023"/>
                    <a:pt x="54954" y="116577"/>
                  </a:cubicBezTo>
                  <a:cubicBezTo>
                    <a:pt x="53675" y="117854"/>
                    <a:pt x="51759" y="118492"/>
                    <a:pt x="50480" y="119130"/>
                  </a:cubicBezTo>
                  <a:cubicBezTo>
                    <a:pt x="49841" y="117215"/>
                    <a:pt x="49202" y="115938"/>
                    <a:pt x="48564" y="114023"/>
                  </a:cubicBezTo>
                  <a:cubicBezTo>
                    <a:pt x="47285" y="104447"/>
                    <a:pt x="38979" y="98063"/>
                    <a:pt x="29394" y="98702"/>
                  </a:cubicBezTo>
                  <a:cubicBezTo>
                    <a:pt x="28755" y="98702"/>
                    <a:pt x="28755" y="98702"/>
                    <a:pt x="28116" y="98702"/>
                  </a:cubicBezTo>
                  <a:lnTo>
                    <a:pt x="22365" y="98702"/>
                  </a:lnTo>
                  <a:cubicBezTo>
                    <a:pt x="22365" y="96786"/>
                    <a:pt x="23004" y="94871"/>
                    <a:pt x="23643" y="92956"/>
                  </a:cubicBezTo>
                  <a:cubicBezTo>
                    <a:pt x="28116" y="84657"/>
                    <a:pt x="25560" y="73804"/>
                    <a:pt x="16614" y="68697"/>
                  </a:cubicBezTo>
                  <a:cubicBezTo>
                    <a:pt x="16614" y="68697"/>
                    <a:pt x="15975" y="68697"/>
                    <a:pt x="15975" y="68059"/>
                  </a:cubicBezTo>
                  <a:cubicBezTo>
                    <a:pt x="14697" y="66782"/>
                    <a:pt x="13419" y="65505"/>
                    <a:pt x="12141" y="64228"/>
                  </a:cubicBezTo>
                  <a:cubicBezTo>
                    <a:pt x="13419" y="62951"/>
                    <a:pt x="14697" y="61675"/>
                    <a:pt x="16614" y="60398"/>
                  </a:cubicBezTo>
                  <a:cubicBezTo>
                    <a:pt x="20448" y="57844"/>
                    <a:pt x="23643" y="54652"/>
                    <a:pt x="25560" y="50183"/>
                  </a:cubicBezTo>
                  <a:cubicBezTo>
                    <a:pt x="26838" y="45715"/>
                    <a:pt x="26199" y="40607"/>
                    <a:pt x="24282" y="36777"/>
                  </a:cubicBezTo>
                  <a:cubicBezTo>
                    <a:pt x="23643" y="34862"/>
                    <a:pt x="23004" y="32947"/>
                    <a:pt x="23004" y="31031"/>
                  </a:cubicBezTo>
                  <a:cubicBezTo>
                    <a:pt x="24921" y="31031"/>
                    <a:pt x="26838" y="31031"/>
                    <a:pt x="28755" y="31031"/>
                  </a:cubicBezTo>
                  <a:cubicBezTo>
                    <a:pt x="33228" y="31670"/>
                    <a:pt x="38340" y="30393"/>
                    <a:pt x="42174" y="28478"/>
                  </a:cubicBezTo>
                  <a:cubicBezTo>
                    <a:pt x="45369" y="25286"/>
                    <a:pt x="47925" y="21455"/>
                    <a:pt x="49202" y="16987"/>
                  </a:cubicBezTo>
                  <a:cubicBezTo>
                    <a:pt x="49841" y="15071"/>
                    <a:pt x="50480" y="13156"/>
                    <a:pt x="51759" y="11879"/>
                  </a:cubicBezTo>
                  <a:cubicBezTo>
                    <a:pt x="53675" y="12518"/>
                    <a:pt x="54954" y="13795"/>
                    <a:pt x="56870" y="15071"/>
                  </a:cubicBezTo>
                  <a:cubicBezTo>
                    <a:pt x="60065" y="18263"/>
                    <a:pt x="64538" y="20179"/>
                    <a:pt x="69011" y="20817"/>
                  </a:cubicBezTo>
                  <a:cubicBezTo>
                    <a:pt x="73484" y="20179"/>
                    <a:pt x="77957" y="18263"/>
                    <a:pt x="81791" y="15710"/>
                  </a:cubicBezTo>
                  <a:cubicBezTo>
                    <a:pt x="83069" y="14433"/>
                    <a:pt x="84986" y="13795"/>
                    <a:pt x="86264" y="13156"/>
                  </a:cubicBezTo>
                  <a:cubicBezTo>
                    <a:pt x="86903" y="15071"/>
                    <a:pt x="87542" y="16348"/>
                    <a:pt x="88181" y="18263"/>
                  </a:cubicBezTo>
                  <a:cubicBezTo>
                    <a:pt x="89459" y="27839"/>
                    <a:pt x="97766" y="34862"/>
                    <a:pt x="107351" y="33585"/>
                  </a:cubicBezTo>
                  <a:cubicBezTo>
                    <a:pt x="107351" y="33585"/>
                    <a:pt x="107990" y="33585"/>
                    <a:pt x="107990" y="33585"/>
                  </a:cubicBezTo>
                  <a:cubicBezTo>
                    <a:pt x="109907" y="33585"/>
                    <a:pt x="112463" y="33585"/>
                    <a:pt x="113741" y="33585"/>
                  </a:cubicBezTo>
                  <a:cubicBezTo>
                    <a:pt x="113102" y="35500"/>
                    <a:pt x="113102" y="37415"/>
                    <a:pt x="112463" y="38692"/>
                  </a:cubicBezTo>
                  <a:cubicBezTo>
                    <a:pt x="107990" y="46991"/>
                    <a:pt x="110546" y="57844"/>
                    <a:pt x="119492" y="62951"/>
                  </a:cubicBezTo>
                  <a:cubicBezTo>
                    <a:pt x="119492" y="62951"/>
                    <a:pt x="120131" y="62951"/>
                    <a:pt x="120131" y="63590"/>
                  </a:cubicBezTo>
                  <a:cubicBezTo>
                    <a:pt x="121409" y="64867"/>
                    <a:pt x="122687" y="66143"/>
                    <a:pt x="123965" y="67420"/>
                  </a:cubicBezTo>
                  <a:cubicBezTo>
                    <a:pt x="123326" y="69335"/>
                    <a:pt x="122048" y="69974"/>
                    <a:pt x="120131" y="71251"/>
                  </a:cubicBezTo>
                  <a:close/>
                </a:path>
              </a:pathLst>
            </a:custGeom>
            <a:solidFill>
              <a:srgbClr val="046A38"/>
            </a:solidFill>
            <a:ln w="6390" cap="flat">
              <a:noFill/>
              <a:prstDash val="solid"/>
              <a:miter/>
            </a:ln>
          </p:spPr>
          <p:txBody>
            <a:bodyPr rtlCol="0" anchor="ctr"/>
            <a:lstStyle/>
            <a:p>
              <a:endParaRPr lang="en-US"/>
            </a:p>
          </p:txBody>
        </p:sp>
        <p:sp>
          <p:nvSpPr>
            <p:cNvPr id="148" name="Graphic 4">
              <a:extLst>
                <a:ext uri="{FF2B5EF4-FFF2-40B4-BE49-F238E27FC236}">
                  <a16:creationId xmlns:a16="http://schemas.microsoft.com/office/drawing/2014/main" id="{793BECFB-837D-2A64-E381-763D93405F89}"/>
                </a:ext>
              </a:extLst>
            </p:cNvPr>
            <p:cNvSpPr/>
            <p:nvPr/>
          </p:nvSpPr>
          <p:spPr>
            <a:xfrm>
              <a:off x="2769705" y="1505030"/>
              <a:ext cx="51144" cy="50601"/>
            </a:xfrm>
            <a:custGeom>
              <a:avLst/>
              <a:gdLst>
                <a:gd name="connsiteX0" fmla="*/ 17585 w 51144"/>
                <a:gd name="connsiteY0" fmla="*/ 1114 h 50601"/>
                <a:gd name="connsiteX1" fmla="*/ 2888 w 51144"/>
                <a:gd name="connsiteY1" fmla="*/ 13243 h 50601"/>
                <a:gd name="connsiteX2" fmla="*/ 13751 w 51144"/>
                <a:gd name="connsiteY2" fmla="*/ 47717 h 50601"/>
                <a:gd name="connsiteX3" fmla="*/ 48256 w 51144"/>
                <a:gd name="connsiteY3" fmla="*/ 36864 h 50601"/>
                <a:gd name="connsiteX4" fmla="*/ 37393 w 51144"/>
                <a:gd name="connsiteY4" fmla="*/ 2390 h 50601"/>
                <a:gd name="connsiteX5" fmla="*/ 17585 w 51144"/>
                <a:gd name="connsiteY5" fmla="*/ 1114 h 50601"/>
                <a:gd name="connsiteX6" fmla="*/ 28447 w 51144"/>
                <a:gd name="connsiteY6" fmla="*/ 37502 h 50601"/>
                <a:gd name="connsiteX7" fmla="*/ 13751 w 51144"/>
                <a:gd name="connsiteY7" fmla="*/ 26650 h 50601"/>
                <a:gd name="connsiteX8" fmla="*/ 20780 w 51144"/>
                <a:gd name="connsiteY8" fmla="*/ 13243 h 50601"/>
                <a:gd name="connsiteX9" fmla="*/ 24613 w 51144"/>
                <a:gd name="connsiteY9" fmla="*/ 12605 h 50601"/>
                <a:gd name="connsiteX10" fmla="*/ 36755 w 51144"/>
                <a:gd name="connsiteY10" fmla="*/ 26011 h 50601"/>
                <a:gd name="connsiteX11" fmla="*/ 28447 w 51144"/>
                <a:gd name="connsiteY11" fmla="*/ 37502 h 5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44" h="50601">
                  <a:moveTo>
                    <a:pt x="17585" y="1114"/>
                  </a:moveTo>
                  <a:cubicBezTo>
                    <a:pt x="11195" y="3029"/>
                    <a:pt x="5444" y="7498"/>
                    <a:pt x="2888" y="13243"/>
                  </a:cubicBezTo>
                  <a:cubicBezTo>
                    <a:pt x="-3502" y="26011"/>
                    <a:pt x="971" y="41333"/>
                    <a:pt x="13751" y="47717"/>
                  </a:cubicBezTo>
                  <a:cubicBezTo>
                    <a:pt x="26531" y="54101"/>
                    <a:pt x="41866" y="49632"/>
                    <a:pt x="48256" y="36864"/>
                  </a:cubicBezTo>
                  <a:cubicBezTo>
                    <a:pt x="54646" y="24096"/>
                    <a:pt x="50173" y="8774"/>
                    <a:pt x="37393" y="2390"/>
                  </a:cubicBezTo>
                  <a:cubicBezTo>
                    <a:pt x="31003" y="-163"/>
                    <a:pt x="23975" y="-802"/>
                    <a:pt x="17585" y="1114"/>
                  </a:cubicBezTo>
                  <a:close/>
                  <a:moveTo>
                    <a:pt x="28447" y="37502"/>
                  </a:moveTo>
                  <a:cubicBezTo>
                    <a:pt x="21419" y="38779"/>
                    <a:pt x="15029" y="33672"/>
                    <a:pt x="13751" y="26650"/>
                  </a:cubicBezTo>
                  <a:cubicBezTo>
                    <a:pt x="13112" y="20904"/>
                    <a:pt x="15668" y="15797"/>
                    <a:pt x="20780" y="13243"/>
                  </a:cubicBezTo>
                  <a:cubicBezTo>
                    <a:pt x="22058" y="12605"/>
                    <a:pt x="23336" y="12605"/>
                    <a:pt x="24613" y="12605"/>
                  </a:cubicBezTo>
                  <a:cubicBezTo>
                    <a:pt x="31642" y="13243"/>
                    <a:pt x="36755" y="18989"/>
                    <a:pt x="36755" y="26011"/>
                  </a:cubicBezTo>
                  <a:cubicBezTo>
                    <a:pt x="36755" y="31118"/>
                    <a:pt x="33560" y="35587"/>
                    <a:pt x="28447" y="37502"/>
                  </a:cubicBezTo>
                  <a:close/>
                </a:path>
              </a:pathLst>
            </a:custGeom>
            <a:solidFill>
              <a:srgbClr val="046A38"/>
            </a:solidFill>
            <a:ln w="6390" cap="flat">
              <a:noFill/>
              <a:prstDash val="solid"/>
              <a:miter/>
            </a:ln>
          </p:spPr>
          <p:txBody>
            <a:bodyPr rtlCol="0" anchor="ctr"/>
            <a:lstStyle/>
            <a:p>
              <a:endParaRPr lang="en-US"/>
            </a:p>
          </p:txBody>
        </p:sp>
      </p:grpSp>
      <p:grpSp>
        <p:nvGrpSpPr>
          <p:cNvPr id="152" name="Group 151">
            <a:extLst>
              <a:ext uri="{FF2B5EF4-FFF2-40B4-BE49-F238E27FC236}">
                <a16:creationId xmlns:a16="http://schemas.microsoft.com/office/drawing/2014/main" id="{1DE9CCB7-545C-E4AB-1763-88B6B90F98C5}"/>
              </a:ext>
            </a:extLst>
          </p:cNvPr>
          <p:cNvGrpSpPr/>
          <p:nvPr/>
        </p:nvGrpSpPr>
        <p:grpSpPr>
          <a:xfrm>
            <a:off x="8929560" y="3071912"/>
            <a:ext cx="2237640" cy="2388119"/>
            <a:chOff x="8929560" y="3071912"/>
            <a:chExt cx="2237640" cy="2388119"/>
          </a:xfrm>
        </p:grpSpPr>
        <p:sp>
          <p:nvSpPr>
            <p:cNvPr id="33" name="Text Placeholder 7">
              <a:extLst>
                <a:ext uri="{FF2B5EF4-FFF2-40B4-BE49-F238E27FC236}">
                  <a16:creationId xmlns:a16="http://schemas.microsoft.com/office/drawing/2014/main" id="{1D640DF5-8B94-4443-DDD3-7DC12FD6D6CF}"/>
                </a:ext>
              </a:extLst>
            </p:cNvPr>
            <p:cNvSpPr txBox="1">
              <a:spLocks/>
            </p:cNvSpPr>
            <p:nvPr/>
          </p:nvSpPr>
          <p:spPr>
            <a:xfrm>
              <a:off x="8929560" y="3433883"/>
              <a:ext cx="1900012"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Model selection</a:t>
              </a:r>
              <a:b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Rectangle 33">
              <a:extLst>
                <a:ext uri="{FF2B5EF4-FFF2-40B4-BE49-F238E27FC236}">
                  <a16:creationId xmlns:a16="http://schemas.microsoft.com/office/drawing/2014/main" id="{205E2D3C-780E-268A-D4EE-14F2D46987F7}"/>
                </a:ext>
              </a:extLst>
            </p:cNvPr>
            <p:cNvSpPr/>
            <p:nvPr/>
          </p:nvSpPr>
          <p:spPr>
            <a:xfrm>
              <a:off x="9034087" y="4026562"/>
              <a:ext cx="2133113" cy="1433469"/>
            </a:xfrm>
            <a:prstGeom prst="rect">
              <a:avLst/>
            </a:prstGeom>
          </p:spPr>
          <p:txBody>
            <a:bodyPr wrap="square" lIns="0" tIns="0" rIns="0" bIns="0">
              <a:spAutoFit/>
            </a:bodyPr>
            <a:lstStyle/>
            <a:p>
              <a:pPr>
                <a:lnSpc>
                  <a:spcPct val="120000"/>
                </a:lnSpc>
                <a:spcBef>
                  <a:spcPts val="300"/>
                </a:spcBef>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Tested regression model for baseline analysis.</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Split data</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Trained on XGBoost</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Validated and fit model</a:t>
              </a:r>
            </a:p>
            <a:p>
              <a:pPr marL="171450" indent="-171450">
                <a:lnSpc>
                  <a:spcPct val="120000"/>
                </a:lnSpc>
                <a:spcBef>
                  <a:spcPts val="300"/>
                </a:spcBef>
                <a:buFont typeface="Arial" panose="020B0604020202020204" pitchFamily="34" charset="0"/>
                <a:buChar char="•"/>
              </a:pP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Explained feature importance using SHAP</a:t>
              </a:r>
            </a:p>
          </p:txBody>
        </p:sp>
        <p:grpSp>
          <p:nvGrpSpPr>
            <p:cNvPr id="149" name="Graphic 4">
              <a:extLst>
                <a:ext uri="{FF2B5EF4-FFF2-40B4-BE49-F238E27FC236}">
                  <a16:creationId xmlns:a16="http://schemas.microsoft.com/office/drawing/2014/main" id="{CB47A8ED-D0C4-90FA-369E-46121DF3352A}"/>
                </a:ext>
              </a:extLst>
            </p:cNvPr>
            <p:cNvGrpSpPr>
              <a:grpSpLocks noChangeAspect="1"/>
            </p:cNvGrpSpPr>
            <p:nvPr/>
          </p:nvGrpSpPr>
          <p:grpSpPr>
            <a:xfrm>
              <a:off x="9033247" y="3071912"/>
              <a:ext cx="361670" cy="361333"/>
              <a:chOff x="5708769" y="918179"/>
              <a:chExt cx="361670" cy="361333"/>
            </a:xfrm>
            <a:solidFill>
              <a:schemeClr val="accent3">
                <a:lumMod val="50000"/>
              </a:schemeClr>
            </a:solidFill>
          </p:grpSpPr>
          <p:sp>
            <p:nvSpPr>
              <p:cNvPr id="150" name="Graphic 4">
                <a:extLst>
                  <a:ext uri="{FF2B5EF4-FFF2-40B4-BE49-F238E27FC236}">
                    <a16:creationId xmlns:a16="http://schemas.microsoft.com/office/drawing/2014/main" id="{156B19EE-372C-00F5-E3F7-816109A89B3E}"/>
                  </a:ext>
                </a:extLst>
              </p:cNvPr>
              <p:cNvSpPr/>
              <p:nvPr/>
            </p:nvSpPr>
            <p:spPr>
              <a:xfrm>
                <a:off x="5708769"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0 w 361670"/>
                  <a:gd name="connsiteY8" fmla="*/ 180667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1157" y="0"/>
                      <a:pt x="180835" y="0"/>
                    </a:cubicBezTo>
                    <a:close/>
                    <a:moveTo>
                      <a:pt x="180835" y="349204"/>
                    </a:moveTo>
                    <a:cubicBezTo>
                      <a:pt x="88181" y="349204"/>
                      <a:pt x="12780" y="273873"/>
                      <a:pt x="12780" y="181305"/>
                    </a:cubicBezTo>
                    <a:cubicBezTo>
                      <a:pt x="12780" y="88737"/>
                      <a:pt x="88181" y="13406"/>
                      <a:pt x="180835" y="13406"/>
                    </a:cubicBezTo>
                    <a:cubicBezTo>
                      <a:pt x="273489" y="13406"/>
                      <a:pt x="348890" y="88099"/>
                      <a:pt x="348890" y="180667"/>
                    </a:cubicBezTo>
                    <a:cubicBezTo>
                      <a:pt x="348890" y="273234"/>
                      <a:pt x="273489" y="349204"/>
                      <a:pt x="180835" y="349204"/>
                    </a:cubicBezTo>
                    <a:close/>
                  </a:path>
                </a:pathLst>
              </a:custGeom>
              <a:grpFill/>
              <a:ln w="6390" cap="flat">
                <a:noFill/>
                <a:prstDash val="solid"/>
                <a:miter/>
              </a:ln>
            </p:spPr>
            <p:txBody>
              <a:bodyPr rtlCol="0" anchor="ctr"/>
              <a:lstStyle/>
              <a:p>
                <a:endParaRPr lang="en-US"/>
              </a:p>
            </p:txBody>
          </p:sp>
          <p:sp>
            <p:nvSpPr>
              <p:cNvPr id="151" name="Graphic 4">
                <a:extLst>
                  <a:ext uri="{FF2B5EF4-FFF2-40B4-BE49-F238E27FC236}">
                    <a16:creationId xmlns:a16="http://schemas.microsoft.com/office/drawing/2014/main" id="{EEA809B9-03D9-210F-4A93-4335286C4DF2}"/>
                  </a:ext>
                </a:extLst>
              </p:cNvPr>
              <p:cNvSpPr/>
              <p:nvPr/>
            </p:nvSpPr>
            <p:spPr>
              <a:xfrm>
                <a:off x="5804383" y="990956"/>
                <a:ext cx="170328" cy="216416"/>
              </a:xfrm>
              <a:custGeom>
                <a:avLst/>
                <a:gdLst>
                  <a:gd name="connsiteX0" fmla="*/ 165096 w 170328"/>
                  <a:gd name="connsiteY0" fmla="*/ 82353 h 216416"/>
                  <a:gd name="connsiteX1" fmla="*/ 151038 w 170328"/>
                  <a:gd name="connsiteY1" fmla="*/ 76608 h 216416"/>
                  <a:gd name="connsiteX2" fmla="*/ 142731 w 170328"/>
                  <a:gd name="connsiteY2" fmla="*/ 78523 h 216416"/>
                  <a:gd name="connsiteX3" fmla="*/ 138258 w 170328"/>
                  <a:gd name="connsiteY3" fmla="*/ 71501 h 216416"/>
                  <a:gd name="connsiteX4" fmla="*/ 124200 w 170328"/>
                  <a:gd name="connsiteY4" fmla="*/ 65755 h 216416"/>
                  <a:gd name="connsiteX5" fmla="*/ 115893 w 170328"/>
                  <a:gd name="connsiteY5" fmla="*/ 67670 h 216416"/>
                  <a:gd name="connsiteX6" fmla="*/ 110781 w 170328"/>
                  <a:gd name="connsiteY6" fmla="*/ 59371 h 216416"/>
                  <a:gd name="connsiteX7" fmla="*/ 96723 w 170328"/>
                  <a:gd name="connsiteY7" fmla="*/ 53625 h 216416"/>
                  <a:gd name="connsiteX8" fmla="*/ 89695 w 170328"/>
                  <a:gd name="connsiteY8" fmla="*/ 54902 h 216416"/>
                  <a:gd name="connsiteX9" fmla="*/ 89695 w 170328"/>
                  <a:gd name="connsiteY9" fmla="*/ 19790 h 216416"/>
                  <a:gd name="connsiteX10" fmla="*/ 89695 w 170328"/>
                  <a:gd name="connsiteY10" fmla="*/ 18514 h 216416"/>
                  <a:gd name="connsiteX11" fmla="*/ 83944 w 170328"/>
                  <a:gd name="connsiteY11" fmla="*/ 5746 h 216416"/>
                  <a:gd name="connsiteX12" fmla="*/ 69886 w 170328"/>
                  <a:gd name="connsiteY12" fmla="*/ 0 h 216416"/>
                  <a:gd name="connsiteX13" fmla="*/ 50077 w 170328"/>
                  <a:gd name="connsiteY13" fmla="*/ 19790 h 216416"/>
                  <a:gd name="connsiteX14" fmla="*/ 50077 w 170328"/>
                  <a:gd name="connsiteY14" fmla="*/ 103420 h 216416"/>
                  <a:gd name="connsiteX15" fmla="*/ 39853 w 170328"/>
                  <a:gd name="connsiteY15" fmla="*/ 86822 h 216416"/>
                  <a:gd name="connsiteX16" fmla="*/ 8542 w 170328"/>
                  <a:gd name="connsiteY16" fmla="*/ 78523 h 216416"/>
                  <a:gd name="connsiteX17" fmla="*/ 874 w 170328"/>
                  <a:gd name="connsiteY17" fmla="*/ 95121 h 216416"/>
                  <a:gd name="connsiteX18" fmla="*/ 30268 w 170328"/>
                  <a:gd name="connsiteY18" fmla="*/ 166622 h 216416"/>
                  <a:gd name="connsiteX19" fmla="*/ 46882 w 170328"/>
                  <a:gd name="connsiteY19" fmla="*/ 187051 h 216416"/>
                  <a:gd name="connsiteX20" fmla="*/ 50077 w 170328"/>
                  <a:gd name="connsiteY20" fmla="*/ 193435 h 216416"/>
                  <a:gd name="connsiteX21" fmla="*/ 50077 w 170328"/>
                  <a:gd name="connsiteY21" fmla="*/ 210033 h 216416"/>
                  <a:gd name="connsiteX22" fmla="*/ 56467 w 170328"/>
                  <a:gd name="connsiteY22" fmla="*/ 216417 h 216416"/>
                  <a:gd name="connsiteX23" fmla="*/ 62857 w 170328"/>
                  <a:gd name="connsiteY23" fmla="*/ 210033 h 216416"/>
                  <a:gd name="connsiteX24" fmla="*/ 62857 w 170328"/>
                  <a:gd name="connsiteY24" fmla="*/ 193435 h 216416"/>
                  <a:gd name="connsiteX25" fmla="*/ 54550 w 170328"/>
                  <a:gd name="connsiteY25" fmla="*/ 176198 h 216416"/>
                  <a:gd name="connsiteX26" fmla="*/ 42409 w 170328"/>
                  <a:gd name="connsiteY26" fmla="*/ 160876 h 216416"/>
                  <a:gd name="connsiteX27" fmla="*/ 13015 w 170328"/>
                  <a:gd name="connsiteY27" fmla="*/ 90014 h 216416"/>
                  <a:gd name="connsiteX28" fmla="*/ 20044 w 170328"/>
                  <a:gd name="connsiteY28" fmla="*/ 88099 h 216416"/>
                  <a:gd name="connsiteX29" fmla="*/ 29629 w 170328"/>
                  <a:gd name="connsiteY29" fmla="*/ 92568 h 216416"/>
                  <a:gd name="connsiteX30" fmla="*/ 51355 w 170328"/>
                  <a:gd name="connsiteY30" fmla="*/ 128956 h 216416"/>
                  <a:gd name="connsiteX31" fmla="*/ 58384 w 170328"/>
                  <a:gd name="connsiteY31" fmla="*/ 131510 h 216416"/>
                  <a:gd name="connsiteX32" fmla="*/ 62857 w 170328"/>
                  <a:gd name="connsiteY32" fmla="*/ 125126 h 216416"/>
                  <a:gd name="connsiteX33" fmla="*/ 62857 w 170328"/>
                  <a:gd name="connsiteY33" fmla="*/ 18514 h 216416"/>
                  <a:gd name="connsiteX34" fmla="*/ 69886 w 170328"/>
                  <a:gd name="connsiteY34" fmla="*/ 11491 h 216416"/>
                  <a:gd name="connsiteX35" fmla="*/ 74997 w 170328"/>
                  <a:gd name="connsiteY35" fmla="*/ 13406 h 216416"/>
                  <a:gd name="connsiteX36" fmla="*/ 76915 w 170328"/>
                  <a:gd name="connsiteY36" fmla="*/ 18514 h 216416"/>
                  <a:gd name="connsiteX37" fmla="*/ 76915 w 170328"/>
                  <a:gd name="connsiteY37" fmla="*/ 71501 h 216416"/>
                  <a:gd name="connsiteX38" fmla="*/ 76915 w 170328"/>
                  <a:gd name="connsiteY38" fmla="*/ 72139 h 216416"/>
                  <a:gd name="connsiteX39" fmla="*/ 76915 w 170328"/>
                  <a:gd name="connsiteY39" fmla="*/ 72139 h 216416"/>
                  <a:gd name="connsiteX40" fmla="*/ 76915 w 170328"/>
                  <a:gd name="connsiteY40" fmla="*/ 92568 h 216416"/>
                  <a:gd name="connsiteX41" fmla="*/ 83305 w 170328"/>
                  <a:gd name="connsiteY41" fmla="*/ 98952 h 216416"/>
                  <a:gd name="connsiteX42" fmla="*/ 89695 w 170328"/>
                  <a:gd name="connsiteY42" fmla="*/ 92568 h 216416"/>
                  <a:gd name="connsiteX43" fmla="*/ 89695 w 170328"/>
                  <a:gd name="connsiteY43" fmla="*/ 72777 h 216416"/>
                  <a:gd name="connsiteX44" fmla="*/ 96723 w 170328"/>
                  <a:gd name="connsiteY44" fmla="*/ 66393 h 216416"/>
                  <a:gd name="connsiteX45" fmla="*/ 101835 w 170328"/>
                  <a:gd name="connsiteY45" fmla="*/ 68309 h 216416"/>
                  <a:gd name="connsiteX46" fmla="*/ 103752 w 170328"/>
                  <a:gd name="connsiteY46" fmla="*/ 73416 h 216416"/>
                  <a:gd name="connsiteX47" fmla="*/ 103752 w 170328"/>
                  <a:gd name="connsiteY47" fmla="*/ 84907 h 216416"/>
                  <a:gd name="connsiteX48" fmla="*/ 103752 w 170328"/>
                  <a:gd name="connsiteY48" fmla="*/ 86184 h 216416"/>
                  <a:gd name="connsiteX49" fmla="*/ 103752 w 170328"/>
                  <a:gd name="connsiteY49" fmla="*/ 86184 h 216416"/>
                  <a:gd name="connsiteX50" fmla="*/ 103752 w 170328"/>
                  <a:gd name="connsiteY50" fmla="*/ 100867 h 216416"/>
                  <a:gd name="connsiteX51" fmla="*/ 110142 w 170328"/>
                  <a:gd name="connsiteY51" fmla="*/ 107251 h 216416"/>
                  <a:gd name="connsiteX52" fmla="*/ 116532 w 170328"/>
                  <a:gd name="connsiteY52" fmla="*/ 100867 h 216416"/>
                  <a:gd name="connsiteX53" fmla="*/ 116532 w 170328"/>
                  <a:gd name="connsiteY53" fmla="*/ 85545 h 216416"/>
                  <a:gd name="connsiteX54" fmla="*/ 123561 w 170328"/>
                  <a:gd name="connsiteY54" fmla="*/ 79161 h 216416"/>
                  <a:gd name="connsiteX55" fmla="*/ 128673 w 170328"/>
                  <a:gd name="connsiteY55" fmla="*/ 81077 h 216416"/>
                  <a:gd name="connsiteX56" fmla="*/ 130590 w 170328"/>
                  <a:gd name="connsiteY56" fmla="*/ 86184 h 216416"/>
                  <a:gd name="connsiteX57" fmla="*/ 130590 w 170328"/>
                  <a:gd name="connsiteY57" fmla="*/ 97037 h 216416"/>
                  <a:gd name="connsiteX58" fmla="*/ 130590 w 170328"/>
                  <a:gd name="connsiteY58" fmla="*/ 97037 h 216416"/>
                  <a:gd name="connsiteX59" fmla="*/ 130590 w 170328"/>
                  <a:gd name="connsiteY59" fmla="*/ 97037 h 216416"/>
                  <a:gd name="connsiteX60" fmla="*/ 130590 w 170328"/>
                  <a:gd name="connsiteY60" fmla="*/ 107889 h 216416"/>
                  <a:gd name="connsiteX61" fmla="*/ 136980 w 170328"/>
                  <a:gd name="connsiteY61" fmla="*/ 114273 h 216416"/>
                  <a:gd name="connsiteX62" fmla="*/ 143370 w 170328"/>
                  <a:gd name="connsiteY62" fmla="*/ 107889 h 216416"/>
                  <a:gd name="connsiteX63" fmla="*/ 143370 w 170328"/>
                  <a:gd name="connsiteY63" fmla="*/ 97037 h 216416"/>
                  <a:gd name="connsiteX64" fmla="*/ 150399 w 170328"/>
                  <a:gd name="connsiteY64" fmla="*/ 90014 h 216416"/>
                  <a:gd name="connsiteX65" fmla="*/ 155511 w 170328"/>
                  <a:gd name="connsiteY65" fmla="*/ 91929 h 216416"/>
                  <a:gd name="connsiteX66" fmla="*/ 157428 w 170328"/>
                  <a:gd name="connsiteY66" fmla="*/ 97037 h 216416"/>
                  <a:gd name="connsiteX67" fmla="*/ 157428 w 170328"/>
                  <a:gd name="connsiteY67" fmla="*/ 113635 h 216416"/>
                  <a:gd name="connsiteX68" fmla="*/ 157428 w 170328"/>
                  <a:gd name="connsiteY68" fmla="*/ 113635 h 216416"/>
                  <a:gd name="connsiteX69" fmla="*/ 157428 w 170328"/>
                  <a:gd name="connsiteY69" fmla="*/ 144278 h 216416"/>
                  <a:gd name="connsiteX70" fmla="*/ 145926 w 170328"/>
                  <a:gd name="connsiteY70" fmla="*/ 172368 h 216416"/>
                  <a:gd name="connsiteX71" fmla="*/ 140175 w 170328"/>
                  <a:gd name="connsiteY71" fmla="*/ 187051 h 216416"/>
                  <a:gd name="connsiteX72" fmla="*/ 140175 w 170328"/>
                  <a:gd name="connsiteY72" fmla="*/ 210033 h 216416"/>
                  <a:gd name="connsiteX73" fmla="*/ 146565 w 170328"/>
                  <a:gd name="connsiteY73" fmla="*/ 216417 h 216416"/>
                  <a:gd name="connsiteX74" fmla="*/ 152955 w 170328"/>
                  <a:gd name="connsiteY74" fmla="*/ 210033 h 216416"/>
                  <a:gd name="connsiteX75" fmla="*/ 152955 w 170328"/>
                  <a:gd name="connsiteY75" fmla="*/ 187051 h 216416"/>
                  <a:gd name="connsiteX76" fmla="*/ 155511 w 170328"/>
                  <a:gd name="connsiteY76" fmla="*/ 181305 h 216416"/>
                  <a:gd name="connsiteX77" fmla="*/ 170208 w 170328"/>
                  <a:gd name="connsiteY77" fmla="*/ 144278 h 216416"/>
                  <a:gd name="connsiteX78" fmla="*/ 170208 w 170328"/>
                  <a:gd name="connsiteY78" fmla="*/ 96398 h 216416"/>
                  <a:gd name="connsiteX79" fmla="*/ 170208 w 170328"/>
                  <a:gd name="connsiteY79" fmla="*/ 96398 h 216416"/>
                  <a:gd name="connsiteX80" fmla="*/ 165096 w 170328"/>
                  <a:gd name="connsiteY80" fmla="*/ 82353 h 21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0328" h="216416">
                    <a:moveTo>
                      <a:pt x="165096" y="82353"/>
                    </a:moveTo>
                    <a:cubicBezTo>
                      <a:pt x="161262" y="78523"/>
                      <a:pt x="156150" y="76608"/>
                      <a:pt x="151038" y="76608"/>
                    </a:cubicBezTo>
                    <a:cubicBezTo>
                      <a:pt x="147843" y="76608"/>
                      <a:pt x="145287" y="77246"/>
                      <a:pt x="142731" y="78523"/>
                    </a:cubicBezTo>
                    <a:cubicBezTo>
                      <a:pt x="141453" y="75969"/>
                      <a:pt x="140175" y="73416"/>
                      <a:pt x="138258" y="71501"/>
                    </a:cubicBezTo>
                    <a:cubicBezTo>
                      <a:pt x="134424" y="67670"/>
                      <a:pt x="129312" y="65755"/>
                      <a:pt x="124200" y="65755"/>
                    </a:cubicBezTo>
                    <a:cubicBezTo>
                      <a:pt x="121005" y="65755"/>
                      <a:pt x="118449" y="66393"/>
                      <a:pt x="115893" y="67670"/>
                    </a:cubicBezTo>
                    <a:cubicBezTo>
                      <a:pt x="115254" y="64478"/>
                      <a:pt x="113337" y="61925"/>
                      <a:pt x="110781" y="59371"/>
                    </a:cubicBezTo>
                    <a:cubicBezTo>
                      <a:pt x="106947" y="55541"/>
                      <a:pt x="101835" y="53625"/>
                      <a:pt x="96723" y="53625"/>
                    </a:cubicBezTo>
                    <a:cubicBezTo>
                      <a:pt x="94167" y="53625"/>
                      <a:pt x="91612" y="54264"/>
                      <a:pt x="89695" y="54902"/>
                    </a:cubicBezTo>
                    <a:lnTo>
                      <a:pt x="89695" y="19790"/>
                    </a:lnTo>
                    <a:cubicBezTo>
                      <a:pt x="89695" y="19152"/>
                      <a:pt x="89695" y="19152"/>
                      <a:pt x="89695" y="18514"/>
                    </a:cubicBezTo>
                    <a:cubicBezTo>
                      <a:pt x="89055" y="14045"/>
                      <a:pt x="87139" y="8938"/>
                      <a:pt x="83944" y="5746"/>
                    </a:cubicBezTo>
                    <a:cubicBezTo>
                      <a:pt x="80110" y="1915"/>
                      <a:pt x="74997" y="0"/>
                      <a:pt x="69886" y="0"/>
                    </a:cubicBezTo>
                    <a:cubicBezTo>
                      <a:pt x="59023" y="0"/>
                      <a:pt x="50077" y="8938"/>
                      <a:pt x="50077" y="19790"/>
                    </a:cubicBezTo>
                    <a:lnTo>
                      <a:pt x="50077" y="103420"/>
                    </a:lnTo>
                    <a:cubicBezTo>
                      <a:pt x="46882" y="98313"/>
                      <a:pt x="43048" y="92568"/>
                      <a:pt x="39853" y="86822"/>
                    </a:cubicBezTo>
                    <a:cubicBezTo>
                      <a:pt x="32824" y="75331"/>
                      <a:pt x="18127" y="73416"/>
                      <a:pt x="8542" y="78523"/>
                    </a:cubicBezTo>
                    <a:cubicBezTo>
                      <a:pt x="1513" y="81715"/>
                      <a:pt x="-1682" y="88737"/>
                      <a:pt x="874" y="95121"/>
                    </a:cubicBezTo>
                    <a:lnTo>
                      <a:pt x="30268" y="166622"/>
                    </a:lnTo>
                    <a:cubicBezTo>
                      <a:pt x="33463" y="174283"/>
                      <a:pt x="39214" y="181944"/>
                      <a:pt x="46882" y="187051"/>
                    </a:cubicBezTo>
                    <a:cubicBezTo>
                      <a:pt x="48799" y="188327"/>
                      <a:pt x="50077" y="190881"/>
                      <a:pt x="50077" y="193435"/>
                    </a:cubicBezTo>
                    <a:lnTo>
                      <a:pt x="50077" y="210033"/>
                    </a:lnTo>
                    <a:cubicBezTo>
                      <a:pt x="50077" y="213863"/>
                      <a:pt x="52633" y="216417"/>
                      <a:pt x="56467" y="216417"/>
                    </a:cubicBezTo>
                    <a:cubicBezTo>
                      <a:pt x="60301" y="216417"/>
                      <a:pt x="62857" y="213863"/>
                      <a:pt x="62857" y="210033"/>
                    </a:cubicBezTo>
                    <a:lnTo>
                      <a:pt x="62857" y="193435"/>
                    </a:lnTo>
                    <a:cubicBezTo>
                      <a:pt x="62857" y="187051"/>
                      <a:pt x="59662" y="180667"/>
                      <a:pt x="54550" y="176198"/>
                    </a:cubicBezTo>
                    <a:cubicBezTo>
                      <a:pt x="48799" y="172368"/>
                      <a:pt x="44326" y="166622"/>
                      <a:pt x="42409" y="160876"/>
                    </a:cubicBezTo>
                    <a:lnTo>
                      <a:pt x="13015" y="90014"/>
                    </a:lnTo>
                    <a:cubicBezTo>
                      <a:pt x="13654" y="89376"/>
                      <a:pt x="16210" y="88099"/>
                      <a:pt x="20044" y="88099"/>
                    </a:cubicBezTo>
                    <a:cubicBezTo>
                      <a:pt x="21961" y="88099"/>
                      <a:pt x="27073" y="88737"/>
                      <a:pt x="29629" y="92568"/>
                    </a:cubicBezTo>
                    <a:cubicBezTo>
                      <a:pt x="39853" y="109804"/>
                      <a:pt x="51355" y="128956"/>
                      <a:pt x="51355" y="128956"/>
                    </a:cubicBezTo>
                    <a:cubicBezTo>
                      <a:pt x="52633" y="131510"/>
                      <a:pt x="55828" y="132787"/>
                      <a:pt x="58384" y="131510"/>
                    </a:cubicBezTo>
                    <a:cubicBezTo>
                      <a:pt x="60940" y="130872"/>
                      <a:pt x="62857" y="128318"/>
                      <a:pt x="62857" y="125126"/>
                    </a:cubicBezTo>
                    <a:lnTo>
                      <a:pt x="62857" y="18514"/>
                    </a:lnTo>
                    <a:cubicBezTo>
                      <a:pt x="62857" y="14683"/>
                      <a:pt x="66052" y="11491"/>
                      <a:pt x="69886" y="11491"/>
                    </a:cubicBezTo>
                    <a:cubicBezTo>
                      <a:pt x="71803" y="11491"/>
                      <a:pt x="73720" y="12130"/>
                      <a:pt x="74997" y="13406"/>
                    </a:cubicBezTo>
                    <a:cubicBezTo>
                      <a:pt x="76276" y="14683"/>
                      <a:pt x="76915" y="15960"/>
                      <a:pt x="76915" y="18514"/>
                    </a:cubicBezTo>
                    <a:lnTo>
                      <a:pt x="76915" y="71501"/>
                    </a:lnTo>
                    <a:cubicBezTo>
                      <a:pt x="76915" y="71501"/>
                      <a:pt x="76915" y="72139"/>
                      <a:pt x="76915" y="72139"/>
                    </a:cubicBezTo>
                    <a:cubicBezTo>
                      <a:pt x="76915" y="72139"/>
                      <a:pt x="76915" y="72139"/>
                      <a:pt x="76915" y="72139"/>
                    </a:cubicBezTo>
                    <a:lnTo>
                      <a:pt x="76915" y="92568"/>
                    </a:lnTo>
                    <a:cubicBezTo>
                      <a:pt x="76915" y="96398"/>
                      <a:pt x="79471" y="98952"/>
                      <a:pt x="83305" y="98952"/>
                    </a:cubicBezTo>
                    <a:cubicBezTo>
                      <a:pt x="87139" y="98952"/>
                      <a:pt x="89695" y="96398"/>
                      <a:pt x="89695" y="92568"/>
                    </a:cubicBezTo>
                    <a:lnTo>
                      <a:pt x="89695" y="72777"/>
                    </a:lnTo>
                    <a:cubicBezTo>
                      <a:pt x="89695" y="68947"/>
                      <a:pt x="92890" y="66393"/>
                      <a:pt x="96723" y="66393"/>
                    </a:cubicBezTo>
                    <a:cubicBezTo>
                      <a:pt x="98640" y="66393"/>
                      <a:pt x="100557" y="67032"/>
                      <a:pt x="101835" y="68309"/>
                    </a:cubicBezTo>
                    <a:cubicBezTo>
                      <a:pt x="103113" y="69585"/>
                      <a:pt x="103752" y="71501"/>
                      <a:pt x="103752" y="73416"/>
                    </a:cubicBezTo>
                    <a:lnTo>
                      <a:pt x="103752" y="84907"/>
                    </a:lnTo>
                    <a:cubicBezTo>
                      <a:pt x="103752" y="85545"/>
                      <a:pt x="103752" y="85545"/>
                      <a:pt x="103752" y="86184"/>
                    </a:cubicBezTo>
                    <a:cubicBezTo>
                      <a:pt x="103752" y="86184"/>
                      <a:pt x="103752" y="86184"/>
                      <a:pt x="103752" y="86184"/>
                    </a:cubicBezTo>
                    <a:lnTo>
                      <a:pt x="103752" y="100867"/>
                    </a:lnTo>
                    <a:cubicBezTo>
                      <a:pt x="103752" y="104697"/>
                      <a:pt x="106308" y="107251"/>
                      <a:pt x="110142" y="107251"/>
                    </a:cubicBezTo>
                    <a:cubicBezTo>
                      <a:pt x="113976" y="107251"/>
                      <a:pt x="116532" y="104697"/>
                      <a:pt x="116532" y="100867"/>
                    </a:cubicBezTo>
                    <a:lnTo>
                      <a:pt x="116532" y="85545"/>
                    </a:lnTo>
                    <a:cubicBezTo>
                      <a:pt x="117171" y="81715"/>
                      <a:pt x="119727" y="79161"/>
                      <a:pt x="123561" y="79161"/>
                    </a:cubicBezTo>
                    <a:cubicBezTo>
                      <a:pt x="125478" y="79161"/>
                      <a:pt x="127395" y="79800"/>
                      <a:pt x="128673" y="81077"/>
                    </a:cubicBezTo>
                    <a:cubicBezTo>
                      <a:pt x="129951" y="82353"/>
                      <a:pt x="130590" y="84269"/>
                      <a:pt x="130590" y="86184"/>
                    </a:cubicBezTo>
                    <a:lnTo>
                      <a:pt x="130590" y="97037"/>
                    </a:lnTo>
                    <a:cubicBezTo>
                      <a:pt x="130590" y="97037"/>
                      <a:pt x="130590" y="97037"/>
                      <a:pt x="130590" y="97037"/>
                    </a:cubicBezTo>
                    <a:cubicBezTo>
                      <a:pt x="130590" y="97037"/>
                      <a:pt x="130590" y="97037"/>
                      <a:pt x="130590" y="97037"/>
                    </a:cubicBezTo>
                    <a:lnTo>
                      <a:pt x="130590" y="107889"/>
                    </a:lnTo>
                    <a:cubicBezTo>
                      <a:pt x="130590" y="111720"/>
                      <a:pt x="133146" y="114273"/>
                      <a:pt x="136980" y="114273"/>
                    </a:cubicBezTo>
                    <a:cubicBezTo>
                      <a:pt x="140814" y="114273"/>
                      <a:pt x="143370" y="111720"/>
                      <a:pt x="143370" y="107889"/>
                    </a:cubicBezTo>
                    <a:lnTo>
                      <a:pt x="143370" y="97037"/>
                    </a:lnTo>
                    <a:cubicBezTo>
                      <a:pt x="143370" y="93206"/>
                      <a:pt x="146565" y="90014"/>
                      <a:pt x="150399" y="90014"/>
                    </a:cubicBezTo>
                    <a:cubicBezTo>
                      <a:pt x="152316" y="90014"/>
                      <a:pt x="154233" y="90653"/>
                      <a:pt x="155511" y="91929"/>
                    </a:cubicBezTo>
                    <a:cubicBezTo>
                      <a:pt x="156789" y="93206"/>
                      <a:pt x="157428" y="95121"/>
                      <a:pt x="157428" y="97037"/>
                    </a:cubicBezTo>
                    <a:lnTo>
                      <a:pt x="157428" y="113635"/>
                    </a:lnTo>
                    <a:cubicBezTo>
                      <a:pt x="157428" y="113635"/>
                      <a:pt x="157428" y="113635"/>
                      <a:pt x="157428" y="113635"/>
                    </a:cubicBezTo>
                    <a:lnTo>
                      <a:pt x="157428" y="144278"/>
                    </a:lnTo>
                    <a:cubicBezTo>
                      <a:pt x="157428" y="154492"/>
                      <a:pt x="153594" y="164707"/>
                      <a:pt x="145926" y="172368"/>
                    </a:cubicBezTo>
                    <a:cubicBezTo>
                      <a:pt x="142092" y="176198"/>
                      <a:pt x="140175" y="181305"/>
                      <a:pt x="140175" y="187051"/>
                    </a:cubicBezTo>
                    <a:lnTo>
                      <a:pt x="140175" y="210033"/>
                    </a:lnTo>
                    <a:cubicBezTo>
                      <a:pt x="140175" y="213863"/>
                      <a:pt x="142731" y="216417"/>
                      <a:pt x="146565" y="216417"/>
                    </a:cubicBezTo>
                    <a:cubicBezTo>
                      <a:pt x="150399" y="216417"/>
                      <a:pt x="152955" y="213863"/>
                      <a:pt x="152955" y="210033"/>
                    </a:cubicBezTo>
                    <a:lnTo>
                      <a:pt x="152955" y="187051"/>
                    </a:lnTo>
                    <a:cubicBezTo>
                      <a:pt x="152955" y="185135"/>
                      <a:pt x="153594" y="182582"/>
                      <a:pt x="155511" y="181305"/>
                    </a:cubicBezTo>
                    <a:cubicBezTo>
                      <a:pt x="165096" y="171091"/>
                      <a:pt x="170208" y="158323"/>
                      <a:pt x="170208" y="144278"/>
                    </a:cubicBezTo>
                    <a:lnTo>
                      <a:pt x="170208" y="96398"/>
                    </a:lnTo>
                    <a:cubicBezTo>
                      <a:pt x="170208" y="96398"/>
                      <a:pt x="170208" y="96398"/>
                      <a:pt x="170208" y="96398"/>
                    </a:cubicBezTo>
                    <a:cubicBezTo>
                      <a:pt x="170847" y="91291"/>
                      <a:pt x="168930" y="86184"/>
                      <a:pt x="165096" y="82353"/>
                    </a:cubicBezTo>
                    <a:close/>
                  </a:path>
                </a:pathLst>
              </a:custGeom>
              <a:grpFill/>
              <a:ln w="639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3111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710D854A-C601-8BCC-B3C5-5AFC1866473D}"/>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671" y="4935071"/>
            <a:ext cx="3599330" cy="1922929"/>
          </a:xfrm>
          <a:prstGeom prst="rect">
            <a:avLst/>
          </a:prstGeom>
        </p:spPr>
      </p:pic>
      <p:pic>
        <p:nvPicPr>
          <p:cNvPr id="62" name="Picture 61">
            <a:extLst>
              <a:ext uri="{FF2B5EF4-FFF2-40B4-BE49-F238E27FC236}">
                <a16:creationId xmlns:a16="http://schemas.microsoft.com/office/drawing/2014/main" id="{117509C8-0978-08D5-31B9-2815FF2F4DDB}"/>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537" r="-6170"/>
          <a:stretch/>
        </p:blipFill>
        <p:spPr>
          <a:xfrm>
            <a:off x="276051" y="1"/>
            <a:ext cx="6355977" cy="1801906"/>
          </a:xfrm>
          <a:prstGeom prst="rect">
            <a:avLst/>
          </a:prstGeom>
        </p:spPr>
      </p:pic>
      <p:sp>
        <p:nvSpPr>
          <p:cNvPr id="2" name="Text Placeholder 1">
            <a:extLst>
              <a:ext uri="{FF2B5EF4-FFF2-40B4-BE49-F238E27FC236}">
                <a16:creationId xmlns:a16="http://schemas.microsoft.com/office/drawing/2014/main" id="{EB4B99F5-FE32-6C1C-69FE-D7FFD40BCB24}"/>
              </a:ext>
            </a:extLst>
          </p:cNvPr>
          <p:cNvSpPr>
            <a:spLocks noGrp="1"/>
          </p:cNvSpPr>
          <p:nvPr>
            <p:ph type="body" sz="quarter" idx="14"/>
          </p:nvPr>
        </p:nvSpPr>
        <p:spPr/>
        <p:txBody>
          <a:bodyPr/>
          <a:lstStyle/>
          <a:p>
            <a:r>
              <a:rPr lang="en-US"/>
              <a:t>Research and exploratory data analyses.</a:t>
            </a:r>
          </a:p>
        </p:txBody>
      </p:sp>
      <p:sp>
        <p:nvSpPr>
          <p:cNvPr id="3" name="Title 2">
            <a:extLst>
              <a:ext uri="{FF2B5EF4-FFF2-40B4-BE49-F238E27FC236}">
                <a16:creationId xmlns:a16="http://schemas.microsoft.com/office/drawing/2014/main" id="{983A38C8-BB67-38D9-1C82-280F789CFBE0}"/>
              </a:ext>
            </a:extLst>
          </p:cNvPr>
          <p:cNvSpPr>
            <a:spLocks noGrp="1"/>
          </p:cNvSpPr>
          <p:nvPr>
            <p:ph type="title"/>
          </p:nvPr>
        </p:nvSpPr>
        <p:spPr>
          <a:xfrm>
            <a:off x="914400" y="658898"/>
            <a:ext cx="10325100" cy="407902"/>
          </a:xfrm>
        </p:spPr>
        <p:txBody>
          <a:bodyPr/>
          <a:lstStyle/>
          <a:p>
            <a:r>
              <a:rPr lang="en-US"/>
              <a:t>About the Data</a:t>
            </a:r>
          </a:p>
        </p:txBody>
      </p:sp>
      <p:sp>
        <p:nvSpPr>
          <p:cNvPr id="52" name="Text Placeholder 16">
            <a:extLst>
              <a:ext uri="{FF2B5EF4-FFF2-40B4-BE49-F238E27FC236}">
                <a16:creationId xmlns:a16="http://schemas.microsoft.com/office/drawing/2014/main" id="{CFAFA69A-E243-8471-7126-6CC73E013F74}"/>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ETL &amp; EDA</a:t>
            </a:r>
          </a:p>
        </p:txBody>
      </p:sp>
      <p:sp>
        <p:nvSpPr>
          <p:cNvPr id="5" name="Rounded Rectangle 4">
            <a:extLst>
              <a:ext uri="{FF2B5EF4-FFF2-40B4-BE49-F238E27FC236}">
                <a16:creationId xmlns:a16="http://schemas.microsoft.com/office/drawing/2014/main" id="{984221D9-E543-9754-824E-77A6483F9BF2}"/>
              </a:ext>
            </a:extLst>
          </p:cNvPr>
          <p:cNvSpPr/>
          <p:nvPr/>
        </p:nvSpPr>
        <p:spPr bwMode="gray">
          <a:xfrm>
            <a:off x="5195760" y="1783807"/>
            <a:ext cx="2194560" cy="2474949"/>
          </a:xfrm>
          <a:prstGeom prst="roundRect">
            <a:avLst/>
          </a:prstGeom>
          <a:solidFill>
            <a:schemeClr val="accent3">
              <a:lumMod val="20000"/>
              <a:lumOff val="80000"/>
            </a:schemeClr>
          </a:solidFill>
          <a:ln w="19050" algn="ctr">
            <a:noFill/>
            <a:miter lim="800000"/>
            <a:headEnd/>
            <a:tailEnd/>
          </a:ln>
        </p:spPr>
        <p:txBody>
          <a:bodyPr wrap="square" lIns="91440" tIns="91440" rIns="91440" bIns="91440" rtlCol="0" anchor="ctr">
            <a:spAutoFit/>
          </a:bodyPr>
          <a:lstStyle/>
          <a:p>
            <a:pPr marL="0" lvl="0" indent="0">
              <a:lnSpc>
                <a:spcPct val="120000"/>
              </a:lnSpc>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HMDA</a:t>
            </a:r>
          </a:p>
          <a:p>
            <a:pPr>
              <a:lnSpc>
                <a:spcPct val="120000"/>
              </a:lnSpc>
            </a:pPr>
            <a:r>
              <a:rPr lang="en-US" sz="1000" b="1"/>
              <a:t>Economic metrics</a:t>
            </a:r>
          </a:p>
          <a:p>
            <a:pPr marL="171450" indent="-171450">
              <a:lnSpc>
                <a:spcPct val="120000"/>
              </a:lnSpc>
              <a:buFont typeface="Arial" panose="020B0604020202020204" pitchFamily="34" charset="0"/>
              <a:buChar char="•"/>
            </a:pPr>
            <a:r>
              <a:rPr lang="en-US" sz="1000"/>
              <a:t>Loan approval</a:t>
            </a:r>
            <a:endParaRPr lang="en-US" sz="1000" baseline="30000"/>
          </a:p>
          <a:p>
            <a:pPr marL="171450" indent="-171450">
              <a:lnSpc>
                <a:spcPct val="120000"/>
              </a:lnSpc>
              <a:buFont typeface="Arial" panose="020B0604020202020204" pitchFamily="34" charset="0"/>
              <a:buChar char="•"/>
            </a:pPr>
            <a:r>
              <a:rPr lang="en-US" sz="1000"/>
              <a:t>Income</a:t>
            </a:r>
          </a:p>
          <a:p>
            <a:pPr marL="171450" indent="-171450">
              <a:lnSpc>
                <a:spcPct val="120000"/>
              </a:lnSpc>
              <a:buFont typeface="Arial" panose="020B0604020202020204" pitchFamily="34" charset="0"/>
              <a:buChar char="•"/>
            </a:pPr>
            <a:r>
              <a:rPr lang="en-US" sz="1000"/>
              <a:t>Debt to income</a:t>
            </a:r>
          </a:p>
          <a:p>
            <a:pPr marL="171450" indent="-171450">
              <a:lnSpc>
                <a:spcPct val="120000"/>
              </a:lnSpc>
              <a:buFont typeface="Arial" panose="020B0604020202020204" pitchFamily="34" charset="0"/>
              <a:buChar char="•"/>
            </a:pPr>
            <a:r>
              <a:rPr lang="en-US" sz="1000"/>
              <a:t>Loan amount</a:t>
            </a:r>
          </a:p>
          <a:p>
            <a:pPr marL="171450" indent="-171450">
              <a:lnSpc>
                <a:spcPct val="120000"/>
              </a:lnSpc>
              <a:buFont typeface="Arial" panose="020B0604020202020204" pitchFamily="34" charset="0"/>
              <a:buChar char="•"/>
            </a:pPr>
            <a:r>
              <a:rPr lang="en-US" sz="1000"/>
              <a:t>Property value</a:t>
            </a:r>
          </a:p>
          <a:p>
            <a:pPr>
              <a:lnSpc>
                <a:spcPct val="120000"/>
              </a:lnSpc>
            </a:pPr>
            <a:r>
              <a:rPr lang="en-US" sz="1000" b="1"/>
              <a:t>Socio-geographic metrics</a:t>
            </a:r>
          </a:p>
          <a:p>
            <a:pPr marL="171450" indent="-171450">
              <a:lnSpc>
                <a:spcPct val="120000"/>
              </a:lnSpc>
              <a:buFont typeface="Arial" panose="020B0604020202020204" pitchFamily="34" charset="0"/>
              <a:buChar char="•"/>
            </a:pPr>
            <a:r>
              <a:rPr lang="en-US" sz="1000"/>
              <a:t>Race</a:t>
            </a:r>
            <a:endParaRPr lang="en-US" sz="1000" baseline="30000"/>
          </a:p>
          <a:p>
            <a:pPr marL="171450" indent="-171450">
              <a:lnSpc>
                <a:spcPct val="120000"/>
              </a:lnSpc>
              <a:buFont typeface="Arial" panose="020B0604020202020204" pitchFamily="34" charset="0"/>
              <a:buChar char="•"/>
            </a:pPr>
            <a:r>
              <a:rPr lang="en-US" sz="1000"/>
              <a:t>Minority population</a:t>
            </a:r>
            <a:endParaRPr lang="en-US" sz="1000" baseline="30000"/>
          </a:p>
          <a:p>
            <a:pPr marL="171450" indent="-171450">
              <a:lnSpc>
                <a:spcPct val="120000"/>
              </a:lnSpc>
              <a:buFont typeface="Arial" panose="020B0604020202020204" pitchFamily="34" charset="0"/>
              <a:buChar char="•"/>
            </a:pPr>
            <a:r>
              <a:rPr lang="en-US" sz="1000"/>
              <a:t>Census tract income level</a:t>
            </a:r>
          </a:p>
        </p:txBody>
      </p:sp>
      <p:sp>
        <p:nvSpPr>
          <p:cNvPr id="53" name="Rounded Rectangle 52">
            <a:extLst>
              <a:ext uri="{FF2B5EF4-FFF2-40B4-BE49-F238E27FC236}">
                <a16:creationId xmlns:a16="http://schemas.microsoft.com/office/drawing/2014/main" id="{450FE8F4-A1CF-3DA4-ABF8-87D0272CF1D1}"/>
              </a:ext>
            </a:extLst>
          </p:cNvPr>
          <p:cNvSpPr/>
          <p:nvPr/>
        </p:nvSpPr>
        <p:spPr bwMode="gray">
          <a:xfrm>
            <a:off x="9296400" y="3511064"/>
            <a:ext cx="2194560" cy="2110365"/>
          </a:xfrm>
          <a:prstGeom prst="roundRect">
            <a:avLst/>
          </a:prstGeom>
          <a:solidFill>
            <a:schemeClr val="accent3">
              <a:lumMod val="20000"/>
              <a:lumOff val="80000"/>
            </a:schemeClr>
          </a:solidFill>
          <a:ln w="19050" algn="ctr">
            <a:noFill/>
            <a:miter lim="800000"/>
            <a:headEnd/>
            <a:tailEnd/>
          </a:ln>
        </p:spPr>
        <p:txBody>
          <a:bodyPr wrap="square" lIns="91440" tIns="91440" rIns="91440" bIns="91440" rtlCol="0" anchor="ctr">
            <a:spAutoFit/>
          </a:bodyPr>
          <a:lstStyle/>
          <a:p>
            <a:pPr marL="0" lvl="0" indent="0">
              <a:lnSpc>
                <a:spcPct val="120000"/>
              </a:lnSpc>
              <a:buClr>
                <a:srgbClr val="787878"/>
              </a:buClr>
              <a:buNone/>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Social Capital</a:t>
            </a:r>
          </a:p>
          <a:p>
            <a:pPr>
              <a:lnSpc>
                <a:spcPct val="120000"/>
              </a:lnSpc>
            </a:pPr>
            <a:r>
              <a:rPr lang="en-US" sz="1000" b="1"/>
              <a:t>Economic metrics</a:t>
            </a:r>
          </a:p>
          <a:p>
            <a:pPr marL="171450" indent="-171450">
              <a:lnSpc>
                <a:spcPct val="120000"/>
              </a:lnSpc>
              <a:buFont typeface="Arial" panose="020B0604020202020204" pitchFamily="34" charset="0"/>
              <a:buChar char="•"/>
            </a:pPr>
            <a:r>
              <a:rPr lang="en-US" sz="1000"/>
              <a:t>Economic connectedness</a:t>
            </a:r>
          </a:p>
          <a:p>
            <a:pPr marL="171450" indent="-171450">
              <a:lnSpc>
                <a:spcPct val="120000"/>
              </a:lnSpc>
              <a:buFont typeface="Arial" panose="020B0604020202020204" pitchFamily="34" charset="0"/>
              <a:buChar char="•"/>
            </a:pPr>
            <a:r>
              <a:rPr lang="en-US" sz="1000"/>
              <a:t>Exposure to high income individuals</a:t>
            </a:r>
          </a:p>
          <a:p>
            <a:pPr>
              <a:lnSpc>
                <a:spcPct val="120000"/>
              </a:lnSpc>
            </a:pPr>
            <a:r>
              <a:rPr lang="en-US" sz="1000" b="1"/>
              <a:t>Socio-geographic metrics</a:t>
            </a:r>
          </a:p>
          <a:p>
            <a:pPr marL="171450" indent="-171450">
              <a:lnSpc>
                <a:spcPct val="120000"/>
              </a:lnSpc>
              <a:buFont typeface="Arial" panose="020B0604020202020204" pitchFamily="34" charset="0"/>
              <a:buChar char="•"/>
            </a:pPr>
            <a:r>
              <a:rPr lang="en-US" sz="1000"/>
              <a:t>Clustering of friends</a:t>
            </a:r>
          </a:p>
          <a:p>
            <a:pPr marL="171450" indent="-171450">
              <a:lnSpc>
                <a:spcPct val="120000"/>
              </a:lnSpc>
              <a:buFont typeface="Arial" panose="020B0604020202020204" pitchFamily="34" charset="0"/>
              <a:buChar char="•"/>
            </a:pPr>
            <a:r>
              <a:rPr lang="en-US" sz="1000"/>
              <a:t>Volunteering rate</a:t>
            </a:r>
          </a:p>
          <a:p>
            <a:pPr marL="171450" indent="-171450">
              <a:lnSpc>
                <a:spcPct val="120000"/>
              </a:lnSpc>
              <a:buFont typeface="Arial" panose="020B0604020202020204" pitchFamily="34" charset="0"/>
              <a:buChar char="•"/>
            </a:pPr>
            <a:r>
              <a:rPr lang="en-US" sz="1000"/>
              <a:t>Civic organizations</a:t>
            </a:r>
          </a:p>
        </p:txBody>
      </p:sp>
      <p:grpSp>
        <p:nvGrpSpPr>
          <p:cNvPr id="56" name="Graphic 4">
            <a:extLst>
              <a:ext uri="{FF2B5EF4-FFF2-40B4-BE49-F238E27FC236}">
                <a16:creationId xmlns:a16="http://schemas.microsoft.com/office/drawing/2014/main" id="{B8B3AB26-46BE-18E6-E2F8-943879BCB6BC}"/>
              </a:ext>
            </a:extLst>
          </p:cNvPr>
          <p:cNvGrpSpPr>
            <a:grpSpLocks noChangeAspect="1"/>
          </p:cNvGrpSpPr>
          <p:nvPr/>
        </p:nvGrpSpPr>
        <p:grpSpPr>
          <a:xfrm>
            <a:off x="8070459" y="3516045"/>
            <a:ext cx="549154" cy="548640"/>
            <a:chOff x="2560447" y="3339623"/>
            <a:chExt cx="362309" cy="361971"/>
          </a:xfrm>
          <a:solidFill>
            <a:schemeClr val="accent3">
              <a:lumMod val="50000"/>
            </a:schemeClr>
          </a:solidFill>
        </p:grpSpPr>
        <p:sp>
          <p:nvSpPr>
            <p:cNvPr id="57" name="Graphic 4">
              <a:extLst>
                <a:ext uri="{FF2B5EF4-FFF2-40B4-BE49-F238E27FC236}">
                  <a16:creationId xmlns:a16="http://schemas.microsoft.com/office/drawing/2014/main" id="{79D46794-8155-48F8-F636-2E0B9110E824}"/>
                </a:ext>
              </a:extLst>
            </p:cNvPr>
            <p:cNvSpPr/>
            <p:nvPr/>
          </p:nvSpPr>
          <p:spPr>
            <a:xfrm>
              <a:off x="2560447" y="3339623"/>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70C7C4D9-CFF9-6DEB-4571-16BC51FDF6B4}"/>
                </a:ext>
              </a:extLst>
            </p:cNvPr>
            <p:cNvSpPr/>
            <p:nvPr/>
          </p:nvSpPr>
          <p:spPr>
            <a:xfrm>
              <a:off x="2631376" y="3473687"/>
              <a:ext cx="90751" cy="128317"/>
            </a:xfrm>
            <a:custGeom>
              <a:avLst/>
              <a:gdLst>
                <a:gd name="connsiteX0" fmla="*/ 45369 w 90751"/>
                <a:gd name="connsiteY0" fmla="*/ 0 h 128317"/>
                <a:gd name="connsiteX1" fmla="*/ 0 w 90751"/>
                <a:gd name="connsiteY1" fmla="*/ 45326 h 128317"/>
                <a:gd name="connsiteX2" fmla="*/ 40257 w 90751"/>
                <a:gd name="connsiteY2" fmla="*/ 125765 h 128317"/>
                <a:gd name="connsiteX3" fmla="*/ 45369 w 90751"/>
                <a:gd name="connsiteY3" fmla="*/ 128318 h 128317"/>
                <a:gd name="connsiteX4" fmla="*/ 50481 w 90751"/>
                <a:gd name="connsiteY4" fmla="*/ 125765 h 128317"/>
                <a:gd name="connsiteX5" fmla="*/ 90737 w 90751"/>
                <a:gd name="connsiteY5" fmla="*/ 45326 h 128317"/>
                <a:gd name="connsiteX6" fmla="*/ 45369 w 90751"/>
                <a:gd name="connsiteY6" fmla="*/ 0 h 128317"/>
                <a:gd name="connsiteX7" fmla="*/ 45369 w 90751"/>
                <a:gd name="connsiteY7" fmla="*/ 110443 h 128317"/>
                <a:gd name="connsiteX8" fmla="*/ 12780 w 90751"/>
                <a:gd name="connsiteY8" fmla="*/ 45326 h 128317"/>
                <a:gd name="connsiteX9" fmla="*/ 44091 w 90751"/>
                <a:gd name="connsiteY9" fmla="*/ 11491 h 128317"/>
                <a:gd name="connsiteX10" fmla="*/ 77957 w 90751"/>
                <a:gd name="connsiteY10" fmla="*/ 42773 h 128317"/>
                <a:gd name="connsiteX11" fmla="*/ 77957 w 90751"/>
                <a:gd name="connsiteY11" fmla="*/ 45965 h 128317"/>
                <a:gd name="connsiteX12" fmla="*/ 45369 w 90751"/>
                <a:gd name="connsiteY12" fmla="*/ 110443 h 12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751" h="128317">
                  <a:moveTo>
                    <a:pt x="45369" y="0"/>
                  </a:moveTo>
                  <a:cubicBezTo>
                    <a:pt x="20448" y="0"/>
                    <a:pt x="0" y="20429"/>
                    <a:pt x="0" y="45326"/>
                  </a:cubicBezTo>
                  <a:cubicBezTo>
                    <a:pt x="0" y="68309"/>
                    <a:pt x="35784" y="120019"/>
                    <a:pt x="40257" y="125765"/>
                  </a:cubicBezTo>
                  <a:cubicBezTo>
                    <a:pt x="41535" y="127680"/>
                    <a:pt x="43452" y="128318"/>
                    <a:pt x="45369" y="128318"/>
                  </a:cubicBezTo>
                  <a:cubicBezTo>
                    <a:pt x="47286" y="128318"/>
                    <a:pt x="49203" y="127041"/>
                    <a:pt x="50481" y="125765"/>
                  </a:cubicBezTo>
                  <a:cubicBezTo>
                    <a:pt x="54314" y="120019"/>
                    <a:pt x="90737" y="68309"/>
                    <a:pt x="90737" y="45326"/>
                  </a:cubicBezTo>
                  <a:cubicBezTo>
                    <a:pt x="91376" y="19790"/>
                    <a:pt x="70928" y="0"/>
                    <a:pt x="45369" y="0"/>
                  </a:cubicBezTo>
                  <a:close/>
                  <a:moveTo>
                    <a:pt x="45369" y="110443"/>
                  </a:moveTo>
                  <a:cubicBezTo>
                    <a:pt x="31311" y="89376"/>
                    <a:pt x="12780" y="57456"/>
                    <a:pt x="12780" y="45326"/>
                  </a:cubicBezTo>
                  <a:cubicBezTo>
                    <a:pt x="12141" y="27451"/>
                    <a:pt x="26199" y="12130"/>
                    <a:pt x="44091" y="11491"/>
                  </a:cubicBezTo>
                  <a:cubicBezTo>
                    <a:pt x="61982" y="10853"/>
                    <a:pt x="77318" y="24898"/>
                    <a:pt x="77957" y="42773"/>
                  </a:cubicBezTo>
                  <a:cubicBezTo>
                    <a:pt x="77957" y="44050"/>
                    <a:pt x="77957" y="44688"/>
                    <a:pt x="77957" y="45965"/>
                  </a:cubicBezTo>
                  <a:cubicBezTo>
                    <a:pt x="78596" y="57456"/>
                    <a:pt x="60066" y="89376"/>
                    <a:pt x="45369" y="110443"/>
                  </a:cubicBezTo>
                  <a:close/>
                </a:path>
              </a:pathLst>
            </a:custGeom>
            <a:grpFill/>
            <a:ln w="6390"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6C70EB09-1D3F-352F-8919-F889BBAE12F3}"/>
                </a:ext>
              </a:extLst>
            </p:cNvPr>
            <p:cNvSpPr/>
            <p:nvPr/>
          </p:nvSpPr>
          <p:spPr>
            <a:xfrm>
              <a:off x="2652462" y="3495393"/>
              <a:ext cx="48588" cy="48518"/>
            </a:xfrm>
            <a:custGeom>
              <a:avLst/>
              <a:gdLst>
                <a:gd name="connsiteX0" fmla="*/ 24282 w 48588"/>
                <a:gd name="connsiteY0" fmla="*/ 0 h 48518"/>
                <a:gd name="connsiteX1" fmla="*/ 0 w 48588"/>
                <a:gd name="connsiteY1" fmla="*/ 24259 h 48518"/>
                <a:gd name="connsiteX2" fmla="*/ 24282 w 48588"/>
                <a:gd name="connsiteY2" fmla="*/ 48518 h 48518"/>
                <a:gd name="connsiteX3" fmla="*/ 48564 w 48588"/>
                <a:gd name="connsiteY3" fmla="*/ 24259 h 48518"/>
                <a:gd name="connsiteX4" fmla="*/ 48564 w 48588"/>
                <a:gd name="connsiteY4" fmla="*/ 24259 h 48518"/>
                <a:gd name="connsiteX5" fmla="*/ 24282 w 48588"/>
                <a:gd name="connsiteY5" fmla="*/ 0 h 48518"/>
                <a:gd name="connsiteX6" fmla="*/ 24282 w 48588"/>
                <a:gd name="connsiteY6" fmla="*/ 0 h 48518"/>
                <a:gd name="connsiteX7" fmla="*/ 24282 w 48588"/>
                <a:gd name="connsiteY7" fmla="*/ 35750 h 48518"/>
                <a:gd name="connsiteX8" fmla="*/ 12780 w 48588"/>
                <a:gd name="connsiteY8" fmla="*/ 24259 h 48518"/>
                <a:gd name="connsiteX9" fmla="*/ 24282 w 48588"/>
                <a:gd name="connsiteY9" fmla="*/ 12768 h 48518"/>
                <a:gd name="connsiteX10" fmla="*/ 35784 w 48588"/>
                <a:gd name="connsiteY10" fmla="*/ 24259 h 48518"/>
                <a:gd name="connsiteX11" fmla="*/ 35784 w 48588"/>
                <a:gd name="connsiteY11" fmla="*/ 24259 h 48518"/>
                <a:gd name="connsiteX12" fmla="*/ 24282 w 48588"/>
                <a:gd name="connsiteY12" fmla="*/ 35750 h 4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88" h="48518">
                  <a:moveTo>
                    <a:pt x="24282" y="0"/>
                  </a:moveTo>
                  <a:cubicBezTo>
                    <a:pt x="10863" y="0"/>
                    <a:pt x="0" y="10852"/>
                    <a:pt x="0" y="24259"/>
                  </a:cubicBezTo>
                  <a:cubicBezTo>
                    <a:pt x="0" y="37665"/>
                    <a:pt x="10863" y="48518"/>
                    <a:pt x="24282" y="48518"/>
                  </a:cubicBezTo>
                  <a:cubicBezTo>
                    <a:pt x="37701" y="48518"/>
                    <a:pt x="48564" y="37665"/>
                    <a:pt x="48564" y="24259"/>
                  </a:cubicBezTo>
                  <a:cubicBezTo>
                    <a:pt x="48564" y="24259"/>
                    <a:pt x="48564" y="24259"/>
                    <a:pt x="48564" y="24259"/>
                  </a:cubicBezTo>
                  <a:cubicBezTo>
                    <a:pt x="49202" y="10852"/>
                    <a:pt x="37701" y="0"/>
                    <a:pt x="24282" y="0"/>
                  </a:cubicBezTo>
                  <a:cubicBezTo>
                    <a:pt x="24282" y="0"/>
                    <a:pt x="24282" y="0"/>
                    <a:pt x="24282" y="0"/>
                  </a:cubicBezTo>
                  <a:close/>
                  <a:moveTo>
                    <a:pt x="24282" y="35750"/>
                  </a:moveTo>
                  <a:cubicBezTo>
                    <a:pt x="17892" y="35750"/>
                    <a:pt x="12780" y="30643"/>
                    <a:pt x="12780" y="24259"/>
                  </a:cubicBezTo>
                  <a:cubicBezTo>
                    <a:pt x="12780" y="17875"/>
                    <a:pt x="17892" y="12768"/>
                    <a:pt x="24282" y="12768"/>
                  </a:cubicBezTo>
                  <a:cubicBezTo>
                    <a:pt x="30672" y="12768"/>
                    <a:pt x="35784" y="17875"/>
                    <a:pt x="35784" y="24259"/>
                  </a:cubicBezTo>
                  <a:lnTo>
                    <a:pt x="35784" y="24259"/>
                  </a:lnTo>
                  <a:cubicBezTo>
                    <a:pt x="36423" y="30643"/>
                    <a:pt x="30672" y="35750"/>
                    <a:pt x="24282" y="35750"/>
                  </a:cubicBezTo>
                  <a:close/>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216350BB-4BE1-1E40-D69B-A53984D20973}"/>
                </a:ext>
              </a:extLst>
            </p:cNvPr>
            <p:cNvSpPr/>
            <p:nvPr/>
          </p:nvSpPr>
          <p:spPr>
            <a:xfrm>
              <a:off x="2669076" y="3428999"/>
              <a:ext cx="182752" cy="183220"/>
            </a:xfrm>
            <a:custGeom>
              <a:avLst/>
              <a:gdLst>
                <a:gd name="connsiteX0" fmla="*/ 158470 w 182752"/>
                <a:gd name="connsiteY0" fmla="*/ 0 h 183220"/>
                <a:gd name="connsiteX1" fmla="*/ 24282 w 182752"/>
                <a:gd name="connsiteY1" fmla="*/ 0 h 183220"/>
                <a:gd name="connsiteX2" fmla="*/ 0 w 182752"/>
                <a:gd name="connsiteY2" fmla="*/ 24259 h 183220"/>
                <a:gd name="connsiteX3" fmla="*/ 0 w 182752"/>
                <a:gd name="connsiteY3" fmla="*/ 30643 h 183220"/>
                <a:gd name="connsiteX4" fmla="*/ 6390 w 182752"/>
                <a:gd name="connsiteY4" fmla="*/ 37027 h 183220"/>
                <a:gd name="connsiteX5" fmla="*/ 12780 w 182752"/>
                <a:gd name="connsiteY5" fmla="*/ 30643 h 183220"/>
                <a:gd name="connsiteX6" fmla="*/ 12780 w 182752"/>
                <a:gd name="connsiteY6" fmla="*/ 24259 h 183220"/>
                <a:gd name="connsiteX7" fmla="*/ 24282 w 182752"/>
                <a:gd name="connsiteY7" fmla="*/ 12768 h 183220"/>
                <a:gd name="connsiteX8" fmla="*/ 113741 w 182752"/>
                <a:gd name="connsiteY8" fmla="*/ 12768 h 183220"/>
                <a:gd name="connsiteX9" fmla="*/ 71567 w 182752"/>
                <a:gd name="connsiteY9" fmla="*/ 170452 h 183220"/>
                <a:gd name="connsiteX10" fmla="*/ 24282 w 182752"/>
                <a:gd name="connsiteY10" fmla="*/ 170452 h 183220"/>
                <a:gd name="connsiteX11" fmla="*/ 17892 w 182752"/>
                <a:gd name="connsiteY11" fmla="*/ 176836 h 183220"/>
                <a:gd name="connsiteX12" fmla="*/ 24282 w 182752"/>
                <a:gd name="connsiteY12" fmla="*/ 183220 h 183220"/>
                <a:gd name="connsiteX13" fmla="*/ 158470 w 182752"/>
                <a:gd name="connsiteY13" fmla="*/ 183220 h 183220"/>
                <a:gd name="connsiteX14" fmla="*/ 182752 w 182752"/>
                <a:gd name="connsiteY14" fmla="*/ 158961 h 183220"/>
                <a:gd name="connsiteX15" fmla="*/ 182752 w 182752"/>
                <a:gd name="connsiteY15" fmla="*/ 24898 h 183220"/>
                <a:gd name="connsiteX16" fmla="*/ 158470 w 182752"/>
                <a:gd name="connsiteY16" fmla="*/ 0 h 183220"/>
                <a:gd name="connsiteX17" fmla="*/ 158470 w 182752"/>
                <a:gd name="connsiteY17" fmla="*/ 0 h 183220"/>
                <a:gd name="connsiteX18" fmla="*/ 158470 w 182752"/>
                <a:gd name="connsiteY18" fmla="*/ 12768 h 183220"/>
                <a:gd name="connsiteX19" fmla="*/ 169972 w 182752"/>
                <a:gd name="connsiteY19" fmla="*/ 24259 h 183220"/>
                <a:gd name="connsiteX20" fmla="*/ 169972 w 182752"/>
                <a:gd name="connsiteY20" fmla="*/ 24259 h 183220"/>
                <a:gd name="connsiteX21" fmla="*/ 169972 w 182752"/>
                <a:gd name="connsiteY21" fmla="*/ 137256 h 183220"/>
                <a:gd name="connsiteX22" fmla="*/ 102878 w 182752"/>
                <a:gd name="connsiteY22" fmla="*/ 100229 h 183220"/>
                <a:gd name="connsiteX23" fmla="*/ 126521 w 182752"/>
                <a:gd name="connsiteY23" fmla="*/ 12768 h 183220"/>
                <a:gd name="connsiteX24" fmla="*/ 158470 w 182752"/>
                <a:gd name="connsiteY24" fmla="*/ 12768 h 183220"/>
                <a:gd name="connsiteX25" fmla="*/ 158470 w 182752"/>
                <a:gd name="connsiteY25" fmla="*/ 170452 h 183220"/>
                <a:gd name="connsiteX26" fmla="*/ 84347 w 182752"/>
                <a:gd name="connsiteY26" fmla="*/ 170452 h 183220"/>
                <a:gd name="connsiteX27" fmla="*/ 99683 w 182752"/>
                <a:gd name="connsiteY27" fmla="*/ 112997 h 183220"/>
                <a:gd name="connsiteX28" fmla="*/ 169972 w 182752"/>
                <a:gd name="connsiteY28" fmla="*/ 151939 h 183220"/>
                <a:gd name="connsiteX29" fmla="*/ 169972 w 182752"/>
                <a:gd name="connsiteY29" fmla="*/ 158961 h 183220"/>
                <a:gd name="connsiteX30" fmla="*/ 158470 w 182752"/>
                <a:gd name="connsiteY30" fmla="*/ 170452 h 183220"/>
                <a:gd name="connsiteX31" fmla="*/ 158470 w 182752"/>
                <a:gd name="connsiteY31" fmla="*/ 170452 h 183220"/>
                <a:gd name="connsiteX32" fmla="*/ 158470 w 182752"/>
                <a:gd name="connsiteY32" fmla="*/ 170452 h 18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2752" h="183220">
                  <a:moveTo>
                    <a:pt x="158470" y="0"/>
                  </a:moveTo>
                  <a:lnTo>
                    <a:pt x="24282" y="0"/>
                  </a:lnTo>
                  <a:cubicBezTo>
                    <a:pt x="10863" y="0"/>
                    <a:pt x="0" y="10853"/>
                    <a:pt x="0" y="24259"/>
                  </a:cubicBezTo>
                  <a:lnTo>
                    <a:pt x="0" y="30643"/>
                  </a:lnTo>
                  <a:cubicBezTo>
                    <a:pt x="0" y="34474"/>
                    <a:pt x="2556" y="37027"/>
                    <a:pt x="6390" y="37027"/>
                  </a:cubicBezTo>
                  <a:cubicBezTo>
                    <a:pt x="10224" y="37027"/>
                    <a:pt x="12780" y="34474"/>
                    <a:pt x="12780" y="30643"/>
                  </a:cubicBezTo>
                  <a:lnTo>
                    <a:pt x="12780" y="24259"/>
                  </a:lnTo>
                  <a:cubicBezTo>
                    <a:pt x="12780" y="17875"/>
                    <a:pt x="17892" y="12768"/>
                    <a:pt x="24282" y="12768"/>
                  </a:cubicBezTo>
                  <a:lnTo>
                    <a:pt x="113741" y="12768"/>
                  </a:lnTo>
                  <a:lnTo>
                    <a:pt x="71567" y="170452"/>
                  </a:lnTo>
                  <a:lnTo>
                    <a:pt x="24282" y="170452"/>
                  </a:lnTo>
                  <a:cubicBezTo>
                    <a:pt x="20448" y="170452"/>
                    <a:pt x="17892" y="173006"/>
                    <a:pt x="17892" y="176836"/>
                  </a:cubicBezTo>
                  <a:cubicBezTo>
                    <a:pt x="17892" y="180667"/>
                    <a:pt x="20448" y="183220"/>
                    <a:pt x="24282" y="183220"/>
                  </a:cubicBezTo>
                  <a:lnTo>
                    <a:pt x="158470" y="183220"/>
                  </a:lnTo>
                  <a:cubicBezTo>
                    <a:pt x="171889" y="183220"/>
                    <a:pt x="182752" y="172368"/>
                    <a:pt x="182752" y="158961"/>
                  </a:cubicBezTo>
                  <a:lnTo>
                    <a:pt x="182752" y="24898"/>
                  </a:lnTo>
                  <a:cubicBezTo>
                    <a:pt x="182752" y="11491"/>
                    <a:pt x="171889" y="0"/>
                    <a:pt x="158470" y="0"/>
                  </a:cubicBezTo>
                  <a:cubicBezTo>
                    <a:pt x="158470" y="0"/>
                    <a:pt x="158470" y="0"/>
                    <a:pt x="158470" y="0"/>
                  </a:cubicBezTo>
                  <a:close/>
                  <a:moveTo>
                    <a:pt x="158470" y="12768"/>
                  </a:moveTo>
                  <a:cubicBezTo>
                    <a:pt x="164860" y="12768"/>
                    <a:pt x="169972" y="17875"/>
                    <a:pt x="169972" y="24259"/>
                  </a:cubicBezTo>
                  <a:lnTo>
                    <a:pt x="169972" y="24259"/>
                  </a:lnTo>
                  <a:lnTo>
                    <a:pt x="169972" y="137256"/>
                  </a:lnTo>
                  <a:lnTo>
                    <a:pt x="102878" y="100229"/>
                  </a:lnTo>
                  <a:lnTo>
                    <a:pt x="126521" y="12768"/>
                  </a:lnTo>
                  <a:lnTo>
                    <a:pt x="158470" y="12768"/>
                  </a:lnTo>
                  <a:close/>
                  <a:moveTo>
                    <a:pt x="158470" y="170452"/>
                  </a:moveTo>
                  <a:lnTo>
                    <a:pt x="84347" y="170452"/>
                  </a:lnTo>
                  <a:lnTo>
                    <a:pt x="99683" y="112997"/>
                  </a:lnTo>
                  <a:lnTo>
                    <a:pt x="169972" y="151939"/>
                  </a:lnTo>
                  <a:lnTo>
                    <a:pt x="169972" y="158961"/>
                  </a:lnTo>
                  <a:cubicBezTo>
                    <a:pt x="169972" y="165345"/>
                    <a:pt x="164860" y="170452"/>
                    <a:pt x="158470" y="170452"/>
                  </a:cubicBezTo>
                  <a:cubicBezTo>
                    <a:pt x="158470" y="170452"/>
                    <a:pt x="158470" y="170452"/>
                    <a:pt x="158470" y="170452"/>
                  </a:cubicBezTo>
                  <a:lnTo>
                    <a:pt x="158470" y="170452"/>
                  </a:lnTo>
                  <a:close/>
                </a:path>
              </a:pathLst>
            </a:custGeom>
            <a:grpFill/>
            <a:ln w="6390" cap="flat">
              <a:noFill/>
              <a:prstDash val="solid"/>
              <a:miter/>
            </a:ln>
          </p:spPr>
          <p:txBody>
            <a:bodyPr rtlCol="0" anchor="ctr"/>
            <a:lstStyle/>
            <a:p>
              <a:endParaRPr lang="en-US"/>
            </a:p>
          </p:txBody>
        </p:sp>
      </p:grpSp>
      <p:sp>
        <p:nvSpPr>
          <p:cNvPr id="7" name="TextBox 6">
            <a:extLst>
              <a:ext uri="{FF2B5EF4-FFF2-40B4-BE49-F238E27FC236}">
                <a16:creationId xmlns:a16="http://schemas.microsoft.com/office/drawing/2014/main" id="{57E428E7-A2C9-FD00-5D8E-FFFB8853E646}"/>
              </a:ext>
            </a:extLst>
          </p:cNvPr>
          <p:cNvSpPr txBox="1"/>
          <p:nvPr/>
        </p:nvSpPr>
        <p:spPr>
          <a:xfrm>
            <a:off x="926336" y="1943100"/>
            <a:ext cx="3989765" cy="3152658"/>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Light"/>
                <a:ea typeface="+mn-ea"/>
                <a:cs typeface="+mn-cs"/>
              </a:rPr>
              <a:t>What makes this data interesting? People!</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The Consumer Financial Protection Bureau’s (CFPB) Home Mortgage Disclosure Act (HMDA) data contains financial statistics about people, such as debt to income ratio, that directly impacts a loan appraisal, along with potentially influencing statistics such as race and percentage of minority population in the census tract.</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The Social Capital data measures economics opportunities </a:t>
            </a:r>
            <a:br>
              <a:rPr kumimoji="0" lang="en-US" sz="1100" b="0" i="0" u="none" strike="noStrike" kern="1200" cap="none" spc="0" normalizeH="0" baseline="0" noProof="0">
                <a:ln>
                  <a:noFill/>
                </a:ln>
                <a:solidFill>
                  <a:prstClr val="black"/>
                </a:solidFill>
                <a:effectLst/>
                <a:uLnTx/>
                <a:uFillTx/>
                <a:latin typeface="Open Sans"/>
                <a:ea typeface="+mn-ea"/>
                <a:cs typeface="+mn-cs"/>
              </a:rPr>
            </a:br>
            <a:r>
              <a:rPr kumimoji="0" lang="en-US" sz="1100" b="0" i="0" u="none" strike="noStrike" kern="1200" cap="none" spc="0" normalizeH="0" baseline="0" noProof="0">
                <a:ln>
                  <a:noFill/>
                </a:ln>
                <a:solidFill>
                  <a:prstClr val="black"/>
                </a:solidFill>
                <a:effectLst/>
                <a:uLnTx/>
                <a:uFillTx/>
                <a:latin typeface="Open Sans"/>
                <a:ea typeface="+mn-ea"/>
                <a:cs typeface="+mn-cs"/>
              </a:rPr>
              <a:t>of by using Facebook data to determine metrics such as the ratio of high and low income friends in a community.</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b="1">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By linking the location of a home loan with the economic opportunity of that geographic area, </a:t>
            </a:r>
            <a:r>
              <a:rPr kumimoji="0" lang="en-US" sz="1100" b="1"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the study aims to observe correlations between a community’s social connectivity and opportunity to buy into that community.</a:t>
            </a:r>
          </a:p>
        </p:txBody>
      </p:sp>
      <p:pic>
        <p:nvPicPr>
          <p:cNvPr id="21" name="Graphic 20">
            <a:extLst>
              <a:ext uri="{FF2B5EF4-FFF2-40B4-BE49-F238E27FC236}">
                <a16:creationId xmlns:a16="http://schemas.microsoft.com/office/drawing/2014/main" id="{8697E3DF-6D8A-A431-3870-6C2D80F387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9399" y="2600764"/>
            <a:ext cx="826982" cy="764332"/>
          </a:xfrm>
          <a:prstGeom prst="rect">
            <a:avLst/>
          </a:prstGeom>
        </p:spPr>
      </p:pic>
      <p:pic>
        <p:nvPicPr>
          <p:cNvPr id="22" name="Graphic 21">
            <a:extLst>
              <a:ext uri="{FF2B5EF4-FFF2-40B4-BE49-F238E27FC236}">
                <a16:creationId xmlns:a16="http://schemas.microsoft.com/office/drawing/2014/main" id="{3F5D52CA-85F3-8279-DB5F-4CF4A3907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8315519" y="4197421"/>
            <a:ext cx="826982" cy="764332"/>
          </a:xfrm>
          <a:prstGeom prst="rect">
            <a:avLst/>
          </a:prstGeom>
        </p:spPr>
      </p:pic>
      <p:sp>
        <p:nvSpPr>
          <p:cNvPr id="25" name="TextBox 24">
            <a:extLst>
              <a:ext uri="{FF2B5EF4-FFF2-40B4-BE49-F238E27FC236}">
                <a16:creationId xmlns:a16="http://schemas.microsoft.com/office/drawing/2014/main" id="{7763CF26-A26C-3E21-C19E-C5A4510C41F8}"/>
              </a:ext>
            </a:extLst>
          </p:cNvPr>
          <p:cNvSpPr txBox="1"/>
          <p:nvPr/>
        </p:nvSpPr>
        <p:spPr>
          <a:xfrm>
            <a:off x="8436381" y="2893856"/>
            <a:ext cx="977557" cy="320665"/>
          </a:xfrm>
          <a:prstGeom prst="rect">
            <a:avLst/>
          </a:prstGeom>
          <a:noFill/>
        </p:spPr>
        <p:txBody>
          <a:bodyPr wrap="square" lIns="0" tIns="0" rIns="0" bIns="0" rtlCol="0">
            <a:spAutoFit/>
          </a:bodyPr>
          <a:lstStyle/>
          <a:p>
            <a:pPr algn="l">
              <a:lnSpc>
                <a:spcPct val="120000"/>
              </a:lnSpc>
              <a:buSzPct val="100000"/>
            </a:pPr>
            <a:r>
              <a:rPr lang="en-US" sz="900" dirty="0">
                <a:solidFill>
                  <a:schemeClr val="accent5">
                    <a:lumMod val="50000"/>
                  </a:schemeClr>
                </a:solidFill>
              </a:rPr>
              <a:t>Merged on Census tracts</a:t>
            </a:r>
          </a:p>
        </p:txBody>
      </p:sp>
      <p:sp>
        <p:nvSpPr>
          <p:cNvPr id="26" name="TextBox 25">
            <a:extLst>
              <a:ext uri="{FF2B5EF4-FFF2-40B4-BE49-F238E27FC236}">
                <a16:creationId xmlns:a16="http://schemas.microsoft.com/office/drawing/2014/main" id="{95D7C105-61D0-1200-B0F8-CC1120BACE17}"/>
              </a:ext>
            </a:extLst>
          </p:cNvPr>
          <p:cNvSpPr txBox="1"/>
          <p:nvPr/>
        </p:nvSpPr>
        <p:spPr>
          <a:xfrm>
            <a:off x="7582780" y="4514402"/>
            <a:ext cx="1022537" cy="320665"/>
          </a:xfrm>
          <a:prstGeom prst="rect">
            <a:avLst/>
          </a:prstGeom>
          <a:noFill/>
        </p:spPr>
        <p:txBody>
          <a:bodyPr wrap="square" lIns="0" tIns="0" rIns="0" bIns="0" rtlCol="0">
            <a:spAutoFit/>
          </a:bodyPr>
          <a:lstStyle/>
          <a:p>
            <a:pPr algn="l">
              <a:lnSpc>
                <a:spcPct val="120000"/>
              </a:lnSpc>
              <a:buSzPct val="100000"/>
            </a:pPr>
            <a:r>
              <a:rPr lang="en-US" sz="900" dirty="0">
                <a:solidFill>
                  <a:schemeClr val="accent5">
                    <a:lumMod val="50000"/>
                  </a:schemeClr>
                </a:solidFill>
              </a:rPr>
              <a:t>Converted zip </a:t>
            </a:r>
            <a:br>
              <a:rPr lang="en-US" sz="900" dirty="0">
                <a:solidFill>
                  <a:schemeClr val="accent5">
                    <a:lumMod val="50000"/>
                  </a:schemeClr>
                </a:solidFill>
              </a:rPr>
            </a:br>
            <a:r>
              <a:rPr lang="en-US" sz="900" dirty="0">
                <a:solidFill>
                  <a:schemeClr val="accent5">
                    <a:lumMod val="50000"/>
                  </a:schemeClr>
                </a:solidFill>
              </a:rPr>
              <a:t>to Census tracts</a:t>
            </a:r>
          </a:p>
        </p:txBody>
      </p:sp>
      <p:sp>
        <p:nvSpPr>
          <p:cNvPr id="8" name="TextBox 7">
            <a:extLst>
              <a:ext uri="{FF2B5EF4-FFF2-40B4-BE49-F238E27FC236}">
                <a16:creationId xmlns:a16="http://schemas.microsoft.com/office/drawing/2014/main" id="{1814C796-51B0-CC5B-8BA9-6774225A63A7}"/>
              </a:ext>
            </a:extLst>
          </p:cNvPr>
          <p:cNvSpPr txBox="1"/>
          <p:nvPr/>
        </p:nvSpPr>
        <p:spPr>
          <a:xfrm>
            <a:off x="914399" y="6212714"/>
            <a:ext cx="3034530" cy="230832"/>
          </a:xfrm>
          <a:prstGeom prst="rect">
            <a:avLst/>
          </a:prstGeom>
          <a:noFill/>
        </p:spPr>
        <p:txBody>
          <a:bodyPr wrap="square" lIns="0" tIns="91440" rIns="0" bIns="0" rtlCol="0">
            <a:spAutoFit/>
          </a:bodyPr>
          <a:lstStyle/>
          <a:p>
            <a:pPr>
              <a:spcBef>
                <a:spcPts val="600"/>
              </a:spcBef>
              <a:buSzPct val="100000"/>
            </a:pPr>
            <a:r>
              <a:rPr lang="en-US" sz="900" i="1" dirty="0">
                <a:solidFill>
                  <a:prstClr val="black"/>
                </a:solidFill>
                <a:latin typeface="Open Sans"/>
              </a:rPr>
              <a:t>Reference data dictionary in appendix section</a:t>
            </a:r>
            <a:endParaRPr lang="en-US" sz="900" dirty="0"/>
          </a:p>
        </p:txBody>
      </p:sp>
    </p:spTree>
    <p:extLst>
      <p:ext uri="{BB962C8B-B14F-4D97-AF65-F5344CB8AC3E}">
        <p14:creationId xmlns:p14="http://schemas.microsoft.com/office/powerpoint/2010/main" val="345037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00"/>
            <a:ext cx="10325100" cy="787400"/>
          </a:xfrm>
        </p:spPr>
        <p:txBody>
          <a:bodyPr/>
          <a:lstStyle/>
          <a:p>
            <a:r>
              <a:rPr lang="en-GB"/>
              <a:t>Features Correlation </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EXPLORATORY DATA ANALYSIS</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271961"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19" name="TextBox 18">
            <a:extLst>
              <a:ext uri="{FF2B5EF4-FFF2-40B4-BE49-F238E27FC236}">
                <a16:creationId xmlns:a16="http://schemas.microsoft.com/office/drawing/2014/main" id="{CF3CF842-0911-A10B-7E02-514BD5327CB0}"/>
              </a:ext>
            </a:extLst>
          </p:cNvPr>
          <p:cNvSpPr txBox="1"/>
          <p:nvPr/>
        </p:nvSpPr>
        <p:spPr>
          <a:xfrm>
            <a:off x="7581899" y="1714305"/>
            <a:ext cx="3237293" cy="3839000"/>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Light"/>
                <a:ea typeface="+mn-ea"/>
                <a:cs typeface="+mn-cs"/>
              </a:rPr>
              <a:t>Analyzing relationships</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100" b="1"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The correlation matrix reveals that there are highly positive linkage between economic connectedness and exposure metrics in the Social Capital data with the approval rate for home loans in the HMDA data.</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a:rPr>
              <a:t>Secondary high correlations exists between exposure and loan amount and property value</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a:rPr>
              <a:t>Other relationship were minimal or negative. Particularly negative was the low level economic connectedness with tracts where a large percentage of the population is minority.</a:t>
            </a:r>
          </a:p>
          <a:p>
            <a:pPr lvl="0">
              <a:lnSpc>
                <a:spcPct val="120000"/>
              </a:lnSpc>
              <a:spcAft>
                <a:spcPts val="600"/>
              </a:spcAft>
              <a:defRPr/>
            </a:pPr>
            <a:r>
              <a:rPr lang="en-US" sz="1100">
                <a:solidFill>
                  <a:prstClr val="black"/>
                </a:solidFill>
                <a:latin typeface="Open Sans"/>
              </a:rPr>
              <a:t>Similarly negative is the correlation between voluntering rate and </a:t>
            </a:r>
            <a:r>
              <a:rPr lang="en-US" sz="1100">
                <a:solidFill>
                  <a:prstClr val="black"/>
                </a:solidFill>
              </a:rPr>
              <a:t>minority population</a:t>
            </a:r>
            <a:r>
              <a:rPr lang="en-US" sz="1100">
                <a:solidFill>
                  <a:prstClr val="black"/>
                </a:solidFill>
                <a:latin typeface="Open Sans"/>
              </a:rPr>
              <a:t>, indicating that there is perhaps a low rate of volunteering in Census tracts where there is a high minority population.</a:t>
            </a:r>
          </a:p>
        </p:txBody>
      </p:sp>
      <p:grpSp>
        <p:nvGrpSpPr>
          <p:cNvPr id="14" name="Group 13">
            <a:extLst>
              <a:ext uri="{FF2B5EF4-FFF2-40B4-BE49-F238E27FC236}">
                <a16:creationId xmlns:a16="http://schemas.microsoft.com/office/drawing/2014/main" id="{0BFB8126-F8BA-F6CE-FA21-6EDB14C4A2ED}"/>
              </a:ext>
            </a:extLst>
          </p:cNvPr>
          <p:cNvGrpSpPr/>
          <p:nvPr/>
        </p:nvGrpSpPr>
        <p:grpSpPr>
          <a:xfrm>
            <a:off x="1101086" y="2114941"/>
            <a:ext cx="5729578" cy="4168432"/>
            <a:chOff x="915603" y="2114941"/>
            <a:chExt cx="5729578" cy="4168432"/>
          </a:xfrm>
        </p:grpSpPr>
        <p:grpSp>
          <p:nvGrpSpPr>
            <p:cNvPr id="23" name="Group 22">
              <a:extLst>
                <a:ext uri="{FF2B5EF4-FFF2-40B4-BE49-F238E27FC236}">
                  <a16:creationId xmlns:a16="http://schemas.microsoft.com/office/drawing/2014/main" id="{7ADDA43D-6E1D-D299-883A-008964635A37}"/>
                </a:ext>
              </a:extLst>
            </p:cNvPr>
            <p:cNvGrpSpPr/>
            <p:nvPr/>
          </p:nvGrpSpPr>
          <p:grpSpPr>
            <a:xfrm>
              <a:off x="915603" y="2114941"/>
              <a:ext cx="5729578" cy="4168432"/>
              <a:chOff x="915603" y="1786294"/>
              <a:chExt cx="5729578" cy="4168432"/>
            </a:xfrm>
          </p:grpSpPr>
          <p:grpSp>
            <p:nvGrpSpPr>
              <p:cNvPr id="17" name="Group 16">
                <a:extLst>
                  <a:ext uri="{FF2B5EF4-FFF2-40B4-BE49-F238E27FC236}">
                    <a16:creationId xmlns:a16="http://schemas.microsoft.com/office/drawing/2014/main" id="{F3972595-D85D-0AA5-BAEF-CA85573D5080}"/>
                  </a:ext>
                </a:extLst>
              </p:cNvPr>
              <p:cNvGrpSpPr/>
              <p:nvPr/>
            </p:nvGrpSpPr>
            <p:grpSpPr>
              <a:xfrm>
                <a:off x="915603" y="1786294"/>
                <a:ext cx="5679507" cy="4168432"/>
                <a:chOff x="1976179" y="1786294"/>
                <a:chExt cx="5679507" cy="4168432"/>
              </a:xfrm>
            </p:grpSpPr>
            <p:pic>
              <p:nvPicPr>
                <p:cNvPr id="15" name="Picture 14">
                  <a:extLst>
                    <a:ext uri="{FF2B5EF4-FFF2-40B4-BE49-F238E27FC236}">
                      <a16:creationId xmlns:a16="http://schemas.microsoft.com/office/drawing/2014/main" id="{8E545686-0251-4448-CEB2-0F489B63AE44}"/>
                    </a:ext>
                  </a:extLst>
                </p:cNvPr>
                <p:cNvPicPr>
                  <a:picLocks noChangeAspect="1"/>
                </p:cNvPicPr>
                <p:nvPr/>
              </p:nvPicPr>
              <p:blipFill rotWithShape="1">
                <a:blip r:embed="rId3"/>
                <a:srcRect l="3541" t="47805" r="63621" b="9938"/>
                <a:stretch/>
              </p:blipFill>
              <p:spPr>
                <a:xfrm>
                  <a:off x="2247900" y="1786294"/>
                  <a:ext cx="5407786" cy="3479331"/>
                </a:xfrm>
                <a:prstGeom prst="rect">
                  <a:avLst/>
                </a:prstGeom>
              </p:spPr>
            </p:pic>
            <p:sp>
              <p:nvSpPr>
                <p:cNvPr id="12" name="TextBox 11">
                  <a:extLst>
                    <a:ext uri="{FF2B5EF4-FFF2-40B4-BE49-F238E27FC236}">
                      <a16:creationId xmlns:a16="http://schemas.microsoft.com/office/drawing/2014/main" id="{FDAF5A37-72DA-382F-9DC6-F440EF35665E}"/>
                    </a:ext>
                  </a:extLst>
                </p:cNvPr>
                <p:cNvSpPr txBox="1"/>
                <p:nvPr/>
              </p:nvSpPr>
              <p:spPr>
                <a:xfrm>
                  <a:off x="5861160" y="5770060"/>
                  <a:ext cx="469680" cy="184666"/>
                </a:xfrm>
                <a:prstGeom prst="rect">
                  <a:avLst/>
                </a:prstGeom>
                <a:noFill/>
              </p:spPr>
              <p:txBody>
                <a:bodyPr vert="horz" wrap="none" lIns="0" tIns="0" rIns="0" bIns="0" rtlCol="0">
                  <a:spAutoFit/>
                </a:bodyPr>
                <a:lstStyle/>
                <a:p>
                  <a:pPr>
                    <a:spcBef>
                      <a:spcPts val="200"/>
                    </a:spcBef>
                    <a:buSzPct val="100000"/>
                  </a:pPr>
                  <a:r>
                    <a:rPr lang="en-US" sz="1200" dirty="0"/>
                    <a:t>HMDA</a:t>
                  </a:r>
                </a:p>
              </p:txBody>
            </p:sp>
            <p:sp>
              <p:nvSpPr>
                <p:cNvPr id="8" name="TextBox 7">
                  <a:extLst>
                    <a:ext uri="{FF2B5EF4-FFF2-40B4-BE49-F238E27FC236}">
                      <a16:creationId xmlns:a16="http://schemas.microsoft.com/office/drawing/2014/main" id="{5BD2500D-33CB-23CD-94A4-C893A6861879}"/>
                    </a:ext>
                  </a:extLst>
                </p:cNvPr>
                <p:cNvSpPr txBox="1"/>
                <p:nvPr/>
              </p:nvSpPr>
              <p:spPr>
                <a:xfrm rot="16200000">
                  <a:off x="1546734" y="3321023"/>
                  <a:ext cx="1043555" cy="184666"/>
                </a:xfrm>
                <a:prstGeom prst="rect">
                  <a:avLst/>
                </a:prstGeom>
                <a:noFill/>
              </p:spPr>
              <p:txBody>
                <a:bodyPr vert="horz" wrap="none" lIns="0" tIns="0" rIns="0" bIns="0" rtlCol="0">
                  <a:spAutoFit/>
                </a:bodyPr>
                <a:lstStyle/>
                <a:p>
                  <a:pPr>
                    <a:spcBef>
                      <a:spcPts val="200"/>
                    </a:spcBef>
                    <a:buSzPct val="100000"/>
                  </a:pPr>
                  <a:r>
                    <a:rPr lang="en-US" sz="1200" dirty="0"/>
                    <a:t>Social Capital</a:t>
                  </a:r>
                </a:p>
              </p:txBody>
            </p:sp>
          </p:grpSp>
          <p:sp>
            <p:nvSpPr>
              <p:cNvPr id="21" name="TextBox 20">
                <a:extLst>
                  <a:ext uri="{FF2B5EF4-FFF2-40B4-BE49-F238E27FC236}">
                    <a16:creationId xmlns:a16="http://schemas.microsoft.com/office/drawing/2014/main" id="{75374E75-14D0-1BE3-5362-2D31A672B9C8}"/>
                  </a:ext>
                </a:extLst>
              </p:cNvPr>
              <p:cNvSpPr txBox="1"/>
              <p:nvPr/>
            </p:nvSpPr>
            <p:spPr>
              <a:xfrm>
                <a:off x="5836752" y="5249681"/>
                <a:ext cx="808429" cy="415498"/>
              </a:xfrm>
              <a:prstGeom prst="rect">
                <a:avLst/>
              </a:prstGeom>
              <a:solidFill>
                <a:schemeClr val="bg1"/>
              </a:solidFill>
            </p:spPr>
            <p:txBody>
              <a:bodyPr wrap="square" lIns="0" tIns="0" rIns="0" bIns="0" rtlCol="0">
                <a:spAutoFit/>
              </a:bodyPr>
              <a:lstStyle/>
              <a:p>
                <a:pPr algn="ctr">
                  <a:spcBef>
                    <a:spcPts val="600"/>
                  </a:spcBef>
                  <a:buSzPct val="100000"/>
                </a:pPr>
                <a:r>
                  <a:rPr lang="en-US" sz="900" dirty="0"/>
                  <a:t>tract_minority</a:t>
                </a:r>
                <a:br>
                  <a:rPr lang="en-US" sz="900" dirty="0"/>
                </a:br>
                <a:r>
                  <a:rPr lang="en-US" sz="900" dirty="0"/>
                  <a:t>_population</a:t>
                </a:r>
                <a:br>
                  <a:rPr lang="en-US" sz="900" dirty="0"/>
                </a:br>
                <a:r>
                  <a:rPr lang="en-US" sz="900" dirty="0"/>
                  <a:t>_percent</a:t>
                </a:r>
              </a:p>
            </p:txBody>
          </p:sp>
          <p:sp>
            <p:nvSpPr>
              <p:cNvPr id="22" name="TextBox 21">
                <a:extLst>
                  <a:ext uri="{FF2B5EF4-FFF2-40B4-BE49-F238E27FC236}">
                    <a16:creationId xmlns:a16="http://schemas.microsoft.com/office/drawing/2014/main" id="{E653D49F-B5D7-73DD-9593-062DAFF4A13C}"/>
                  </a:ext>
                </a:extLst>
              </p:cNvPr>
              <p:cNvSpPr txBox="1"/>
              <p:nvPr/>
            </p:nvSpPr>
            <p:spPr>
              <a:xfrm>
                <a:off x="4210156" y="5265624"/>
                <a:ext cx="766121" cy="276999"/>
              </a:xfrm>
              <a:prstGeom prst="rect">
                <a:avLst/>
              </a:prstGeom>
              <a:solidFill>
                <a:schemeClr val="bg1"/>
              </a:solidFill>
            </p:spPr>
            <p:txBody>
              <a:bodyPr wrap="square" lIns="0" tIns="0" rIns="0" bIns="0" rtlCol="0">
                <a:spAutoFit/>
              </a:bodyPr>
              <a:lstStyle/>
              <a:p>
                <a:pPr algn="ctr">
                  <a:spcBef>
                    <a:spcPts val="600"/>
                  </a:spcBef>
                  <a:buSzPct val="100000"/>
                </a:pPr>
                <a:r>
                  <a:rPr lang="en-US" sz="900" dirty="0"/>
                  <a:t>property</a:t>
                </a:r>
                <a:br>
                  <a:rPr lang="en-US" sz="900" dirty="0"/>
                </a:br>
                <a:r>
                  <a:rPr lang="en-US" sz="900" dirty="0"/>
                  <a:t>_value</a:t>
                </a:r>
              </a:p>
            </p:txBody>
          </p:sp>
          <p:sp>
            <p:nvSpPr>
              <p:cNvPr id="5" name="TextBox 4">
                <a:extLst>
                  <a:ext uri="{FF2B5EF4-FFF2-40B4-BE49-F238E27FC236}">
                    <a16:creationId xmlns:a16="http://schemas.microsoft.com/office/drawing/2014/main" id="{49648088-77A9-C4BA-DFE4-CF502DB248D6}"/>
                  </a:ext>
                </a:extLst>
              </p:cNvPr>
              <p:cNvSpPr txBox="1"/>
              <p:nvPr/>
            </p:nvSpPr>
            <p:spPr>
              <a:xfrm>
                <a:off x="2748595" y="5265625"/>
                <a:ext cx="532822" cy="276999"/>
              </a:xfrm>
              <a:prstGeom prst="rect">
                <a:avLst/>
              </a:prstGeom>
              <a:solidFill>
                <a:schemeClr val="bg1"/>
              </a:solidFill>
            </p:spPr>
            <p:txBody>
              <a:bodyPr wrap="square" lIns="0" tIns="0" rIns="0" bIns="0" rtlCol="0">
                <a:spAutoFit/>
              </a:bodyPr>
              <a:lstStyle/>
              <a:p>
                <a:pPr algn="ctr">
                  <a:spcBef>
                    <a:spcPts val="600"/>
                  </a:spcBef>
                  <a:buSzPct val="100000"/>
                </a:pPr>
                <a:r>
                  <a:rPr lang="en-US" sz="900" b="1" dirty="0"/>
                  <a:t>TARGET: </a:t>
                </a:r>
                <a:br>
                  <a:rPr lang="en-US" sz="900" b="1" dirty="0"/>
                </a:br>
                <a:r>
                  <a:rPr lang="en-US" sz="900" b="1" dirty="0"/>
                  <a:t>approval</a:t>
                </a:r>
              </a:p>
            </p:txBody>
          </p:sp>
          <p:sp>
            <p:nvSpPr>
              <p:cNvPr id="6" name="TextBox 5">
                <a:extLst>
                  <a:ext uri="{FF2B5EF4-FFF2-40B4-BE49-F238E27FC236}">
                    <a16:creationId xmlns:a16="http://schemas.microsoft.com/office/drawing/2014/main" id="{64551B13-9C59-8E30-8D86-96D26B198D3E}"/>
                  </a:ext>
                </a:extLst>
              </p:cNvPr>
              <p:cNvSpPr txBox="1"/>
              <p:nvPr/>
            </p:nvSpPr>
            <p:spPr>
              <a:xfrm>
                <a:off x="3558823" y="5265625"/>
                <a:ext cx="532822" cy="276999"/>
              </a:xfrm>
              <a:prstGeom prst="rect">
                <a:avLst/>
              </a:prstGeom>
              <a:solidFill>
                <a:schemeClr val="bg1"/>
              </a:solidFill>
            </p:spPr>
            <p:txBody>
              <a:bodyPr wrap="square" lIns="0" tIns="0" rIns="0" bIns="0" rtlCol="0">
                <a:spAutoFit/>
              </a:bodyPr>
              <a:lstStyle/>
              <a:p>
                <a:pPr algn="ctr">
                  <a:spcBef>
                    <a:spcPts val="600"/>
                  </a:spcBef>
                  <a:buSzPct val="100000"/>
                </a:pPr>
                <a:r>
                  <a:rPr lang="en-US" sz="900" dirty="0"/>
                  <a:t>loan_</a:t>
                </a:r>
                <a:br>
                  <a:rPr lang="en-US" sz="900" dirty="0"/>
                </a:br>
                <a:r>
                  <a:rPr lang="en-US" sz="900" dirty="0"/>
                  <a:t>amount</a:t>
                </a:r>
              </a:p>
            </p:txBody>
          </p:sp>
          <p:sp>
            <p:nvSpPr>
              <p:cNvPr id="7" name="TextBox 6">
                <a:extLst>
                  <a:ext uri="{FF2B5EF4-FFF2-40B4-BE49-F238E27FC236}">
                    <a16:creationId xmlns:a16="http://schemas.microsoft.com/office/drawing/2014/main" id="{D3392360-8ADF-A875-4F2C-BDA524DF6AC1}"/>
                  </a:ext>
                </a:extLst>
              </p:cNvPr>
              <p:cNvSpPr txBox="1"/>
              <p:nvPr/>
            </p:nvSpPr>
            <p:spPr>
              <a:xfrm>
                <a:off x="5035424" y="5265624"/>
                <a:ext cx="766121" cy="138499"/>
              </a:xfrm>
              <a:prstGeom prst="rect">
                <a:avLst/>
              </a:prstGeom>
              <a:solidFill>
                <a:schemeClr val="bg1"/>
              </a:solidFill>
            </p:spPr>
            <p:txBody>
              <a:bodyPr wrap="square" lIns="0" tIns="0" rIns="0" bIns="0" rtlCol="0">
                <a:spAutoFit/>
              </a:bodyPr>
              <a:lstStyle/>
              <a:p>
                <a:pPr algn="ctr">
                  <a:spcBef>
                    <a:spcPts val="600"/>
                  </a:spcBef>
                  <a:buSzPct val="100000"/>
                </a:pPr>
                <a:r>
                  <a:rPr lang="en-US" sz="900" dirty="0"/>
                  <a:t>income</a:t>
                </a:r>
              </a:p>
            </p:txBody>
          </p:sp>
        </p:grpSp>
        <p:sp>
          <p:nvSpPr>
            <p:cNvPr id="11" name="Rectangle 10">
              <a:extLst>
                <a:ext uri="{FF2B5EF4-FFF2-40B4-BE49-F238E27FC236}">
                  <a16:creationId xmlns:a16="http://schemas.microsoft.com/office/drawing/2014/main" id="{ED4F7E58-B4F6-554A-DE19-7258FE762CC9}"/>
                </a:ext>
              </a:extLst>
            </p:cNvPr>
            <p:cNvSpPr/>
            <p:nvPr/>
          </p:nvSpPr>
          <p:spPr bwMode="gray">
            <a:xfrm>
              <a:off x="2656114" y="2114941"/>
              <a:ext cx="801189" cy="3386597"/>
            </a:xfrm>
            <a:prstGeom prst="rect">
              <a:avLst/>
            </a:prstGeom>
            <a:noFill/>
            <a:ln w="28575" algn="ctr">
              <a:solidFill>
                <a:schemeClr val="accent1"/>
              </a:solidFill>
              <a:miter lim="800000"/>
              <a:headEnd/>
              <a:tailEnd/>
            </a:ln>
          </p:spPr>
          <p:txBody>
            <a:bodyPr wrap="square" lIns="0" tIns="0" rIns="0" bIns="0" rtlCol="0" anchor="ctr"/>
            <a:lstStyle/>
            <a:p>
              <a:pPr algn="ctr"/>
              <a:endParaRPr lang="en-US"/>
            </a:p>
          </p:txBody>
        </p:sp>
      </p:grpSp>
      <p:pic>
        <p:nvPicPr>
          <p:cNvPr id="13" name="Picture 12">
            <a:extLst>
              <a:ext uri="{FF2B5EF4-FFF2-40B4-BE49-F238E27FC236}">
                <a16:creationId xmlns:a16="http://schemas.microsoft.com/office/drawing/2014/main" id="{9E442D24-DEA4-6F69-426D-8515E186C919}"/>
              </a:ext>
            </a:extLst>
          </p:cNvPr>
          <p:cNvPicPr>
            <a:picLocks noChangeAspect="1"/>
          </p:cNvPicPr>
          <p:nvPr/>
        </p:nvPicPr>
        <p:blipFill rotWithShape="1">
          <a:blip r:embed="rId3"/>
          <a:srcRect l="3542" t="12059" r="63621" b="82151"/>
          <a:stretch/>
        </p:blipFill>
        <p:spPr>
          <a:xfrm>
            <a:off x="1372807" y="1495642"/>
            <a:ext cx="5407786" cy="476775"/>
          </a:xfrm>
          <a:prstGeom prst="rect">
            <a:avLst/>
          </a:prstGeom>
        </p:spPr>
      </p:pic>
    </p:spTree>
    <p:extLst>
      <p:ext uri="{BB962C8B-B14F-4D97-AF65-F5344CB8AC3E}">
        <p14:creationId xmlns:p14="http://schemas.microsoft.com/office/powerpoint/2010/main" val="14723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00"/>
            <a:ext cx="10325100" cy="787400"/>
          </a:xfrm>
        </p:spPr>
        <p:txBody>
          <a:bodyPr/>
          <a:lstStyle/>
          <a:p>
            <a:r>
              <a:rPr lang="en-GB"/>
              <a:t>Scatter Plot of Key Features</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EXPLORATORY DATA ANALYSIS</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271961"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19" name="TextBox 18">
            <a:extLst>
              <a:ext uri="{FF2B5EF4-FFF2-40B4-BE49-F238E27FC236}">
                <a16:creationId xmlns:a16="http://schemas.microsoft.com/office/drawing/2014/main" id="{CF3CF842-0911-A10B-7E02-514BD5327CB0}"/>
              </a:ext>
            </a:extLst>
          </p:cNvPr>
          <p:cNvSpPr txBox="1"/>
          <p:nvPr/>
        </p:nvSpPr>
        <p:spPr>
          <a:xfrm>
            <a:off x="7200900" y="1316595"/>
            <a:ext cx="3162300" cy="2543260"/>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Light"/>
                <a:ea typeface="+mn-ea"/>
                <a:cs typeface="+mn-cs"/>
              </a:rPr>
              <a:t>Distribution of Correlations</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a:rPr>
              <a:t>Scatterplots were used to visually observe patterns in relationships of features with highest and lowest correlations compared to the target.</a:t>
            </a:r>
          </a:p>
          <a:p>
            <a:pPr marL="0" marR="0" lvl="0" indent="0" algn="l" defTabSz="914400" rtl="0" eaLnBrk="1" fontAlgn="auto" latinLnBrk="0" hangingPunct="1">
              <a:lnSpc>
                <a:spcPct val="120000"/>
              </a:lnSpc>
              <a:spcBef>
                <a:spcPts val="0"/>
              </a:spcBef>
              <a:spcAft>
                <a:spcPts val="600"/>
              </a:spcAft>
              <a:buClrTx/>
              <a:buSzTx/>
              <a:buFontTx/>
              <a:buNone/>
              <a:tabLst/>
              <a:defRPr/>
            </a:pPr>
            <a:r>
              <a:rPr lang="en-US" sz="1100">
                <a:solidFill>
                  <a:prstClr val="black"/>
                </a:solidFill>
                <a:latin typeface="Open Sans"/>
              </a:rPr>
              <a:t>Additionally box splots were used to reference check categorical features, such as income level of Census tracts.</a:t>
            </a:r>
          </a:p>
          <a:p>
            <a:pPr>
              <a:lnSpc>
                <a:spcPct val="120000"/>
              </a:lnSpc>
              <a:spcAft>
                <a:spcPts val="600"/>
              </a:spcAft>
              <a:defRPr/>
            </a:pPr>
            <a:r>
              <a:rPr kumimoji="0" lang="en-US" sz="1100" b="1"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The various non-linear patterns of distribution shown in the scatterplots comparing target to features makes this data set a candidate for a regression model.</a:t>
            </a:r>
          </a:p>
        </p:txBody>
      </p:sp>
      <p:pic>
        <p:nvPicPr>
          <p:cNvPr id="6" name="Picture 5">
            <a:extLst>
              <a:ext uri="{FF2B5EF4-FFF2-40B4-BE49-F238E27FC236}">
                <a16:creationId xmlns:a16="http://schemas.microsoft.com/office/drawing/2014/main" id="{F7DC2020-167F-063E-A84B-A844F0347CF7}"/>
              </a:ext>
            </a:extLst>
          </p:cNvPr>
          <p:cNvPicPr>
            <a:picLocks noChangeAspect="1"/>
          </p:cNvPicPr>
          <p:nvPr/>
        </p:nvPicPr>
        <p:blipFill rotWithShape="1">
          <a:blip r:embed="rId3"/>
          <a:srcRect t="45575" r="89691"/>
          <a:stretch/>
        </p:blipFill>
        <p:spPr>
          <a:xfrm>
            <a:off x="622999" y="1371600"/>
            <a:ext cx="956420" cy="5051167"/>
          </a:xfrm>
          <a:prstGeom prst="rect">
            <a:avLst/>
          </a:prstGeom>
        </p:spPr>
      </p:pic>
      <p:pic>
        <p:nvPicPr>
          <p:cNvPr id="14" name="Picture 13">
            <a:extLst>
              <a:ext uri="{FF2B5EF4-FFF2-40B4-BE49-F238E27FC236}">
                <a16:creationId xmlns:a16="http://schemas.microsoft.com/office/drawing/2014/main" id="{7C1B41DE-208D-F254-A043-193DD6F062DB}"/>
              </a:ext>
            </a:extLst>
          </p:cNvPr>
          <p:cNvPicPr>
            <a:picLocks noChangeAspect="1"/>
          </p:cNvPicPr>
          <p:nvPr/>
        </p:nvPicPr>
        <p:blipFill rotWithShape="1">
          <a:blip r:embed="rId4"/>
          <a:srcRect t="10121"/>
          <a:stretch/>
        </p:blipFill>
        <p:spPr>
          <a:xfrm>
            <a:off x="6953685" y="4025735"/>
            <a:ext cx="3551225" cy="2393858"/>
          </a:xfrm>
          <a:prstGeom prst="rect">
            <a:avLst/>
          </a:prstGeom>
        </p:spPr>
      </p:pic>
      <p:pic>
        <p:nvPicPr>
          <p:cNvPr id="26" name="Picture 25">
            <a:extLst>
              <a:ext uri="{FF2B5EF4-FFF2-40B4-BE49-F238E27FC236}">
                <a16:creationId xmlns:a16="http://schemas.microsoft.com/office/drawing/2014/main" id="{9EB45C8A-6F1E-0493-1569-F66050F1EF77}"/>
              </a:ext>
            </a:extLst>
          </p:cNvPr>
          <p:cNvPicPr>
            <a:picLocks noChangeAspect="1"/>
          </p:cNvPicPr>
          <p:nvPr/>
        </p:nvPicPr>
        <p:blipFill>
          <a:blip r:embed="rId5"/>
          <a:stretch>
            <a:fillRect/>
          </a:stretch>
        </p:blipFill>
        <p:spPr>
          <a:xfrm>
            <a:off x="1828800" y="3619230"/>
            <a:ext cx="3771900" cy="2828925"/>
          </a:xfrm>
          <a:prstGeom prst="rect">
            <a:avLst/>
          </a:prstGeom>
        </p:spPr>
      </p:pic>
      <p:pic>
        <p:nvPicPr>
          <p:cNvPr id="24" name="Picture 23">
            <a:extLst>
              <a:ext uri="{FF2B5EF4-FFF2-40B4-BE49-F238E27FC236}">
                <a16:creationId xmlns:a16="http://schemas.microsoft.com/office/drawing/2014/main" id="{1CDEFFFC-01B2-7EF1-D74A-11F9B587E5EC}"/>
              </a:ext>
            </a:extLst>
          </p:cNvPr>
          <p:cNvPicPr>
            <a:picLocks noChangeAspect="1"/>
          </p:cNvPicPr>
          <p:nvPr/>
        </p:nvPicPr>
        <p:blipFill>
          <a:blip r:embed="rId6"/>
          <a:stretch>
            <a:fillRect/>
          </a:stretch>
        </p:blipFill>
        <p:spPr>
          <a:xfrm>
            <a:off x="1981200" y="1041549"/>
            <a:ext cx="3619500" cy="2714625"/>
          </a:xfrm>
          <a:prstGeom prst="rect">
            <a:avLst/>
          </a:prstGeom>
        </p:spPr>
      </p:pic>
      <p:sp>
        <p:nvSpPr>
          <p:cNvPr id="27" name="TextBox 26">
            <a:extLst>
              <a:ext uri="{FF2B5EF4-FFF2-40B4-BE49-F238E27FC236}">
                <a16:creationId xmlns:a16="http://schemas.microsoft.com/office/drawing/2014/main" id="{C0DB2184-496D-D20D-5790-7AD87F7BF00E}"/>
              </a:ext>
            </a:extLst>
          </p:cNvPr>
          <p:cNvSpPr txBox="1"/>
          <p:nvPr/>
        </p:nvSpPr>
        <p:spPr>
          <a:xfrm>
            <a:off x="5229231" y="2644170"/>
            <a:ext cx="1549941" cy="784830"/>
          </a:xfrm>
          <a:prstGeom prst="rect">
            <a:avLst/>
          </a:prstGeom>
          <a:noFill/>
        </p:spPr>
        <p:txBody>
          <a:bodyPr wrap="square" lIns="91440" tIns="91440" rIns="0" bIns="0" rtlCol="0" anchor="b">
            <a:spAutoFit/>
          </a:bodyPr>
          <a:lstStyle/>
          <a:p>
            <a:pPr>
              <a:spcBef>
                <a:spcPts val="600"/>
              </a:spcBef>
              <a:buSzPct val="100000"/>
            </a:pPr>
            <a:r>
              <a:rPr lang="en-US" sz="900" i="1" dirty="0">
                <a:solidFill>
                  <a:prstClr val="black"/>
                </a:solidFill>
                <a:latin typeface="Open Sans"/>
              </a:rPr>
              <a:t>Scatterplot of highest positive correlation feature (exposure to high income friends) with target (loan approval)</a:t>
            </a:r>
            <a:endParaRPr lang="en-US" sz="900" dirty="0"/>
          </a:p>
        </p:txBody>
      </p:sp>
      <p:sp>
        <p:nvSpPr>
          <p:cNvPr id="30" name="TextBox 29">
            <a:extLst>
              <a:ext uri="{FF2B5EF4-FFF2-40B4-BE49-F238E27FC236}">
                <a16:creationId xmlns:a16="http://schemas.microsoft.com/office/drawing/2014/main" id="{AC7044E8-AAB1-9D1F-54E3-37EFF006F111}"/>
              </a:ext>
            </a:extLst>
          </p:cNvPr>
          <p:cNvSpPr txBox="1"/>
          <p:nvPr/>
        </p:nvSpPr>
        <p:spPr>
          <a:xfrm>
            <a:off x="5229231" y="5484569"/>
            <a:ext cx="1549941" cy="646331"/>
          </a:xfrm>
          <a:prstGeom prst="rect">
            <a:avLst/>
          </a:prstGeom>
          <a:noFill/>
        </p:spPr>
        <p:txBody>
          <a:bodyPr wrap="square" lIns="91440" tIns="91440" rIns="0" bIns="0" rtlCol="0" anchor="b">
            <a:spAutoFit/>
          </a:bodyPr>
          <a:lstStyle/>
          <a:p>
            <a:pPr>
              <a:spcBef>
                <a:spcPts val="600"/>
              </a:spcBef>
              <a:buSzPct val="100000"/>
            </a:pPr>
            <a:r>
              <a:rPr lang="en-US" sz="900" i="1" dirty="0">
                <a:solidFill>
                  <a:prstClr val="black"/>
                </a:solidFill>
                <a:latin typeface="Open Sans"/>
              </a:rPr>
              <a:t>Scatterplot of lowest negative correlation feature (clustering) with target (loan approval)</a:t>
            </a:r>
            <a:endParaRPr lang="en-US" sz="900" dirty="0"/>
          </a:p>
        </p:txBody>
      </p:sp>
      <p:sp>
        <p:nvSpPr>
          <p:cNvPr id="31" name="TextBox 30">
            <a:extLst>
              <a:ext uri="{FF2B5EF4-FFF2-40B4-BE49-F238E27FC236}">
                <a16:creationId xmlns:a16="http://schemas.microsoft.com/office/drawing/2014/main" id="{99D7500B-98F5-770B-369E-3153AC456407}"/>
              </a:ext>
            </a:extLst>
          </p:cNvPr>
          <p:cNvSpPr txBox="1"/>
          <p:nvPr/>
        </p:nvSpPr>
        <p:spPr>
          <a:xfrm>
            <a:off x="771948" y="6438900"/>
            <a:ext cx="892873" cy="307777"/>
          </a:xfrm>
          <a:prstGeom prst="rect">
            <a:avLst/>
          </a:prstGeom>
          <a:noFill/>
        </p:spPr>
        <p:txBody>
          <a:bodyPr wrap="none" lIns="0" tIns="0" rIns="0" bIns="0" rtlCol="0">
            <a:spAutoFit/>
          </a:bodyPr>
          <a:lstStyle/>
          <a:p>
            <a:pPr algn="ctr">
              <a:spcBef>
                <a:spcPts val="600"/>
              </a:spcBef>
              <a:buSzPct val="100000"/>
            </a:pPr>
            <a:r>
              <a:rPr lang="en-US" sz="1000" dirty="0"/>
              <a:t>Target</a:t>
            </a:r>
            <a:br>
              <a:rPr lang="en-US" sz="1000" dirty="0"/>
            </a:br>
            <a:r>
              <a:rPr lang="en-US" sz="1000" dirty="0"/>
              <a:t>(loan approval)</a:t>
            </a:r>
          </a:p>
        </p:txBody>
      </p:sp>
      <p:sp>
        <p:nvSpPr>
          <p:cNvPr id="34" name="TextBox 33">
            <a:extLst>
              <a:ext uri="{FF2B5EF4-FFF2-40B4-BE49-F238E27FC236}">
                <a16:creationId xmlns:a16="http://schemas.microsoft.com/office/drawing/2014/main" id="{6B2E0AD5-389D-1CA8-6EF7-FF7D5232528F}"/>
              </a:ext>
            </a:extLst>
          </p:cNvPr>
          <p:cNvSpPr txBox="1"/>
          <p:nvPr/>
        </p:nvSpPr>
        <p:spPr>
          <a:xfrm rot="16200000">
            <a:off x="-39555" y="3281629"/>
            <a:ext cx="923330" cy="307777"/>
          </a:xfrm>
          <a:prstGeom prst="rect">
            <a:avLst/>
          </a:prstGeom>
          <a:noFill/>
        </p:spPr>
        <p:txBody>
          <a:bodyPr wrap="none" lIns="0" tIns="0" rIns="0" bIns="0" rtlCol="0">
            <a:spAutoFit/>
          </a:bodyPr>
          <a:lstStyle/>
          <a:p>
            <a:pPr algn="ctr">
              <a:spcBef>
                <a:spcPts val="600"/>
              </a:spcBef>
              <a:buSzPct val="100000"/>
            </a:pPr>
            <a:r>
              <a:rPr lang="en-US" sz="1000" dirty="0"/>
              <a:t>Feature sample</a:t>
            </a:r>
            <a:br>
              <a:rPr lang="en-US" sz="1000" dirty="0"/>
            </a:br>
            <a:r>
              <a:rPr lang="en-US" sz="1000" dirty="0"/>
              <a:t>(Social Capital)</a:t>
            </a:r>
          </a:p>
        </p:txBody>
      </p:sp>
      <p:sp>
        <p:nvSpPr>
          <p:cNvPr id="35" name="TextBox 34">
            <a:extLst>
              <a:ext uri="{FF2B5EF4-FFF2-40B4-BE49-F238E27FC236}">
                <a16:creationId xmlns:a16="http://schemas.microsoft.com/office/drawing/2014/main" id="{1F2EF043-743E-D490-5823-641CBB380AA4}"/>
              </a:ext>
            </a:extLst>
          </p:cNvPr>
          <p:cNvSpPr txBox="1"/>
          <p:nvPr/>
        </p:nvSpPr>
        <p:spPr>
          <a:xfrm>
            <a:off x="10210800" y="5623069"/>
            <a:ext cx="1549941" cy="507831"/>
          </a:xfrm>
          <a:prstGeom prst="rect">
            <a:avLst/>
          </a:prstGeom>
          <a:noFill/>
        </p:spPr>
        <p:txBody>
          <a:bodyPr wrap="square" lIns="91440" tIns="91440" rIns="0" bIns="0" rtlCol="0" anchor="b">
            <a:spAutoFit/>
          </a:bodyPr>
          <a:lstStyle/>
          <a:p>
            <a:pPr>
              <a:spcBef>
                <a:spcPts val="600"/>
              </a:spcBef>
              <a:buSzPct val="100000"/>
            </a:pPr>
            <a:r>
              <a:rPr lang="en-US" sz="900" i="1" dirty="0">
                <a:solidFill>
                  <a:prstClr val="black"/>
                </a:solidFill>
                <a:latin typeface="Open Sans"/>
              </a:rPr>
              <a:t>Box plot of income level for Census tracts compared to loan approval</a:t>
            </a:r>
            <a:endParaRPr lang="en-US" sz="900" dirty="0"/>
          </a:p>
        </p:txBody>
      </p:sp>
    </p:spTree>
    <p:extLst>
      <p:ext uri="{BB962C8B-B14F-4D97-AF65-F5344CB8AC3E}">
        <p14:creationId xmlns:p14="http://schemas.microsoft.com/office/powerpoint/2010/main" val="7439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7D90F26-8D36-3C5A-F91D-5CE06E5F2DAF}"/>
              </a:ext>
            </a:extLst>
          </p:cNvPr>
          <p:cNvGrpSpPr/>
          <p:nvPr/>
        </p:nvGrpSpPr>
        <p:grpSpPr>
          <a:xfrm>
            <a:off x="5615200" y="1371600"/>
            <a:ext cx="5621392" cy="4629173"/>
            <a:chOff x="5615200" y="1697905"/>
            <a:chExt cx="5621392" cy="4629173"/>
          </a:xfrm>
        </p:grpSpPr>
        <p:sp>
          <p:nvSpPr>
            <p:cNvPr id="53" name="TextBox 52">
              <a:extLst>
                <a:ext uri="{FF2B5EF4-FFF2-40B4-BE49-F238E27FC236}">
                  <a16:creationId xmlns:a16="http://schemas.microsoft.com/office/drawing/2014/main" id="{842A3079-0F14-B0D3-84DB-15D0409AB9E7}"/>
                </a:ext>
              </a:extLst>
            </p:cNvPr>
            <p:cNvSpPr txBox="1"/>
            <p:nvPr/>
          </p:nvSpPr>
          <p:spPr>
            <a:xfrm>
              <a:off x="5615200" y="5957746"/>
              <a:ext cx="3034530" cy="369332"/>
            </a:xfrm>
            <a:prstGeom prst="rect">
              <a:avLst/>
            </a:prstGeom>
            <a:noFill/>
          </p:spPr>
          <p:txBody>
            <a:bodyPr wrap="square" lIns="0" tIns="91440" rIns="0" bIns="0" rtlCol="0">
              <a:spAutoFit/>
            </a:bodyPr>
            <a:lstStyle/>
            <a:p>
              <a:pPr>
                <a:spcBef>
                  <a:spcPts val="600"/>
                </a:spcBef>
                <a:buSzPct val="100000"/>
              </a:pPr>
              <a:r>
                <a:rPr lang="en-US" sz="900" i="1" dirty="0">
                  <a:solidFill>
                    <a:prstClr val="black"/>
                  </a:solidFill>
                  <a:latin typeface="Open Sans"/>
                </a:rPr>
                <a:t>Scatterplot comparing actual targets for approvals (x axis) and predictions (y axis) from XGBoost Regressor model.</a:t>
              </a:r>
              <a:endParaRPr lang="en-US" sz="900" dirty="0"/>
            </a:p>
          </p:txBody>
        </p:sp>
        <p:grpSp>
          <p:nvGrpSpPr>
            <p:cNvPr id="54" name="Group 53">
              <a:extLst>
                <a:ext uri="{FF2B5EF4-FFF2-40B4-BE49-F238E27FC236}">
                  <a16:creationId xmlns:a16="http://schemas.microsoft.com/office/drawing/2014/main" id="{172D233F-96CC-F5B9-6F11-1D14B0622685}"/>
                </a:ext>
              </a:extLst>
            </p:cNvPr>
            <p:cNvGrpSpPr/>
            <p:nvPr/>
          </p:nvGrpSpPr>
          <p:grpSpPr>
            <a:xfrm>
              <a:off x="5615201" y="1697905"/>
              <a:ext cx="5621391" cy="4261104"/>
              <a:chOff x="5615201" y="1697905"/>
              <a:chExt cx="5621391" cy="4261104"/>
            </a:xfrm>
          </p:grpSpPr>
          <p:pic>
            <p:nvPicPr>
              <p:cNvPr id="55" name="Picture 54">
                <a:extLst>
                  <a:ext uri="{FF2B5EF4-FFF2-40B4-BE49-F238E27FC236}">
                    <a16:creationId xmlns:a16="http://schemas.microsoft.com/office/drawing/2014/main" id="{6001A42C-DA58-E054-547A-D7AA1A410278}"/>
                  </a:ext>
                </a:extLst>
              </p:cNvPr>
              <p:cNvPicPr>
                <a:picLocks noChangeAspect="1"/>
              </p:cNvPicPr>
              <p:nvPr/>
            </p:nvPicPr>
            <p:blipFill>
              <a:blip r:embed="rId3"/>
              <a:srcRect l="529" r="529"/>
              <a:stretch/>
            </p:blipFill>
            <p:spPr>
              <a:xfrm>
                <a:off x="5615201" y="1697905"/>
                <a:ext cx="5621391" cy="4261104"/>
              </a:xfrm>
              <a:prstGeom prst="rect">
                <a:avLst/>
              </a:prstGeom>
            </p:spPr>
          </p:pic>
          <p:sp>
            <p:nvSpPr>
              <p:cNvPr id="56" name="TextBox 55">
                <a:extLst>
                  <a:ext uri="{FF2B5EF4-FFF2-40B4-BE49-F238E27FC236}">
                    <a16:creationId xmlns:a16="http://schemas.microsoft.com/office/drawing/2014/main" id="{CA7669DF-48A7-4D80-1D35-126DD484F3BF}"/>
                  </a:ext>
                </a:extLst>
              </p:cNvPr>
              <p:cNvSpPr txBox="1"/>
              <p:nvPr/>
            </p:nvSpPr>
            <p:spPr>
              <a:xfrm>
                <a:off x="7901929" y="1937955"/>
                <a:ext cx="1495602" cy="184666"/>
              </a:xfrm>
              <a:prstGeom prst="rect">
                <a:avLst/>
              </a:prstGeom>
              <a:noFill/>
            </p:spPr>
            <p:txBody>
              <a:bodyPr wrap="none" lIns="0" tIns="0" rIns="0" bIns="0" rtlCol="0">
                <a:spAutoFit/>
              </a:bodyPr>
              <a:lstStyle/>
              <a:p>
                <a:pPr algn="l">
                  <a:spcBef>
                    <a:spcPts val="600"/>
                  </a:spcBef>
                  <a:buSzPct val="100000"/>
                </a:pPr>
                <a:r>
                  <a:rPr lang="en-US" sz="1200" dirty="0">
                    <a:latin typeface="+mj-lt"/>
                  </a:rPr>
                  <a:t>Actuals vs Predictions</a:t>
                </a:r>
              </a:p>
            </p:txBody>
          </p:sp>
        </p:grpSp>
      </p:grpSp>
      <p:sp>
        <p:nvSpPr>
          <p:cNvPr id="3" name="Title 2"/>
          <p:cNvSpPr>
            <a:spLocks noGrp="1"/>
          </p:cNvSpPr>
          <p:nvPr>
            <p:ph type="title"/>
          </p:nvPr>
        </p:nvSpPr>
        <p:spPr>
          <a:xfrm>
            <a:off x="914400" y="279400"/>
            <a:ext cx="3766930" cy="787400"/>
          </a:xfrm>
        </p:spPr>
        <p:txBody>
          <a:bodyPr/>
          <a:lstStyle/>
          <a:p>
            <a:r>
              <a:rPr lang="en-GB"/>
              <a:t>XGBoost Regressor</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1</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1888435"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0" name="TextBox 19">
            <a:extLst>
              <a:ext uri="{FF2B5EF4-FFF2-40B4-BE49-F238E27FC236}">
                <a16:creationId xmlns:a16="http://schemas.microsoft.com/office/drawing/2014/main" id="{DC7B82A9-9688-EF80-9E74-F68314B3A8F0}"/>
              </a:ext>
            </a:extLst>
          </p:cNvPr>
          <p:cNvSpPr txBox="1"/>
          <p:nvPr/>
        </p:nvSpPr>
        <p:spPr>
          <a:xfrm>
            <a:off x="5988424" y="2501153"/>
            <a:ext cx="0" cy="0"/>
          </a:xfrm>
          <a:prstGeom prst="rect">
            <a:avLst/>
          </a:prstGeom>
          <a:noFill/>
        </p:spPr>
        <p:txBody>
          <a:bodyPr wrap="none" lIns="0" tIns="0" rIns="0" bIns="0" rtlCol="0">
            <a:noAutofit/>
          </a:bodyPr>
          <a:lstStyle/>
          <a:p>
            <a:pPr algn="l">
              <a:spcBef>
                <a:spcPts val="600"/>
              </a:spcBef>
              <a:buSzPct val="100000"/>
            </a:pPr>
            <a:endParaRPr lang="en-US" sz="1200" dirty="0"/>
          </a:p>
        </p:txBody>
      </p:sp>
      <p:grpSp>
        <p:nvGrpSpPr>
          <p:cNvPr id="41" name="Group 40">
            <a:extLst>
              <a:ext uri="{FF2B5EF4-FFF2-40B4-BE49-F238E27FC236}">
                <a16:creationId xmlns:a16="http://schemas.microsoft.com/office/drawing/2014/main" id="{C877850C-0867-50AC-703C-6FD79BE4591E}"/>
              </a:ext>
            </a:extLst>
          </p:cNvPr>
          <p:cNvGrpSpPr/>
          <p:nvPr/>
        </p:nvGrpSpPr>
        <p:grpSpPr>
          <a:xfrm>
            <a:off x="3028338" y="5544069"/>
            <a:ext cx="1918557" cy="640080"/>
            <a:chOff x="2965021" y="5704617"/>
            <a:chExt cx="1918557" cy="640080"/>
          </a:xfrm>
        </p:grpSpPr>
        <p:sp>
          <p:nvSpPr>
            <p:cNvPr id="25" name="Rounded Rectangle 24">
              <a:extLst>
                <a:ext uri="{FF2B5EF4-FFF2-40B4-BE49-F238E27FC236}">
                  <a16:creationId xmlns:a16="http://schemas.microsoft.com/office/drawing/2014/main" id="{03C7DB4B-4647-DFB7-40A9-8A3975C4C401}"/>
                </a:ext>
              </a:extLst>
            </p:cNvPr>
            <p:cNvSpPr/>
            <p:nvPr/>
          </p:nvSpPr>
          <p:spPr bwMode="gray">
            <a:xfrm>
              <a:off x="2965021" y="5704617"/>
              <a:ext cx="1918557" cy="640080"/>
            </a:xfrm>
            <a:prstGeom prst="roundRect">
              <a:avLst/>
            </a:prstGeom>
            <a:solidFill>
              <a:schemeClr val="accent1">
                <a:lumMod val="60000"/>
                <a:lumOff val="40000"/>
              </a:schemeClr>
            </a:solidFill>
            <a:ln w="19050" algn="ctr">
              <a:noFill/>
              <a:miter lim="800000"/>
              <a:headEnd/>
              <a:tailEnd/>
            </a:ln>
          </p:spPr>
          <p:txBody>
            <a:bodyPr wrap="square" lIns="0" tIns="0" rIns="0" bIns="0" rtlCol="0" anchor="ctr"/>
            <a:lstStyle/>
            <a:p>
              <a:pPr algn="ctr"/>
              <a:endParaRPr lang="en-US"/>
            </a:p>
          </p:txBody>
        </p:sp>
        <p:grpSp>
          <p:nvGrpSpPr>
            <p:cNvPr id="24" name="Group 23">
              <a:extLst>
                <a:ext uri="{FF2B5EF4-FFF2-40B4-BE49-F238E27FC236}">
                  <a16:creationId xmlns:a16="http://schemas.microsoft.com/office/drawing/2014/main" id="{44CAA0DE-1822-F119-510C-99D92166B5C7}"/>
                </a:ext>
              </a:extLst>
            </p:cNvPr>
            <p:cNvGrpSpPr/>
            <p:nvPr/>
          </p:nvGrpSpPr>
          <p:grpSpPr>
            <a:xfrm>
              <a:off x="3252008" y="5828706"/>
              <a:ext cx="1307714" cy="391902"/>
              <a:chOff x="5213721" y="2172818"/>
              <a:chExt cx="1307714" cy="391902"/>
            </a:xfrm>
          </p:grpSpPr>
          <p:grpSp>
            <p:nvGrpSpPr>
              <p:cNvPr id="17" name="Graphic 4">
                <a:extLst>
                  <a:ext uri="{FF2B5EF4-FFF2-40B4-BE49-F238E27FC236}">
                    <a16:creationId xmlns:a16="http://schemas.microsoft.com/office/drawing/2014/main" id="{2AD261B9-1AA4-85A2-0F96-42F18E0F6A3A}"/>
                  </a:ext>
                </a:extLst>
              </p:cNvPr>
              <p:cNvGrpSpPr>
                <a:grpSpLocks noChangeAspect="1"/>
              </p:cNvGrpSpPr>
              <p:nvPr/>
            </p:nvGrpSpPr>
            <p:grpSpPr>
              <a:xfrm>
                <a:off x="5213721" y="2187784"/>
                <a:ext cx="361670" cy="361971"/>
                <a:chOff x="467743" y="4793256"/>
                <a:chExt cx="361670" cy="361971"/>
              </a:xfrm>
              <a:solidFill>
                <a:schemeClr val="bg2">
                  <a:lumMod val="75000"/>
                </a:schemeClr>
              </a:solidFill>
            </p:grpSpPr>
            <p:sp>
              <p:nvSpPr>
                <p:cNvPr id="18" name="Graphic 4">
                  <a:extLst>
                    <a:ext uri="{FF2B5EF4-FFF2-40B4-BE49-F238E27FC236}">
                      <a16:creationId xmlns:a16="http://schemas.microsoft.com/office/drawing/2014/main" id="{BBDDB694-0EE7-1967-3799-3D674183F6DE}"/>
                    </a:ext>
                  </a:extLst>
                </p:cNvPr>
                <p:cNvSpPr/>
                <p:nvPr/>
              </p:nvSpPr>
              <p:spPr>
                <a:xfrm>
                  <a:off x="467743" y="4793256"/>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8565 h 361971"/>
                    <a:gd name="connsiteX8" fmla="*/ 12780 w 361670"/>
                    <a:gd name="connsiteY8" fmla="*/ 180667 h 361971"/>
                    <a:gd name="connsiteX9" fmla="*/ 180835 w 361670"/>
                    <a:gd name="connsiteY9" fmla="*/ 12129 h 361971"/>
                    <a:gd name="connsiteX10" fmla="*/ 348891 w 361670"/>
                    <a:gd name="connsiteY10" fmla="*/ 180667 h 361971"/>
                    <a:gd name="connsiteX11" fmla="*/ 348891 w 361670"/>
                    <a:gd name="connsiteY11" fmla="*/ 180667 h 361971"/>
                    <a:gd name="connsiteX12" fmla="*/ 180835 w 361670"/>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0438"/>
                        <a:pt x="281157" y="0"/>
                        <a:pt x="180835" y="0"/>
                      </a:cubicBezTo>
                      <a:cubicBezTo>
                        <a:pt x="180835" y="0"/>
                        <a:pt x="180835" y="0"/>
                        <a:pt x="180835" y="0"/>
                      </a:cubicBezTo>
                      <a:close/>
                      <a:moveTo>
                        <a:pt x="180835" y="348565"/>
                      </a:moveTo>
                      <a:cubicBezTo>
                        <a:pt x="87542" y="348565"/>
                        <a:pt x="12780" y="273234"/>
                        <a:pt x="12780" y="180667"/>
                      </a:cubicBezTo>
                      <a:cubicBezTo>
                        <a:pt x="12780" y="87461"/>
                        <a:pt x="88181" y="12129"/>
                        <a:pt x="180835" y="12129"/>
                      </a:cubicBezTo>
                      <a:cubicBezTo>
                        <a:pt x="273489" y="12129"/>
                        <a:pt x="348891" y="87461"/>
                        <a:pt x="348891" y="180667"/>
                      </a:cubicBezTo>
                      <a:lnTo>
                        <a:pt x="348891" y="180667"/>
                      </a:lnTo>
                      <a:cubicBezTo>
                        <a:pt x="348891" y="273234"/>
                        <a:pt x="273489" y="348565"/>
                        <a:pt x="180835" y="348565"/>
                      </a:cubicBezTo>
                      <a:close/>
                    </a:path>
                  </a:pathLst>
                </a:custGeom>
                <a:grpFill/>
                <a:ln w="6390" cap="flat">
                  <a:noFill/>
                  <a:prstDash val="solid"/>
                  <a:miter/>
                </a:ln>
              </p:spPr>
              <p:txBody>
                <a:bodyPr rtlCol="0" anchor="ctr"/>
                <a:lstStyle/>
                <a:p>
                  <a:endParaRPr lang="en-US"/>
                </a:p>
              </p:txBody>
            </p:sp>
            <p:sp>
              <p:nvSpPr>
                <p:cNvPr id="19" name="Graphic 4">
                  <a:extLst>
                    <a:ext uri="{FF2B5EF4-FFF2-40B4-BE49-F238E27FC236}">
                      <a16:creationId xmlns:a16="http://schemas.microsoft.com/office/drawing/2014/main" id="{689EB2B9-829D-5F93-AACB-4201A1DC4FDA}"/>
                    </a:ext>
                  </a:extLst>
                </p:cNvPr>
                <p:cNvSpPr/>
                <p:nvPr/>
              </p:nvSpPr>
              <p:spPr>
                <a:xfrm>
                  <a:off x="540176" y="4865395"/>
                  <a:ext cx="217670" cy="217055"/>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grpFill/>
                <a:ln w="6390"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B91D641E-1416-0575-2C22-5FF67CFE6F17}"/>
                  </a:ext>
                </a:extLst>
              </p:cNvPr>
              <p:cNvSpPr txBox="1"/>
              <p:nvPr/>
            </p:nvSpPr>
            <p:spPr>
              <a:xfrm>
                <a:off x="5649401" y="2172818"/>
                <a:ext cx="872034" cy="391902"/>
              </a:xfrm>
              <a:prstGeom prst="rect">
                <a:avLst/>
              </a:prstGeom>
              <a:noFill/>
            </p:spPr>
            <p:txBody>
              <a:bodyPr wrap="none" lIns="0" tIns="0" rIns="0" bIns="0" rtlCol="0">
                <a:spAutoFit/>
              </a:bodyPr>
              <a:lstStyle/>
              <a:p>
                <a:pPr algn="l">
                  <a:lnSpc>
                    <a:spcPct val="120000"/>
                  </a:lnSpc>
                  <a:buSzPct val="100000"/>
                </a:pPr>
                <a:r>
                  <a:rPr lang="en-US" sz="1100" dirty="0"/>
                  <a:t>Target Metric</a:t>
                </a:r>
              </a:p>
              <a:p>
                <a:pPr algn="l">
                  <a:lnSpc>
                    <a:spcPct val="120000"/>
                  </a:lnSpc>
                  <a:buSzPct val="100000"/>
                </a:pPr>
                <a:r>
                  <a:rPr lang="en-US" sz="1100" b="1" dirty="0"/>
                  <a:t>approval</a:t>
                </a:r>
                <a:r>
                  <a:rPr lang="en-US" sz="1100" baseline="30000" dirty="0"/>
                  <a:t>1</a:t>
                </a:r>
              </a:p>
            </p:txBody>
          </p:sp>
        </p:grpSp>
      </p:grpSp>
      <p:sp>
        <p:nvSpPr>
          <p:cNvPr id="22" name="TextBox 21">
            <a:extLst>
              <a:ext uri="{FF2B5EF4-FFF2-40B4-BE49-F238E27FC236}">
                <a16:creationId xmlns:a16="http://schemas.microsoft.com/office/drawing/2014/main" id="{5EC5F51E-2E28-C750-D1E5-7402F6717AE5}"/>
              </a:ext>
            </a:extLst>
          </p:cNvPr>
          <p:cNvSpPr txBox="1"/>
          <p:nvPr/>
        </p:nvSpPr>
        <p:spPr>
          <a:xfrm>
            <a:off x="4536141" y="6562165"/>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30" name="TextBox 29">
            <a:extLst>
              <a:ext uri="{FF2B5EF4-FFF2-40B4-BE49-F238E27FC236}">
                <a16:creationId xmlns:a16="http://schemas.microsoft.com/office/drawing/2014/main" id="{8A073573-4A5C-09EB-96DA-DDAB43F78D57}"/>
              </a:ext>
            </a:extLst>
          </p:cNvPr>
          <p:cNvSpPr txBox="1"/>
          <p:nvPr/>
        </p:nvSpPr>
        <p:spPr>
          <a:xfrm>
            <a:off x="2219093" y="914400"/>
            <a:ext cx="0" cy="0"/>
          </a:xfrm>
          <a:prstGeom prst="rect">
            <a:avLst/>
          </a:prstGeom>
          <a:noFill/>
        </p:spPr>
        <p:txBody>
          <a:bodyPr wrap="none" lIns="0" tIns="0" rIns="0" bIns="0" rtlCol="0">
            <a:noAutofit/>
          </a:bodyPr>
          <a:lstStyle/>
          <a:p>
            <a:pPr algn="l">
              <a:spcBef>
                <a:spcPts val="600"/>
              </a:spcBef>
              <a:buSzPct val="100000"/>
            </a:pPr>
            <a:endParaRPr lang="en-US" sz="1200" dirty="0"/>
          </a:p>
        </p:txBody>
      </p:sp>
      <p:graphicFrame>
        <p:nvGraphicFramePr>
          <p:cNvPr id="35" name="Table 35">
            <a:extLst>
              <a:ext uri="{FF2B5EF4-FFF2-40B4-BE49-F238E27FC236}">
                <a16:creationId xmlns:a16="http://schemas.microsoft.com/office/drawing/2014/main" id="{A14F9F8E-DB6C-85FB-E39F-E4D912B0C783}"/>
              </a:ext>
            </a:extLst>
          </p:cNvPr>
          <p:cNvGraphicFramePr>
            <a:graphicFrameLocks noGrp="1"/>
          </p:cNvGraphicFramePr>
          <p:nvPr>
            <p:extLst>
              <p:ext uri="{D42A27DB-BD31-4B8C-83A1-F6EECF244321}">
                <p14:modId xmlns:p14="http://schemas.microsoft.com/office/powerpoint/2010/main" val="839693122"/>
              </p:ext>
            </p:extLst>
          </p:nvPr>
        </p:nvGraphicFramePr>
        <p:xfrm>
          <a:off x="925306" y="3441120"/>
          <a:ext cx="4027694" cy="1094844"/>
        </p:xfrm>
        <a:graphic>
          <a:graphicData uri="http://schemas.openxmlformats.org/drawingml/2006/table">
            <a:tbl>
              <a:tblPr firstRow="1" bandRow="1">
                <a:tableStyleId>{3B4B98B0-60AC-42C2-AFA5-B58CD77FA1E5}</a:tableStyleId>
              </a:tblPr>
              <a:tblGrid>
                <a:gridCol w="1697973">
                  <a:extLst>
                    <a:ext uri="{9D8B030D-6E8A-4147-A177-3AD203B41FA5}">
                      <a16:colId xmlns:a16="http://schemas.microsoft.com/office/drawing/2014/main" val="1321517597"/>
                    </a:ext>
                  </a:extLst>
                </a:gridCol>
                <a:gridCol w="2329721">
                  <a:extLst>
                    <a:ext uri="{9D8B030D-6E8A-4147-A177-3AD203B41FA5}">
                      <a16:colId xmlns:a16="http://schemas.microsoft.com/office/drawing/2014/main" val="1421867936"/>
                    </a:ext>
                  </a:extLst>
                </a:gridCol>
              </a:tblGrid>
              <a:tr h="250242">
                <a:tc>
                  <a:txBody>
                    <a:bodyPr/>
                    <a:lstStyle/>
                    <a:p>
                      <a:r>
                        <a:rPr lang="en-US" sz="1000">
                          <a:latin typeface="Consolas" panose="020B0609020204030204" pitchFamily="49" charset="0"/>
                          <a:cs typeface="Consolas" panose="020B0609020204030204" pitchFamily="49" charset="0"/>
                        </a:rPr>
                        <a:t>Model Type</a:t>
                      </a:r>
                    </a:p>
                  </a:txBody>
                  <a:tcPr>
                    <a:solidFill>
                      <a:schemeClr val="accent1">
                        <a:lumMod val="20000"/>
                        <a:lumOff val="80000"/>
                      </a:schemeClr>
                    </a:solidFill>
                  </a:tcPr>
                </a:tc>
                <a:tc>
                  <a:txBody>
                    <a:bodyPr/>
                    <a:lstStyle/>
                    <a:p>
                      <a:r>
                        <a:rPr lang="en-US" sz="1000">
                          <a:latin typeface="Consolas" panose="020B0609020204030204" pitchFamily="49" charset="0"/>
                          <a:cs typeface="Consolas" panose="020B0609020204030204" pitchFamily="49" charset="0"/>
                        </a:rPr>
                        <a:t>XGBoost Regressor</a:t>
                      </a:r>
                    </a:p>
                  </a:txBody>
                  <a:tcPr>
                    <a:solidFill>
                      <a:schemeClr val="accent1">
                        <a:lumMod val="20000"/>
                        <a:lumOff val="80000"/>
                      </a:schemeClr>
                    </a:solidFill>
                  </a:tcPr>
                </a:tc>
                <a:extLst>
                  <a:ext uri="{0D108BD9-81ED-4DB2-BD59-A6C34878D82A}">
                    <a16:rowId xmlns:a16="http://schemas.microsoft.com/office/drawing/2014/main" val="2117850877"/>
                  </a:ext>
                </a:extLst>
              </a:tr>
              <a:tr h="166205">
                <a:tc>
                  <a:txBody>
                    <a:bodyPr/>
                    <a:lstStyle/>
                    <a:p>
                      <a:r>
                        <a:rPr lang="en-US" sz="1000">
                          <a:latin typeface="Consolas" panose="020B0609020204030204" pitchFamily="49" charset="0"/>
                          <a:cs typeface="Consolas" panose="020B0609020204030204" pitchFamily="49" charset="0"/>
                        </a:rPr>
                        <a:t>Key model adjustments</a:t>
                      </a:r>
                    </a:p>
                  </a:txBody>
                  <a:tcPr/>
                </a:tc>
                <a:tc>
                  <a:txBody>
                    <a:bodyPr/>
                    <a:lstStyle/>
                    <a:p>
                      <a:r>
                        <a:rPr lang="en-US" sz="1000">
                          <a:latin typeface="Consolas" panose="020B0609020204030204" pitchFamily="49" charset="0"/>
                          <a:cs typeface="Consolas" panose="020B0609020204030204" pitchFamily="49" charset="0"/>
                        </a:rPr>
                        <a:t>n_estimator = 300</a:t>
                      </a:r>
                    </a:p>
                    <a:p>
                      <a:r>
                        <a:rPr lang="en-US" sz="1000">
                          <a:latin typeface="Consolas" panose="020B0609020204030204" pitchFamily="49" charset="0"/>
                          <a:cs typeface="Consolas" panose="020B0609020204030204" pitchFamily="49" charset="0"/>
                        </a:rPr>
                        <a:t>max_depth = 6</a:t>
                      </a:r>
                    </a:p>
                    <a:p>
                      <a:r>
                        <a:rPr lang="en-US" sz="1000">
                          <a:latin typeface="Consolas" panose="020B0609020204030204" pitchFamily="49" charset="0"/>
                          <a:cs typeface="Consolas" panose="020B0609020204030204" pitchFamily="49" charset="0"/>
                        </a:rPr>
                        <a:t>early_stopping_rounds = 10</a:t>
                      </a:r>
                    </a:p>
                  </a:txBody>
                  <a:tcPr marB="91440"/>
                </a:tc>
                <a:extLst>
                  <a:ext uri="{0D108BD9-81ED-4DB2-BD59-A6C34878D82A}">
                    <a16:rowId xmlns:a16="http://schemas.microsoft.com/office/drawing/2014/main" val="4248007106"/>
                  </a:ext>
                </a:extLst>
              </a:tr>
              <a:tr h="250242">
                <a:tc>
                  <a:txBody>
                    <a:bodyPr/>
                    <a:lstStyle/>
                    <a:p>
                      <a:r>
                        <a:rPr lang="en-US" sz="1000">
                          <a:latin typeface="Consolas" panose="020B0609020204030204" pitchFamily="49" charset="0"/>
                          <a:ea typeface="Menlo" panose="020B0609030804020204" pitchFamily="49" charset="0"/>
                          <a:cs typeface="Consolas" panose="020B0609020204030204" pitchFamily="49" charset="0"/>
                        </a:rPr>
                        <a:t>Best validation RMSE</a:t>
                      </a:r>
                    </a:p>
                  </a:txBody>
                  <a:tcPr/>
                </a:tc>
                <a:tc>
                  <a:txBody>
                    <a:bodyPr/>
                    <a:lstStyle/>
                    <a:p>
                      <a:r>
                        <a:rPr lang="en-US" sz="1000">
                          <a:latin typeface="Consolas" panose="020B0609020204030204" pitchFamily="49" charset="0"/>
                          <a:ea typeface="Menlo" panose="020B0609030804020204" pitchFamily="49" charset="0"/>
                          <a:cs typeface="Consolas" panose="020B0609020204030204" pitchFamily="49" charset="0"/>
                        </a:rPr>
                        <a:t>0.04720</a:t>
                      </a:r>
                    </a:p>
                  </a:txBody>
                  <a:tcPr/>
                </a:tc>
                <a:extLst>
                  <a:ext uri="{0D108BD9-81ED-4DB2-BD59-A6C34878D82A}">
                    <a16:rowId xmlns:a16="http://schemas.microsoft.com/office/drawing/2014/main" val="3131000101"/>
                  </a:ext>
                </a:extLst>
              </a:tr>
            </a:tbl>
          </a:graphicData>
        </a:graphic>
      </p:graphicFrame>
      <p:sp>
        <p:nvSpPr>
          <p:cNvPr id="36" name="TextBox 35">
            <a:extLst>
              <a:ext uri="{FF2B5EF4-FFF2-40B4-BE49-F238E27FC236}">
                <a16:creationId xmlns:a16="http://schemas.microsoft.com/office/drawing/2014/main" id="{288EA855-EB4A-5AAC-DA34-B104061EF2E7}"/>
              </a:ext>
            </a:extLst>
          </p:cNvPr>
          <p:cNvSpPr txBox="1"/>
          <p:nvPr/>
        </p:nvSpPr>
        <p:spPr>
          <a:xfrm>
            <a:off x="925305" y="1380492"/>
            <a:ext cx="4281009" cy="1819985"/>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Model Selection</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The EDA process indicated that there are non-linear patterns in the data which makes this challenge a candidate for a regression model. (The target metric of loan approval is also a continuous probability ranging 0 to 1, which rules out classification.) </a:t>
            </a:r>
          </a:p>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An XGBoost regressor was selected for the initial model because of options for early stopping to avoid overfit. Results were fairly accurate, particularly predictions for approal rates above 80%.</a:t>
            </a:r>
          </a:p>
        </p:txBody>
      </p:sp>
      <p:grpSp>
        <p:nvGrpSpPr>
          <p:cNvPr id="51" name="Group 50">
            <a:extLst>
              <a:ext uri="{FF2B5EF4-FFF2-40B4-BE49-F238E27FC236}">
                <a16:creationId xmlns:a16="http://schemas.microsoft.com/office/drawing/2014/main" id="{D20B367C-783E-DA47-EE57-DCA790A769A2}"/>
              </a:ext>
            </a:extLst>
          </p:cNvPr>
          <p:cNvGrpSpPr/>
          <p:nvPr/>
        </p:nvGrpSpPr>
        <p:grpSpPr>
          <a:xfrm>
            <a:off x="5466735" y="-88720"/>
            <a:ext cx="5934803" cy="1345312"/>
            <a:chOff x="5466735" y="227674"/>
            <a:chExt cx="5934803" cy="1345312"/>
          </a:xfrm>
        </p:grpSpPr>
        <p:grpSp>
          <p:nvGrpSpPr>
            <p:cNvPr id="15" name="Group 14">
              <a:extLst>
                <a:ext uri="{FF2B5EF4-FFF2-40B4-BE49-F238E27FC236}">
                  <a16:creationId xmlns:a16="http://schemas.microsoft.com/office/drawing/2014/main" id="{3D65AA21-82FA-76D5-6766-8142FD22ACD2}"/>
                </a:ext>
              </a:extLst>
            </p:cNvPr>
            <p:cNvGrpSpPr/>
            <p:nvPr/>
          </p:nvGrpSpPr>
          <p:grpSpPr>
            <a:xfrm>
              <a:off x="5466735" y="227674"/>
              <a:ext cx="5934803" cy="1345312"/>
              <a:chOff x="4952999" y="791189"/>
              <a:chExt cx="5027514" cy="1345312"/>
            </a:xfrm>
          </p:grpSpPr>
          <p:graphicFrame>
            <p:nvGraphicFramePr>
              <p:cNvPr id="8" name="Chart 7">
                <a:extLst>
                  <a:ext uri="{FF2B5EF4-FFF2-40B4-BE49-F238E27FC236}">
                    <a16:creationId xmlns:a16="http://schemas.microsoft.com/office/drawing/2014/main" id="{9BEC23A8-208C-6EF9-8BBC-AA3418621298}"/>
                  </a:ext>
                </a:extLst>
              </p:cNvPr>
              <p:cNvGraphicFramePr/>
              <p:nvPr>
                <p:extLst>
                  <p:ext uri="{D42A27DB-BD31-4B8C-83A1-F6EECF244321}">
                    <p14:modId xmlns:p14="http://schemas.microsoft.com/office/powerpoint/2010/main" val="1679461150"/>
                  </p:ext>
                </p:extLst>
              </p:nvPr>
            </p:nvGraphicFramePr>
            <p:xfrm>
              <a:off x="4952999" y="791189"/>
              <a:ext cx="5027514" cy="1274562"/>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692A1AC5-0DD3-C7F0-0272-99096A1A5E28}"/>
                  </a:ext>
                </a:extLst>
              </p:cNvPr>
              <p:cNvSpPr txBox="1"/>
              <p:nvPr/>
            </p:nvSpPr>
            <p:spPr>
              <a:xfrm>
                <a:off x="5104579" y="1721003"/>
                <a:ext cx="1713723" cy="415498"/>
              </a:xfrm>
              <a:prstGeom prst="rect">
                <a:avLst/>
              </a:prstGeom>
              <a:noFill/>
            </p:spPr>
            <p:txBody>
              <a:bodyPr wrap="none" lIns="0" tIns="0" rIns="0" bIns="0" rtlCol="0">
                <a:spAutoFit/>
              </a:bodyPr>
              <a:lstStyle/>
              <a:p>
                <a:pPr algn="l">
                  <a:buSzPct val="100000"/>
                </a:pPr>
                <a:r>
                  <a:rPr lang="en-US" sz="900" b="1" dirty="0"/>
                  <a:t>Train</a:t>
                </a:r>
              </a:p>
              <a:p>
                <a:pPr algn="l">
                  <a:buSzPct val="100000"/>
                </a:pPr>
                <a:r>
                  <a:rPr lang="en-US" sz="900" dirty="0"/>
                  <a:t>70%</a:t>
                </a:r>
              </a:p>
              <a:p>
                <a:pPr algn="l">
                  <a:buSzPct val="100000"/>
                </a:pPr>
                <a:r>
                  <a:rPr lang="en-US" sz="900" dirty="0"/>
                  <a:t>9,979 rows (one Census tract per row)</a:t>
                </a:r>
              </a:p>
            </p:txBody>
          </p:sp>
          <p:sp>
            <p:nvSpPr>
              <p:cNvPr id="13" name="TextBox 12">
                <a:extLst>
                  <a:ext uri="{FF2B5EF4-FFF2-40B4-BE49-F238E27FC236}">
                    <a16:creationId xmlns:a16="http://schemas.microsoft.com/office/drawing/2014/main" id="{DAC4E70B-71E5-B009-E340-53DCC0BB1585}"/>
                  </a:ext>
                </a:extLst>
              </p:cNvPr>
              <p:cNvSpPr txBox="1"/>
              <p:nvPr/>
            </p:nvSpPr>
            <p:spPr>
              <a:xfrm>
                <a:off x="8414707" y="1721003"/>
                <a:ext cx="492934" cy="415498"/>
              </a:xfrm>
              <a:prstGeom prst="rect">
                <a:avLst/>
              </a:prstGeom>
              <a:noFill/>
            </p:spPr>
            <p:txBody>
              <a:bodyPr wrap="none" lIns="0" tIns="0" rIns="0" bIns="0" rtlCol="0">
                <a:spAutoFit/>
              </a:bodyPr>
              <a:lstStyle/>
              <a:p>
                <a:pPr algn="l">
                  <a:buSzPct val="100000"/>
                </a:pPr>
                <a:r>
                  <a:rPr lang="en-US" sz="900" b="1" dirty="0"/>
                  <a:t>Validate</a:t>
                </a:r>
              </a:p>
              <a:p>
                <a:pPr algn="l">
                  <a:buSzPct val="100000"/>
                </a:pPr>
                <a:r>
                  <a:rPr lang="en-US" sz="900" dirty="0"/>
                  <a:t>15%</a:t>
                </a:r>
              </a:p>
              <a:p>
                <a:pPr algn="l">
                  <a:buSzPct val="100000"/>
                </a:pPr>
                <a:r>
                  <a:rPr lang="en-US" sz="900" dirty="0"/>
                  <a:t>2,139 rows</a:t>
                </a:r>
              </a:p>
            </p:txBody>
          </p:sp>
          <p:sp>
            <p:nvSpPr>
              <p:cNvPr id="14" name="TextBox 13">
                <a:extLst>
                  <a:ext uri="{FF2B5EF4-FFF2-40B4-BE49-F238E27FC236}">
                    <a16:creationId xmlns:a16="http://schemas.microsoft.com/office/drawing/2014/main" id="{886DFE7E-7BA9-E5E7-DC7F-4D48EF5BC526}"/>
                  </a:ext>
                </a:extLst>
              </p:cNvPr>
              <p:cNvSpPr txBox="1"/>
              <p:nvPr/>
            </p:nvSpPr>
            <p:spPr>
              <a:xfrm>
                <a:off x="9147363" y="1721003"/>
                <a:ext cx="492934" cy="415498"/>
              </a:xfrm>
              <a:prstGeom prst="rect">
                <a:avLst/>
              </a:prstGeom>
              <a:noFill/>
            </p:spPr>
            <p:txBody>
              <a:bodyPr wrap="none" lIns="0" tIns="0" rIns="0" bIns="0" rtlCol="0">
                <a:spAutoFit/>
              </a:bodyPr>
              <a:lstStyle/>
              <a:p>
                <a:pPr algn="l">
                  <a:buSzPct val="100000"/>
                </a:pPr>
                <a:r>
                  <a:rPr lang="en-US" sz="900" b="1" dirty="0"/>
                  <a:t>Test</a:t>
                </a:r>
              </a:p>
              <a:p>
                <a:pPr algn="l">
                  <a:buSzPct val="100000"/>
                </a:pPr>
                <a:r>
                  <a:rPr lang="en-US" sz="900" dirty="0"/>
                  <a:t>15%</a:t>
                </a:r>
              </a:p>
              <a:p>
                <a:pPr algn="l">
                  <a:buSzPct val="100000"/>
                </a:pPr>
                <a:r>
                  <a:rPr lang="en-US" sz="900" dirty="0"/>
                  <a:t>2,138 rows</a:t>
                </a:r>
              </a:p>
            </p:txBody>
          </p:sp>
        </p:grpSp>
        <p:sp>
          <p:nvSpPr>
            <p:cNvPr id="9" name="TextBox 8">
              <a:extLst>
                <a:ext uri="{FF2B5EF4-FFF2-40B4-BE49-F238E27FC236}">
                  <a16:creationId xmlns:a16="http://schemas.microsoft.com/office/drawing/2014/main" id="{62F18AE4-DED5-BF0C-7698-375FA617D1DE}"/>
                </a:ext>
              </a:extLst>
            </p:cNvPr>
            <p:cNvSpPr txBox="1"/>
            <p:nvPr/>
          </p:nvSpPr>
          <p:spPr>
            <a:xfrm>
              <a:off x="5600700" y="602934"/>
              <a:ext cx="1627048" cy="184666"/>
            </a:xfrm>
            <a:prstGeom prst="rect">
              <a:avLst/>
            </a:prstGeom>
            <a:noFill/>
          </p:spPr>
          <p:txBody>
            <a:bodyPr wrap="none" lIns="0" tIns="0" rIns="0" bIns="0" rtlCol="0">
              <a:spAutoFit/>
            </a:bodyPr>
            <a:lstStyle/>
            <a:p>
              <a:pPr algn="l">
                <a:spcBef>
                  <a:spcPts val="600"/>
                </a:spcBef>
                <a:buSzPct val="100000"/>
              </a:pPr>
              <a:r>
                <a:rPr lang="en-US" sz="1200" dirty="0">
                  <a:latin typeface="+mj-lt"/>
                </a:rPr>
                <a:t>Data split for all models</a:t>
              </a:r>
            </a:p>
          </p:txBody>
        </p:sp>
      </p:grpSp>
      <p:grpSp>
        <p:nvGrpSpPr>
          <p:cNvPr id="10" name="Group 9">
            <a:extLst>
              <a:ext uri="{FF2B5EF4-FFF2-40B4-BE49-F238E27FC236}">
                <a16:creationId xmlns:a16="http://schemas.microsoft.com/office/drawing/2014/main" id="{2C572823-ED27-C323-C803-BE2D13046B84}"/>
              </a:ext>
            </a:extLst>
          </p:cNvPr>
          <p:cNvGrpSpPr/>
          <p:nvPr/>
        </p:nvGrpSpPr>
        <p:grpSpPr>
          <a:xfrm>
            <a:off x="914398" y="5240002"/>
            <a:ext cx="1864295" cy="949102"/>
            <a:chOff x="914398" y="4955046"/>
            <a:chExt cx="1864295" cy="949102"/>
          </a:xfrm>
        </p:grpSpPr>
        <p:sp>
          <p:nvSpPr>
            <p:cNvPr id="11" name="Rounded Rectangle 10">
              <a:extLst>
                <a:ext uri="{FF2B5EF4-FFF2-40B4-BE49-F238E27FC236}">
                  <a16:creationId xmlns:a16="http://schemas.microsoft.com/office/drawing/2014/main" id="{15ACE435-976A-E207-5814-9713E0A11FD0}"/>
                </a:ext>
              </a:extLst>
            </p:cNvPr>
            <p:cNvSpPr/>
            <p:nvPr/>
          </p:nvSpPr>
          <p:spPr bwMode="gray">
            <a:xfrm>
              <a:off x="914398" y="5264068"/>
              <a:ext cx="1280160" cy="640080"/>
            </a:xfrm>
            <a:prstGeom prst="roundRect">
              <a:avLst/>
            </a:prstGeom>
            <a:solidFill>
              <a:schemeClr val="accent1">
                <a:lumMod val="60000"/>
                <a:lumOff val="40000"/>
              </a:schemeClr>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2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Open Sans"/>
                  <a:ea typeface="+mn-ea"/>
                  <a:cs typeface="+mn-cs"/>
                </a:rPr>
                <a:t>Model 1</a:t>
              </a:r>
            </a:p>
            <a:p>
              <a:pPr marL="0" marR="0" lvl="0" indent="0" algn="l" defTabSz="914400" rtl="0" eaLnBrk="1" fontAlgn="auto" latinLnBrk="0" hangingPunct="1">
                <a:lnSpc>
                  <a:spcPct val="120000"/>
                </a:lnSpc>
                <a:spcBef>
                  <a:spcPts val="0"/>
                </a:spcBef>
                <a:spcAft>
                  <a:spcPts val="0"/>
                </a:spcAft>
                <a:buClrTx/>
                <a:buSzPct val="100000"/>
                <a:buFontTx/>
                <a:buNone/>
                <a:tabLst/>
                <a:defRPr/>
              </a:pPr>
              <a:r>
                <a:rPr lang="en-US" sz="900" dirty="0">
                  <a:solidFill>
                    <a:prstClr val="black"/>
                  </a:solidFill>
                  <a:latin typeface="Open Sans"/>
                </a:rPr>
                <a:t>XGBoost</a:t>
              </a:r>
              <a:r>
                <a:rPr kumimoji="0" lang="en-US" sz="900" b="0" i="0" u="none" strike="noStrike" kern="1200" cap="none" spc="0" normalizeH="0" baseline="0" noProof="0" dirty="0">
                  <a:ln>
                    <a:noFill/>
                  </a:ln>
                  <a:solidFill>
                    <a:prstClr val="black"/>
                  </a:solidFill>
                  <a:effectLst/>
                  <a:uLnTx/>
                  <a:uFillTx/>
                  <a:latin typeface="Open Sans"/>
                  <a:ea typeface="+mn-ea"/>
                  <a:cs typeface="+mn-cs"/>
                </a:rPr>
                <a:t> </a:t>
              </a:r>
              <a:br>
                <a:rPr kumimoji="0" lang="en-US" sz="900" b="0" i="0" u="none" strike="noStrike" kern="1200" cap="none" spc="0" normalizeH="0" baseline="0" noProof="0" dirty="0">
                  <a:ln>
                    <a:noFill/>
                  </a:ln>
                  <a:solidFill>
                    <a:prstClr val="black"/>
                  </a:solidFill>
                  <a:effectLst/>
                  <a:uLnTx/>
                  <a:uFillTx/>
                  <a:latin typeface="Open Sans"/>
                  <a:ea typeface="+mn-ea"/>
                  <a:cs typeface="+mn-cs"/>
                </a:rPr>
              </a:br>
              <a:r>
                <a:rPr lang="en-US" sz="1000" b="1">
                  <a:latin typeface="Consolas" panose="020B0609020204030204" pitchFamily="49" charset="0"/>
                  <a:cs typeface="Consolas" panose="020B0609020204030204" pitchFamily="49" charset="0"/>
                </a:rPr>
                <a:t>0.044423</a:t>
              </a:r>
              <a:endParaRPr lang="en-US" sz="1000" b="1">
                <a:latin typeface="Consolas" panose="020B0609020204030204" pitchFamily="49" charset="0"/>
                <a:ea typeface="Menlo" panose="020B060903080402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E143AFF1-3F63-BE30-30A0-0DC442A62F05}"/>
                </a:ext>
              </a:extLst>
            </p:cNvPr>
            <p:cNvSpPr txBox="1"/>
            <p:nvPr/>
          </p:nvSpPr>
          <p:spPr>
            <a:xfrm>
              <a:off x="914400" y="4955046"/>
              <a:ext cx="1864293" cy="184666"/>
            </a:xfrm>
            <a:prstGeom prst="rect">
              <a:avLst/>
            </a:prstGeom>
            <a:noFill/>
          </p:spPr>
          <p:txBody>
            <a:bodyPr wrap="none" lIns="0" tIns="0" rIns="0" bIns="0" rtlCol="0">
              <a:spAutoFit/>
            </a:bodyPr>
            <a:lstStyle/>
            <a:p>
              <a:pPr algn="l">
                <a:spcBef>
                  <a:spcPts val="600"/>
                </a:spcBef>
                <a:buSzPct val="100000"/>
              </a:pPr>
              <a:r>
                <a:rPr lang="en-US" sz="1200" dirty="0">
                  <a:latin typeface="+mj-lt"/>
                </a:rPr>
                <a:t>Prediction accuracy (RMSE)</a:t>
              </a:r>
            </a:p>
          </p:txBody>
        </p:sp>
      </p:grpSp>
      <p:sp>
        <p:nvSpPr>
          <p:cNvPr id="2" name="TextBox 1">
            <a:extLst>
              <a:ext uri="{FF2B5EF4-FFF2-40B4-BE49-F238E27FC236}">
                <a16:creationId xmlns:a16="http://schemas.microsoft.com/office/drawing/2014/main" id="{6D64801B-F201-EF9D-A7DE-7BB3DF70AA4A}"/>
              </a:ext>
            </a:extLst>
          </p:cNvPr>
          <p:cNvSpPr txBox="1"/>
          <p:nvPr/>
        </p:nvSpPr>
        <p:spPr>
          <a:xfrm>
            <a:off x="914400" y="6438901"/>
            <a:ext cx="2836606" cy="276999"/>
          </a:xfrm>
          <a:prstGeom prst="rect">
            <a:avLst/>
          </a:prstGeom>
          <a:noFill/>
        </p:spPr>
        <p:txBody>
          <a:bodyPr wrap="square" lIns="0" tIns="0" rIns="0" bIns="0" rtlCol="0">
            <a:spAutoFit/>
          </a:bodyPr>
          <a:lstStyle/>
          <a:p>
            <a:pPr marL="228600" indent="-228600" algn="l">
              <a:spcBef>
                <a:spcPts val="600"/>
              </a:spcBef>
              <a:buSzPct val="100000"/>
              <a:buFont typeface="+mj-lt"/>
              <a:buAutoNum type="arabicPeriod"/>
            </a:pPr>
            <a:r>
              <a:rPr lang="en-US" sz="900" i="1" dirty="0"/>
              <a:t>Percent of home loans approved in a census tract out of all approved or denied applications</a:t>
            </a:r>
          </a:p>
        </p:txBody>
      </p:sp>
    </p:spTree>
    <p:extLst>
      <p:ext uri="{BB962C8B-B14F-4D97-AF65-F5344CB8AC3E}">
        <p14:creationId xmlns:p14="http://schemas.microsoft.com/office/powerpoint/2010/main" val="321992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993D70E-4142-0DFF-FDC5-D058D2ECE15D}"/>
              </a:ext>
            </a:extLst>
          </p:cNvPr>
          <p:cNvGrpSpPr/>
          <p:nvPr/>
        </p:nvGrpSpPr>
        <p:grpSpPr>
          <a:xfrm>
            <a:off x="5615200" y="1371600"/>
            <a:ext cx="5621392" cy="4767672"/>
            <a:chOff x="5615200" y="1697905"/>
            <a:chExt cx="5621392" cy="4767672"/>
          </a:xfrm>
        </p:grpSpPr>
        <p:sp>
          <p:nvSpPr>
            <p:cNvPr id="25" name="TextBox 24">
              <a:extLst>
                <a:ext uri="{FF2B5EF4-FFF2-40B4-BE49-F238E27FC236}">
                  <a16:creationId xmlns:a16="http://schemas.microsoft.com/office/drawing/2014/main" id="{C175B5E1-8F1F-2DFE-D2A5-E583125CE675}"/>
                </a:ext>
              </a:extLst>
            </p:cNvPr>
            <p:cNvSpPr txBox="1"/>
            <p:nvPr/>
          </p:nvSpPr>
          <p:spPr>
            <a:xfrm>
              <a:off x="5615200" y="5957746"/>
              <a:ext cx="3034530" cy="507831"/>
            </a:xfrm>
            <a:prstGeom prst="rect">
              <a:avLst/>
            </a:prstGeom>
            <a:noFill/>
          </p:spPr>
          <p:txBody>
            <a:bodyPr wrap="square" lIns="0" tIns="91440" rIns="0" bIns="0" rtlCol="0">
              <a:spAutoFit/>
            </a:bodyPr>
            <a:lstStyle/>
            <a:p>
              <a:pPr>
                <a:spcBef>
                  <a:spcPts val="600"/>
                </a:spcBef>
                <a:buSzPct val="100000"/>
              </a:pPr>
              <a:r>
                <a:rPr lang="en-US" sz="900" i="1" dirty="0">
                  <a:solidFill>
                    <a:prstClr val="black"/>
                  </a:solidFill>
                  <a:latin typeface="Open Sans"/>
                </a:rPr>
                <a:t>Scatterplot comparing actual targets for approvals (x axis) and predictions (y axis) from XGBoost Regressor model adjusted with Ray Tune output.</a:t>
              </a:r>
              <a:endParaRPr lang="en-US" sz="900" dirty="0"/>
            </a:p>
          </p:txBody>
        </p:sp>
        <p:grpSp>
          <p:nvGrpSpPr>
            <p:cNvPr id="26" name="Group 25">
              <a:extLst>
                <a:ext uri="{FF2B5EF4-FFF2-40B4-BE49-F238E27FC236}">
                  <a16:creationId xmlns:a16="http://schemas.microsoft.com/office/drawing/2014/main" id="{E93F3922-DE32-13DA-F099-8AC541CFDA20}"/>
                </a:ext>
              </a:extLst>
            </p:cNvPr>
            <p:cNvGrpSpPr/>
            <p:nvPr/>
          </p:nvGrpSpPr>
          <p:grpSpPr>
            <a:xfrm>
              <a:off x="5615201" y="1697905"/>
              <a:ext cx="5621391" cy="4261104"/>
              <a:chOff x="5615201" y="1697905"/>
              <a:chExt cx="5621391" cy="4261104"/>
            </a:xfrm>
          </p:grpSpPr>
          <p:pic>
            <p:nvPicPr>
              <p:cNvPr id="27" name="Picture 26">
                <a:extLst>
                  <a:ext uri="{FF2B5EF4-FFF2-40B4-BE49-F238E27FC236}">
                    <a16:creationId xmlns:a16="http://schemas.microsoft.com/office/drawing/2014/main" id="{C41E3DF4-7E2C-6E36-C09C-BA01E0824846}"/>
                  </a:ext>
                </a:extLst>
              </p:cNvPr>
              <p:cNvPicPr>
                <a:picLocks noChangeAspect="1"/>
              </p:cNvPicPr>
              <p:nvPr/>
            </p:nvPicPr>
            <p:blipFill>
              <a:blip r:embed="rId3"/>
              <a:srcRect l="529" r="529"/>
              <a:stretch/>
            </p:blipFill>
            <p:spPr>
              <a:xfrm>
                <a:off x="5615201" y="1697905"/>
                <a:ext cx="5621391" cy="4261104"/>
              </a:xfrm>
              <a:prstGeom prst="rect">
                <a:avLst/>
              </a:prstGeom>
            </p:spPr>
          </p:pic>
          <p:sp>
            <p:nvSpPr>
              <p:cNvPr id="30" name="TextBox 29">
                <a:extLst>
                  <a:ext uri="{FF2B5EF4-FFF2-40B4-BE49-F238E27FC236}">
                    <a16:creationId xmlns:a16="http://schemas.microsoft.com/office/drawing/2014/main" id="{25167CF1-782E-F776-0A03-483E90B09409}"/>
                  </a:ext>
                </a:extLst>
              </p:cNvPr>
              <p:cNvSpPr txBox="1"/>
              <p:nvPr/>
            </p:nvSpPr>
            <p:spPr>
              <a:xfrm>
                <a:off x="7901929" y="1937955"/>
                <a:ext cx="1495602" cy="184666"/>
              </a:xfrm>
              <a:prstGeom prst="rect">
                <a:avLst/>
              </a:prstGeom>
              <a:noFill/>
            </p:spPr>
            <p:txBody>
              <a:bodyPr wrap="none" lIns="0" tIns="0" rIns="0" bIns="0" rtlCol="0">
                <a:spAutoFit/>
              </a:bodyPr>
              <a:lstStyle/>
              <a:p>
                <a:pPr algn="l">
                  <a:spcBef>
                    <a:spcPts val="600"/>
                  </a:spcBef>
                  <a:buSzPct val="100000"/>
                </a:pPr>
                <a:r>
                  <a:rPr lang="en-US" sz="1200" dirty="0">
                    <a:latin typeface="+mj-lt"/>
                  </a:rPr>
                  <a:t>Actuals vs Predictions</a:t>
                </a:r>
              </a:p>
            </p:txBody>
          </p:sp>
        </p:grpSp>
      </p:grpSp>
      <p:sp>
        <p:nvSpPr>
          <p:cNvPr id="3" name="Title 2"/>
          <p:cNvSpPr>
            <a:spLocks noGrp="1"/>
          </p:cNvSpPr>
          <p:nvPr>
            <p:ph type="title"/>
          </p:nvPr>
        </p:nvSpPr>
        <p:spPr>
          <a:xfrm>
            <a:off x="914400" y="279400"/>
            <a:ext cx="10325100" cy="787400"/>
          </a:xfrm>
        </p:spPr>
        <p:txBody>
          <a:bodyPr/>
          <a:lstStyle/>
          <a:p>
            <a:r>
              <a:rPr lang="en-GB"/>
              <a:t>Hyperparameter Tuning: XGBoost with Ray Tune</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2</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1888435"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6" name="TextBox 5">
            <a:extLst>
              <a:ext uri="{FF2B5EF4-FFF2-40B4-BE49-F238E27FC236}">
                <a16:creationId xmlns:a16="http://schemas.microsoft.com/office/drawing/2014/main" id="{39C93627-3986-5D48-C1CA-D57BF4AFE976}"/>
              </a:ext>
            </a:extLst>
          </p:cNvPr>
          <p:cNvSpPr txBox="1"/>
          <p:nvPr/>
        </p:nvSpPr>
        <p:spPr>
          <a:xfrm>
            <a:off x="925305" y="1371600"/>
            <a:ext cx="4027695" cy="133677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Improve performance with hyperparameter tuning</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100">
                <a:solidFill>
                  <a:prstClr val="black"/>
                </a:solidFill>
                <a:latin typeface="Open Sans"/>
              </a:rPr>
              <a:t>To improve the accuracy of the model and hone in on an optimal set of hypeparameters to tune, Ray Tune was used to run 100 training tests and return the best peformaning model. Based on the model with the best validation RMSE, a new XGBoost model was developed and used for predictions.</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aphicFrame>
        <p:nvGraphicFramePr>
          <p:cNvPr id="14" name="Table 35">
            <a:extLst>
              <a:ext uri="{FF2B5EF4-FFF2-40B4-BE49-F238E27FC236}">
                <a16:creationId xmlns:a16="http://schemas.microsoft.com/office/drawing/2014/main" id="{9F7A3CA1-DE8A-01D3-FD5D-2EE7A363BA63}"/>
              </a:ext>
            </a:extLst>
          </p:cNvPr>
          <p:cNvGraphicFramePr>
            <a:graphicFrameLocks noGrp="1"/>
          </p:cNvGraphicFramePr>
          <p:nvPr>
            <p:extLst>
              <p:ext uri="{D42A27DB-BD31-4B8C-83A1-F6EECF244321}">
                <p14:modId xmlns:p14="http://schemas.microsoft.com/office/powerpoint/2010/main" val="4256535320"/>
              </p:ext>
            </p:extLst>
          </p:nvPr>
        </p:nvGraphicFramePr>
        <p:xfrm>
          <a:off x="925306" y="3013176"/>
          <a:ext cx="4027694" cy="1094844"/>
        </p:xfrm>
        <a:graphic>
          <a:graphicData uri="http://schemas.openxmlformats.org/drawingml/2006/table">
            <a:tbl>
              <a:tblPr firstRow="1" bandRow="1">
                <a:tableStyleId>{0E3FDE45-AF77-4B5C-9715-49D594BDF05E}</a:tableStyleId>
              </a:tblPr>
              <a:tblGrid>
                <a:gridCol w="1697973">
                  <a:extLst>
                    <a:ext uri="{9D8B030D-6E8A-4147-A177-3AD203B41FA5}">
                      <a16:colId xmlns:a16="http://schemas.microsoft.com/office/drawing/2014/main" val="1321517597"/>
                    </a:ext>
                  </a:extLst>
                </a:gridCol>
                <a:gridCol w="2329721">
                  <a:extLst>
                    <a:ext uri="{9D8B030D-6E8A-4147-A177-3AD203B41FA5}">
                      <a16:colId xmlns:a16="http://schemas.microsoft.com/office/drawing/2014/main" val="1421867936"/>
                    </a:ext>
                  </a:extLst>
                </a:gridCol>
              </a:tblGrid>
              <a:tr h="250242">
                <a:tc>
                  <a:txBody>
                    <a:bodyPr/>
                    <a:lstStyle/>
                    <a:p>
                      <a:r>
                        <a:rPr lang="en-US" sz="1000">
                          <a:latin typeface="Consolas" panose="020B0609020204030204" pitchFamily="49" charset="0"/>
                          <a:cs typeface="Consolas" panose="020B0609020204030204" pitchFamily="49" charset="0"/>
                        </a:rPr>
                        <a:t>Model Type</a:t>
                      </a:r>
                    </a:p>
                  </a:txBody>
                  <a:tcPr/>
                </a:tc>
                <a:tc>
                  <a:txBody>
                    <a:bodyPr/>
                    <a:lstStyle/>
                    <a:p>
                      <a:r>
                        <a:rPr lang="en-US" sz="1000">
                          <a:latin typeface="Consolas" panose="020B0609020204030204" pitchFamily="49" charset="0"/>
                          <a:cs typeface="Consolas" panose="020B0609020204030204" pitchFamily="49" charset="0"/>
                        </a:rPr>
                        <a:t>XGBoost Regressor</a:t>
                      </a:r>
                    </a:p>
                  </a:txBody>
                  <a:tcPr/>
                </a:tc>
                <a:extLst>
                  <a:ext uri="{0D108BD9-81ED-4DB2-BD59-A6C34878D82A}">
                    <a16:rowId xmlns:a16="http://schemas.microsoft.com/office/drawing/2014/main" val="2117850877"/>
                  </a:ext>
                </a:extLst>
              </a:tr>
              <a:tr h="250242">
                <a:tc>
                  <a:txBody>
                    <a:bodyPr/>
                    <a:lstStyle/>
                    <a:p>
                      <a:r>
                        <a:rPr lang="en-US" sz="1000">
                          <a:latin typeface="Consolas" panose="020B0609020204030204" pitchFamily="49" charset="0"/>
                          <a:cs typeface="Consolas" panose="020B0609020204030204" pitchFamily="49" charset="0"/>
                        </a:rPr>
                        <a:t>Key model adjustments from 100 Ray Tune trials</a:t>
                      </a:r>
                    </a:p>
                  </a:txBody>
                  <a:tcPr/>
                </a:tc>
                <a:tc>
                  <a:txBody>
                    <a:bodyPr/>
                    <a:lstStyle/>
                    <a:p>
                      <a:r>
                        <a:rPr lang="en-US" sz="1000">
                          <a:latin typeface="Consolas" panose="020B0609020204030204" pitchFamily="49" charset="0"/>
                          <a:cs typeface="Consolas" panose="020B0609020204030204" pitchFamily="49" charset="0"/>
                        </a:rPr>
                        <a:t>n_estimator = 300</a:t>
                      </a:r>
                    </a:p>
                    <a:p>
                      <a:r>
                        <a:rPr lang="en-US" sz="1000">
                          <a:latin typeface="Consolas" panose="020B0609020204030204" pitchFamily="49" charset="0"/>
                          <a:cs typeface="Consolas" panose="020B0609020204030204" pitchFamily="49" charset="0"/>
                        </a:rPr>
                        <a:t>max_depth = 6</a:t>
                      </a:r>
                    </a:p>
                    <a:p>
                      <a:r>
                        <a:rPr lang="en-US" sz="1000">
                          <a:latin typeface="Consolas" panose="020B0609020204030204" pitchFamily="49" charset="0"/>
                          <a:cs typeface="Consolas" panose="020B0609020204030204" pitchFamily="49" charset="0"/>
                        </a:rPr>
                        <a:t>early_stopping_rounds = 10</a:t>
                      </a:r>
                    </a:p>
                  </a:txBody>
                  <a:tcPr marB="91440"/>
                </a:tc>
                <a:extLst>
                  <a:ext uri="{0D108BD9-81ED-4DB2-BD59-A6C34878D82A}">
                    <a16:rowId xmlns:a16="http://schemas.microsoft.com/office/drawing/2014/main" val="4248007106"/>
                  </a:ext>
                </a:extLst>
              </a:tr>
              <a:tr h="250242">
                <a:tc>
                  <a:txBody>
                    <a:bodyPr/>
                    <a:lstStyle/>
                    <a:p>
                      <a:r>
                        <a:rPr lang="en-US" sz="1000">
                          <a:latin typeface="Consolas" panose="020B0609020204030204" pitchFamily="49" charset="0"/>
                          <a:ea typeface="Menlo" panose="020B0609030804020204" pitchFamily="49" charset="0"/>
                          <a:cs typeface="Consolas" panose="020B0609020204030204" pitchFamily="49" charset="0"/>
                        </a:rPr>
                        <a:t>Best validation RMSE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Consolas" panose="020B0609020204030204" pitchFamily="49" charset="0"/>
                          <a:ea typeface="Menlo" panose="020B0609030804020204" pitchFamily="49" charset="0"/>
                          <a:cs typeface="Consolas" panose="020B0609020204030204" pitchFamily="49" charset="0"/>
                        </a:rPr>
                        <a:t>0.045859</a:t>
                      </a:r>
                    </a:p>
                  </a:txBody>
                  <a:tcPr/>
                </a:tc>
                <a:extLst>
                  <a:ext uri="{0D108BD9-81ED-4DB2-BD59-A6C34878D82A}">
                    <a16:rowId xmlns:a16="http://schemas.microsoft.com/office/drawing/2014/main" val="3131000101"/>
                  </a:ext>
                </a:extLst>
              </a:tr>
            </a:tbl>
          </a:graphicData>
        </a:graphic>
      </p:graphicFrame>
      <p:grpSp>
        <p:nvGrpSpPr>
          <p:cNvPr id="24" name="Group 23">
            <a:extLst>
              <a:ext uri="{FF2B5EF4-FFF2-40B4-BE49-F238E27FC236}">
                <a16:creationId xmlns:a16="http://schemas.microsoft.com/office/drawing/2014/main" id="{37C06443-955C-281F-70AB-A8BDD23BF447}"/>
              </a:ext>
            </a:extLst>
          </p:cNvPr>
          <p:cNvGrpSpPr/>
          <p:nvPr/>
        </p:nvGrpSpPr>
        <p:grpSpPr>
          <a:xfrm>
            <a:off x="914398" y="5222079"/>
            <a:ext cx="2660986" cy="957616"/>
            <a:chOff x="914398" y="4955046"/>
            <a:chExt cx="2660986" cy="957616"/>
          </a:xfrm>
        </p:grpSpPr>
        <p:sp>
          <p:nvSpPr>
            <p:cNvPr id="17" name="Rounded Rectangle 16">
              <a:extLst>
                <a:ext uri="{FF2B5EF4-FFF2-40B4-BE49-F238E27FC236}">
                  <a16:creationId xmlns:a16="http://schemas.microsoft.com/office/drawing/2014/main" id="{DBA88860-F4DE-FC37-0D06-C10C063C3C86}"/>
                </a:ext>
              </a:extLst>
            </p:cNvPr>
            <p:cNvSpPr/>
            <p:nvPr/>
          </p:nvSpPr>
          <p:spPr bwMode="gray">
            <a:xfrm>
              <a:off x="914398" y="5264068"/>
              <a:ext cx="1280160" cy="648594"/>
            </a:xfrm>
            <a:prstGeom prst="roundRect">
              <a:avLst/>
            </a:prstGeom>
            <a:solidFill>
              <a:schemeClr val="accent4">
                <a:lumMod val="40000"/>
                <a:lumOff val="60000"/>
              </a:schemeClr>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2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Open Sans"/>
                  <a:ea typeface="+mn-ea"/>
                  <a:cs typeface="+mn-cs"/>
                </a:rPr>
                <a:t>Model 1</a:t>
              </a:r>
            </a:p>
            <a:p>
              <a:pPr marL="0" marR="0" lvl="0" indent="0" algn="l" defTabSz="914400" rtl="0" eaLnBrk="1" fontAlgn="auto" latinLnBrk="0" hangingPunct="1">
                <a:lnSpc>
                  <a:spcPct val="120000"/>
                </a:lnSpc>
                <a:spcBef>
                  <a:spcPts val="0"/>
                </a:spcBef>
                <a:spcAft>
                  <a:spcPts val="0"/>
                </a:spcAft>
                <a:buClrTx/>
                <a:buSzPct val="100000"/>
                <a:buFontTx/>
                <a:buNone/>
                <a:tabLst/>
                <a:defRPr/>
              </a:pPr>
              <a:r>
                <a:rPr lang="en-US" sz="900" dirty="0">
                  <a:solidFill>
                    <a:prstClr val="black"/>
                  </a:solidFill>
                  <a:latin typeface="Open Sans"/>
                </a:rPr>
                <a:t>XGBoost</a:t>
              </a:r>
              <a:r>
                <a:rPr kumimoji="0" lang="en-US" sz="900" b="0" i="0" u="none" strike="noStrike" kern="1200" cap="none" spc="0" normalizeH="0" baseline="0" noProof="0" dirty="0">
                  <a:ln>
                    <a:noFill/>
                  </a:ln>
                  <a:solidFill>
                    <a:prstClr val="black"/>
                  </a:solidFill>
                  <a:effectLst/>
                  <a:uLnTx/>
                  <a:uFillTx/>
                  <a:latin typeface="Open Sans"/>
                  <a:ea typeface="+mn-ea"/>
                  <a:cs typeface="+mn-cs"/>
                </a:rPr>
                <a:t> </a:t>
              </a:r>
              <a:br>
                <a:rPr kumimoji="0" lang="en-US" sz="900" b="0" i="0" u="none" strike="noStrike" kern="1200" cap="none" spc="0" normalizeH="0" baseline="0" noProof="0" dirty="0">
                  <a:ln>
                    <a:noFill/>
                  </a:ln>
                  <a:solidFill>
                    <a:prstClr val="black"/>
                  </a:solidFill>
                  <a:effectLst/>
                  <a:uLnTx/>
                  <a:uFillTx/>
                  <a:latin typeface="Open Sans"/>
                  <a:ea typeface="+mn-ea"/>
                  <a:cs typeface="+mn-cs"/>
                </a:rPr>
              </a:br>
              <a:r>
                <a:rPr lang="en-US" sz="1000" b="1">
                  <a:latin typeface="Consolas" panose="020B0609020204030204" pitchFamily="49" charset="0"/>
                  <a:cs typeface="Consolas" panose="020B0609020204030204" pitchFamily="49" charset="0"/>
                </a:rPr>
                <a:t>0.044423</a:t>
              </a:r>
              <a:endParaRPr lang="en-US" sz="1000" b="1">
                <a:latin typeface="Consolas" panose="020B0609020204030204" pitchFamily="49" charset="0"/>
                <a:ea typeface="Menlo" panose="020B060903080402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031F29C7-05C4-DBDF-2901-A5E11604BB74}"/>
                </a:ext>
              </a:extLst>
            </p:cNvPr>
            <p:cNvSpPr txBox="1"/>
            <p:nvPr/>
          </p:nvSpPr>
          <p:spPr>
            <a:xfrm>
              <a:off x="914400" y="4955046"/>
              <a:ext cx="1864293" cy="184666"/>
            </a:xfrm>
            <a:prstGeom prst="rect">
              <a:avLst/>
            </a:prstGeom>
            <a:noFill/>
          </p:spPr>
          <p:txBody>
            <a:bodyPr wrap="none" lIns="0" tIns="0" rIns="0" bIns="0" rtlCol="0">
              <a:spAutoFit/>
            </a:bodyPr>
            <a:lstStyle/>
            <a:p>
              <a:pPr algn="l">
                <a:spcBef>
                  <a:spcPts val="600"/>
                </a:spcBef>
                <a:buSzPct val="100000"/>
              </a:pPr>
              <a:r>
                <a:rPr lang="en-US" sz="1200" dirty="0">
                  <a:latin typeface="+mj-lt"/>
                </a:rPr>
                <a:t>Prediction accuracy (RMSE)</a:t>
              </a:r>
            </a:p>
          </p:txBody>
        </p:sp>
        <p:sp>
          <p:nvSpPr>
            <p:cNvPr id="22" name="Rounded Rectangle 21">
              <a:extLst>
                <a:ext uri="{FF2B5EF4-FFF2-40B4-BE49-F238E27FC236}">
                  <a16:creationId xmlns:a16="http://schemas.microsoft.com/office/drawing/2014/main" id="{2FCF7F8A-FB2D-3E63-08A1-043868AA31C0}"/>
                </a:ext>
              </a:extLst>
            </p:cNvPr>
            <p:cNvSpPr/>
            <p:nvPr/>
          </p:nvSpPr>
          <p:spPr bwMode="gray">
            <a:xfrm>
              <a:off x="2295224" y="5264068"/>
              <a:ext cx="1280160" cy="648594"/>
            </a:xfrm>
            <a:prstGeom prst="roundRect">
              <a:avLst/>
            </a:prstGeom>
            <a:solidFill>
              <a:schemeClr val="accent4">
                <a:lumMod val="40000"/>
                <a:lumOff val="60000"/>
              </a:schemeClr>
            </a:solidFill>
            <a:ln w="19050" algn="ctr">
              <a:noFill/>
              <a:miter lim="800000"/>
              <a:headEnd/>
              <a:tailEnd/>
            </a:ln>
          </p:spPr>
          <p:txBody>
            <a:bodyPr wrap="square" lIns="91440" tIns="0" rIns="0" bIns="0" rtlCol="0" anchor="ctr"/>
            <a:lstStyle/>
            <a:p>
              <a:pPr marL="0" marR="0" lvl="0" indent="0" algn="l" defTabSz="914400" rtl="0" eaLnBrk="1" fontAlgn="auto" latinLnBrk="0" hangingPunct="1">
                <a:lnSpc>
                  <a:spcPct val="12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Open Sans"/>
                  <a:ea typeface="+mn-ea"/>
                  <a:cs typeface="+mn-cs"/>
                </a:rPr>
                <a:t>Model 2</a:t>
              </a:r>
            </a:p>
            <a:p>
              <a:pPr>
                <a:lnSpc>
                  <a:spcPct val="120000"/>
                </a:lnSpc>
                <a:buSzPct val="100000"/>
                <a:defRPr/>
              </a:pPr>
              <a:r>
                <a:rPr lang="en-US" sz="900" dirty="0">
                  <a:solidFill>
                    <a:prstClr val="black"/>
                  </a:solidFill>
                  <a:latin typeface="Open Sans"/>
                </a:rPr>
                <a:t>XGBoost &amp; Ray Tune</a:t>
              </a:r>
              <a:br>
                <a:rPr kumimoji="0" lang="en-US" sz="900" b="0" i="0" u="none" strike="noStrike" kern="1200" cap="none" spc="0" normalizeH="0" baseline="0" noProof="0" dirty="0">
                  <a:ln>
                    <a:noFill/>
                  </a:ln>
                  <a:solidFill>
                    <a:prstClr val="black"/>
                  </a:solidFill>
                  <a:effectLst/>
                  <a:uLnTx/>
                  <a:uFillTx/>
                  <a:latin typeface="Open Sans"/>
                  <a:ea typeface="+mn-ea"/>
                  <a:cs typeface="+mn-cs"/>
                </a:rPr>
              </a:br>
              <a:r>
                <a:rPr lang="en-US" sz="1000" b="1">
                  <a:latin typeface="Consolas" panose="020B0609020204030204" pitchFamily="49" charset="0"/>
                  <a:cs typeface="Consolas" panose="020B0609020204030204" pitchFamily="49" charset="0"/>
                </a:rPr>
                <a:t>0.043132</a:t>
              </a:r>
              <a:endParaRPr lang="en-US" sz="1000" b="1">
                <a:latin typeface="Consolas" panose="020B0609020204030204" pitchFamily="49" charset="0"/>
                <a:ea typeface="Menlo" panose="020B0609030804020204" pitchFamily="49" charset="0"/>
                <a:cs typeface="Consolas" panose="020B0609020204030204" pitchFamily="49" charset="0"/>
              </a:endParaRPr>
            </a:p>
          </p:txBody>
        </p:sp>
      </p:grpSp>
    </p:spTree>
    <p:extLst>
      <p:ext uri="{BB962C8B-B14F-4D97-AF65-F5344CB8AC3E}">
        <p14:creationId xmlns:p14="http://schemas.microsoft.com/office/powerpoint/2010/main" val="47702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993D70E-4142-0DFF-FDC5-D058D2ECE15D}"/>
              </a:ext>
            </a:extLst>
          </p:cNvPr>
          <p:cNvGrpSpPr/>
          <p:nvPr/>
        </p:nvGrpSpPr>
        <p:grpSpPr>
          <a:xfrm>
            <a:off x="5615200" y="1371600"/>
            <a:ext cx="5621392" cy="4629173"/>
            <a:chOff x="5615200" y="1697905"/>
            <a:chExt cx="5621392" cy="4629173"/>
          </a:xfrm>
        </p:grpSpPr>
        <p:sp>
          <p:nvSpPr>
            <p:cNvPr id="25" name="TextBox 24">
              <a:extLst>
                <a:ext uri="{FF2B5EF4-FFF2-40B4-BE49-F238E27FC236}">
                  <a16:creationId xmlns:a16="http://schemas.microsoft.com/office/drawing/2014/main" id="{C175B5E1-8F1F-2DFE-D2A5-E583125CE675}"/>
                </a:ext>
              </a:extLst>
            </p:cNvPr>
            <p:cNvSpPr txBox="1"/>
            <p:nvPr/>
          </p:nvSpPr>
          <p:spPr>
            <a:xfrm>
              <a:off x="5615200" y="5957746"/>
              <a:ext cx="3034530" cy="369332"/>
            </a:xfrm>
            <a:prstGeom prst="rect">
              <a:avLst/>
            </a:prstGeom>
            <a:noFill/>
          </p:spPr>
          <p:txBody>
            <a:bodyPr wrap="square" lIns="0" tIns="91440" rIns="0" bIns="0" rtlCol="0">
              <a:spAutoFit/>
            </a:bodyPr>
            <a:lstStyle/>
            <a:p>
              <a:pPr>
                <a:spcBef>
                  <a:spcPts val="600"/>
                </a:spcBef>
                <a:buSzPct val="100000"/>
              </a:pPr>
              <a:r>
                <a:rPr lang="en-US" sz="900" i="1" dirty="0">
                  <a:solidFill>
                    <a:prstClr val="black"/>
                  </a:solidFill>
                  <a:latin typeface="Open Sans"/>
                </a:rPr>
                <a:t>Scatterplot comparing actual targets for approvals (x axis) and predictions (y axis) from Weighted Ensemble L3 model.</a:t>
              </a:r>
              <a:endParaRPr lang="en-US" sz="900" dirty="0"/>
            </a:p>
          </p:txBody>
        </p:sp>
        <p:grpSp>
          <p:nvGrpSpPr>
            <p:cNvPr id="26" name="Group 25">
              <a:extLst>
                <a:ext uri="{FF2B5EF4-FFF2-40B4-BE49-F238E27FC236}">
                  <a16:creationId xmlns:a16="http://schemas.microsoft.com/office/drawing/2014/main" id="{E93F3922-DE32-13DA-F099-8AC541CFDA20}"/>
                </a:ext>
              </a:extLst>
            </p:cNvPr>
            <p:cNvGrpSpPr/>
            <p:nvPr/>
          </p:nvGrpSpPr>
          <p:grpSpPr>
            <a:xfrm>
              <a:off x="5615201" y="1697905"/>
              <a:ext cx="5621391" cy="4261104"/>
              <a:chOff x="5615201" y="1697905"/>
              <a:chExt cx="5621391" cy="4261104"/>
            </a:xfrm>
          </p:grpSpPr>
          <p:pic>
            <p:nvPicPr>
              <p:cNvPr id="27" name="Picture 26">
                <a:extLst>
                  <a:ext uri="{FF2B5EF4-FFF2-40B4-BE49-F238E27FC236}">
                    <a16:creationId xmlns:a16="http://schemas.microsoft.com/office/drawing/2014/main" id="{C41E3DF4-7E2C-6E36-C09C-BA01E0824846}"/>
                  </a:ext>
                </a:extLst>
              </p:cNvPr>
              <p:cNvPicPr>
                <a:picLocks noChangeAspect="1"/>
              </p:cNvPicPr>
              <p:nvPr/>
            </p:nvPicPr>
            <p:blipFill>
              <a:blip r:embed="rId3"/>
              <a:srcRect l="529" r="529"/>
              <a:stretch/>
            </p:blipFill>
            <p:spPr>
              <a:xfrm>
                <a:off x="5615201" y="1697905"/>
                <a:ext cx="5621391" cy="4261104"/>
              </a:xfrm>
              <a:prstGeom prst="rect">
                <a:avLst/>
              </a:prstGeom>
            </p:spPr>
          </p:pic>
          <p:sp>
            <p:nvSpPr>
              <p:cNvPr id="30" name="TextBox 29">
                <a:extLst>
                  <a:ext uri="{FF2B5EF4-FFF2-40B4-BE49-F238E27FC236}">
                    <a16:creationId xmlns:a16="http://schemas.microsoft.com/office/drawing/2014/main" id="{25167CF1-782E-F776-0A03-483E90B09409}"/>
                  </a:ext>
                </a:extLst>
              </p:cNvPr>
              <p:cNvSpPr txBox="1"/>
              <p:nvPr/>
            </p:nvSpPr>
            <p:spPr>
              <a:xfrm>
                <a:off x="7901929" y="1937955"/>
                <a:ext cx="1495602" cy="184666"/>
              </a:xfrm>
              <a:prstGeom prst="rect">
                <a:avLst/>
              </a:prstGeom>
              <a:noFill/>
            </p:spPr>
            <p:txBody>
              <a:bodyPr wrap="none" lIns="0" tIns="0" rIns="0" bIns="0" rtlCol="0">
                <a:spAutoFit/>
              </a:bodyPr>
              <a:lstStyle/>
              <a:p>
                <a:pPr algn="l">
                  <a:spcBef>
                    <a:spcPts val="600"/>
                  </a:spcBef>
                  <a:buSzPct val="100000"/>
                </a:pPr>
                <a:r>
                  <a:rPr lang="en-US" sz="1200" dirty="0">
                    <a:latin typeface="+mj-lt"/>
                  </a:rPr>
                  <a:t>Actuals vs Predictions</a:t>
                </a:r>
              </a:p>
            </p:txBody>
          </p:sp>
        </p:grpSp>
      </p:grpSp>
      <p:sp>
        <p:nvSpPr>
          <p:cNvPr id="3" name="Title 2"/>
          <p:cNvSpPr>
            <a:spLocks noGrp="1"/>
          </p:cNvSpPr>
          <p:nvPr>
            <p:ph type="title"/>
          </p:nvPr>
        </p:nvSpPr>
        <p:spPr>
          <a:xfrm>
            <a:off x="914400" y="279400"/>
            <a:ext cx="10325100" cy="787400"/>
          </a:xfrm>
        </p:spPr>
        <p:txBody>
          <a:bodyPr/>
          <a:lstStyle/>
          <a:p>
            <a:r>
              <a:rPr lang="en-GB"/>
              <a:t>AutoGluon</a:t>
            </a:r>
          </a:p>
        </p:txBody>
      </p:sp>
      <p:sp>
        <p:nvSpPr>
          <p:cNvPr id="4" name="Text Placeholder 16">
            <a:extLst>
              <a:ext uri="{FF2B5EF4-FFF2-40B4-BE49-F238E27FC236}">
                <a16:creationId xmlns:a16="http://schemas.microsoft.com/office/drawing/2014/main" id="{1CFC2BC4-6132-745D-DBAC-DE67DF9652DA}"/>
              </a:ext>
            </a:extLst>
          </p:cNvPr>
          <p:cNvSpPr txBox="1">
            <a:spLocks/>
          </p:cNvSpPr>
          <p:nvPr/>
        </p:nvSpPr>
        <p:spPr>
          <a:xfrm>
            <a:off x="914399" y="423343"/>
            <a:ext cx="3488042" cy="212430"/>
          </a:xfrm>
          <a:prstGeom prst="rect">
            <a:avLst/>
          </a:prstGeom>
        </p:spPr>
        <p:txBody>
          <a:bodyPr lIns="0" anchor="b">
            <a:sp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700" b="1" spc="300">
                <a:solidFill>
                  <a:srgbClr val="38807A"/>
                </a:solidFill>
              </a:rPr>
              <a:t>MODEL 3</a:t>
            </a:r>
          </a:p>
        </p:txBody>
      </p:sp>
      <p:sp>
        <p:nvSpPr>
          <p:cNvPr id="28" name="TextBox 27">
            <a:extLst>
              <a:ext uri="{FF2B5EF4-FFF2-40B4-BE49-F238E27FC236}">
                <a16:creationId xmlns:a16="http://schemas.microsoft.com/office/drawing/2014/main" id="{EA3B2AC2-272F-D3F4-0E11-39978210A2BC}"/>
              </a:ext>
            </a:extLst>
          </p:cNvPr>
          <p:cNvSpPr txBox="1"/>
          <p:nvPr/>
        </p:nvSpPr>
        <p:spPr>
          <a:xfrm>
            <a:off x="1311965" y="5864087"/>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29" name="TextBox 28">
            <a:extLst>
              <a:ext uri="{FF2B5EF4-FFF2-40B4-BE49-F238E27FC236}">
                <a16:creationId xmlns:a16="http://schemas.microsoft.com/office/drawing/2014/main" id="{3F939415-961B-45EF-0B9E-78BAACE54AF9}"/>
              </a:ext>
            </a:extLst>
          </p:cNvPr>
          <p:cNvSpPr txBox="1"/>
          <p:nvPr/>
        </p:nvSpPr>
        <p:spPr>
          <a:xfrm>
            <a:off x="1888435" y="5784574"/>
            <a:ext cx="0" cy="0"/>
          </a:xfrm>
          <a:prstGeom prst="rect">
            <a:avLst/>
          </a:prstGeom>
          <a:noFill/>
        </p:spPr>
        <p:txBody>
          <a:bodyPr wrap="none" lIns="0" tIns="0" rIns="0" bIns="0" rtlCol="0">
            <a:noAutofit/>
          </a:bodyPr>
          <a:lstStyle/>
          <a:p>
            <a:pPr algn="l">
              <a:spcBef>
                <a:spcPts val="600"/>
              </a:spcBef>
              <a:buSzPct val="100000"/>
            </a:pPr>
            <a:endParaRPr lang="en-US" sz="1200" dirty="0"/>
          </a:p>
        </p:txBody>
      </p:sp>
      <p:sp>
        <p:nvSpPr>
          <p:cNvPr id="6" name="TextBox 5">
            <a:extLst>
              <a:ext uri="{FF2B5EF4-FFF2-40B4-BE49-F238E27FC236}">
                <a16:creationId xmlns:a16="http://schemas.microsoft.com/office/drawing/2014/main" id="{39C93627-3986-5D48-C1CA-D57BF4AFE976}"/>
              </a:ext>
            </a:extLst>
          </p:cNvPr>
          <p:cNvSpPr txBox="1"/>
          <p:nvPr/>
        </p:nvSpPr>
        <p:spPr>
          <a:xfrm>
            <a:off x="925305" y="1371600"/>
            <a:ext cx="4027695" cy="133677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Light"/>
                <a:ea typeface="+mn-ea"/>
                <a:cs typeface="+mn-cs"/>
              </a:rPr>
              <a:t>Improve performance with different model types</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100">
                <a:solidFill>
                  <a:prstClr val="black"/>
                </a:solidFill>
                <a:latin typeface="Open Sans"/>
              </a:rPr>
              <a:t>While Ray Tune optimized the performance of XGBoost, there are additional opportunities to increase performance by trying different model types. AutoGluon allowed for a run on 14 different model types and return the best model based the given RMSE evaluation metric.</a:t>
            </a:r>
          </a:p>
        </p:txBody>
      </p:sp>
      <p:graphicFrame>
        <p:nvGraphicFramePr>
          <p:cNvPr id="14" name="Table 35">
            <a:extLst>
              <a:ext uri="{FF2B5EF4-FFF2-40B4-BE49-F238E27FC236}">
                <a16:creationId xmlns:a16="http://schemas.microsoft.com/office/drawing/2014/main" id="{9F7A3CA1-DE8A-01D3-FD5D-2EE7A363BA63}"/>
              </a:ext>
            </a:extLst>
          </p:cNvPr>
          <p:cNvGraphicFramePr>
            <a:graphicFrameLocks noGrp="1"/>
          </p:cNvGraphicFramePr>
          <p:nvPr>
            <p:extLst>
              <p:ext uri="{D42A27DB-BD31-4B8C-83A1-F6EECF244321}">
                <p14:modId xmlns:p14="http://schemas.microsoft.com/office/powerpoint/2010/main" val="53047089"/>
              </p:ext>
            </p:extLst>
          </p:nvPr>
        </p:nvGraphicFramePr>
        <p:xfrm>
          <a:off x="925306" y="3013176"/>
          <a:ext cx="4027694" cy="1094844"/>
        </p:xfrm>
        <a:graphic>
          <a:graphicData uri="http://schemas.openxmlformats.org/drawingml/2006/table">
            <a:tbl>
              <a:tblPr firstRow="1" bandRow="1">
                <a:tableStyleId>{C083E6E3-FA7D-4D7B-A595-EF9225AFEA82}</a:tableStyleId>
              </a:tblPr>
              <a:tblGrid>
                <a:gridCol w="1704772">
                  <a:extLst>
                    <a:ext uri="{9D8B030D-6E8A-4147-A177-3AD203B41FA5}">
                      <a16:colId xmlns:a16="http://schemas.microsoft.com/office/drawing/2014/main" val="1321517597"/>
                    </a:ext>
                  </a:extLst>
                </a:gridCol>
                <a:gridCol w="2322922">
                  <a:extLst>
                    <a:ext uri="{9D8B030D-6E8A-4147-A177-3AD203B41FA5}">
                      <a16:colId xmlns:a16="http://schemas.microsoft.com/office/drawing/2014/main" val="1421867936"/>
                    </a:ext>
                  </a:extLst>
                </a:gridCol>
              </a:tblGrid>
              <a:tr h="250242">
                <a:tc>
                  <a:txBody>
                    <a:bodyPr/>
                    <a:lstStyle/>
                    <a:p>
                      <a:r>
                        <a:rPr lang="en-US" sz="1000">
                          <a:latin typeface="Consolas" panose="020B0609020204030204" pitchFamily="49" charset="0"/>
                          <a:cs typeface="Consolas" panose="020B0609020204030204" pitchFamily="49" charset="0"/>
                        </a:rPr>
                        <a:t>Model Type</a:t>
                      </a:r>
                    </a:p>
                  </a:txBody>
                  <a:tcPr/>
                </a:tc>
                <a:tc>
                  <a:txBody>
                    <a:bodyPr/>
                    <a:lstStyle/>
                    <a:p>
                      <a:r>
                        <a:rPr lang="en-US" sz="1000">
                          <a:latin typeface="Consolas" panose="020B0609020204030204" pitchFamily="49" charset="0"/>
                          <a:cs typeface="Consolas" panose="020B0609020204030204" pitchFamily="49" charset="0"/>
                        </a:rPr>
                        <a:t>WeightedEnsemble_L3</a:t>
                      </a:r>
                    </a:p>
                  </a:txBody>
                  <a:tcPr/>
                </a:tc>
                <a:extLst>
                  <a:ext uri="{0D108BD9-81ED-4DB2-BD59-A6C34878D82A}">
                    <a16:rowId xmlns:a16="http://schemas.microsoft.com/office/drawing/2014/main" val="2117850877"/>
                  </a:ext>
                </a:extLst>
              </a:tr>
              <a:tr h="250242">
                <a:tc>
                  <a:txBody>
                    <a:bodyPr/>
                    <a:lstStyle/>
                    <a:p>
                      <a:r>
                        <a:rPr lang="en-US" sz="1000">
                          <a:latin typeface="Consolas" panose="020B0609020204030204" pitchFamily="49" charset="0"/>
                          <a:cs typeface="Consolas" panose="020B0609020204030204" pitchFamily="49" charset="0"/>
                        </a:rPr>
                        <a:t>Key model adjustments</a:t>
                      </a:r>
                    </a:p>
                  </a:txBody>
                  <a:tcPr/>
                </a:tc>
                <a:tc>
                  <a:txBody>
                    <a:bodyPr/>
                    <a:lstStyle/>
                    <a:p>
                      <a:r>
                        <a:rPr lang="en-US" sz="1000">
                          <a:latin typeface="Consolas" panose="020B0609020204030204" pitchFamily="49" charset="0"/>
                          <a:cs typeface="Consolas" panose="020B0609020204030204" pitchFamily="49" charset="0"/>
                        </a:rPr>
                        <a:t>Changed model type to WeightedEnsemble_L3 based </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on RMSE</a:t>
                      </a:r>
                    </a:p>
                  </a:txBody>
                  <a:tcPr marB="91440"/>
                </a:tc>
                <a:extLst>
                  <a:ext uri="{0D108BD9-81ED-4DB2-BD59-A6C34878D82A}">
                    <a16:rowId xmlns:a16="http://schemas.microsoft.com/office/drawing/2014/main" val="4248007106"/>
                  </a:ext>
                </a:extLst>
              </a:tr>
              <a:tr h="250242">
                <a:tc>
                  <a:txBody>
                    <a:bodyPr/>
                    <a:lstStyle/>
                    <a:p>
                      <a:r>
                        <a:rPr lang="en-US" sz="1000">
                          <a:latin typeface="Consolas" panose="020B0609020204030204" pitchFamily="49" charset="0"/>
                          <a:cs typeface="Consolas" panose="020B0609020204030204" pitchFamily="49" charset="0"/>
                        </a:rPr>
                        <a:t>Best validation RMSE</a:t>
                      </a:r>
                      <a:endParaRPr lang="en-US" sz="1000">
                        <a:latin typeface="Consolas" panose="020B0609020204030204" pitchFamily="49" charset="0"/>
                        <a:ea typeface="Menlo" panose="020B0609030804020204" pitchFamily="49" charset="0"/>
                        <a:cs typeface="Consolas" panose="020B06090202040302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Consolas" panose="020B0609020204030204" pitchFamily="49" charset="0"/>
                          <a:cs typeface="Consolas" panose="020B0609020204030204" pitchFamily="49" charset="0"/>
                        </a:rPr>
                        <a:t>0.039855</a:t>
                      </a:r>
                      <a:endParaRPr lang="en-US" sz="1000">
                        <a:latin typeface="Consolas" panose="020B0609020204030204" pitchFamily="49" charset="0"/>
                        <a:ea typeface="Menlo" panose="020B0609030804020204" pitchFamily="49" charset="0"/>
                        <a:cs typeface="Consolas" panose="020B0609020204030204" pitchFamily="49" charset="0"/>
                      </a:endParaRPr>
                    </a:p>
                  </a:txBody>
                  <a:tcPr/>
                </a:tc>
                <a:extLst>
                  <a:ext uri="{0D108BD9-81ED-4DB2-BD59-A6C34878D82A}">
                    <a16:rowId xmlns:a16="http://schemas.microsoft.com/office/drawing/2014/main" val="3131000101"/>
                  </a:ext>
                </a:extLst>
              </a:tr>
            </a:tbl>
          </a:graphicData>
        </a:graphic>
      </p:graphicFrame>
      <p:grpSp>
        <p:nvGrpSpPr>
          <p:cNvPr id="24" name="Group 23">
            <a:extLst>
              <a:ext uri="{FF2B5EF4-FFF2-40B4-BE49-F238E27FC236}">
                <a16:creationId xmlns:a16="http://schemas.microsoft.com/office/drawing/2014/main" id="{37C06443-955C-281F-70AB-A8BDD23BF447}"/>
              </a:ext>
            </a:extLst>
          </p:cNvPr>
          <p:cNvGrpSpPr/>
          <p:nvPr/>
        </p:nvGrpSpPr>
        <p:grpSpPr>
          <a:xfrm>
            <a:off x="914398" y="5222079"/>
            <a:ext cx="4191002" cy="957616"/>
            <a:chOff x="914398" y="4955046"/>
            <a:chExt cx="4191002" cy="957616"/>
          </a:xfrm>
        </p:grpSpPr>
        <p:sp>
          <p:nvSpPr>
            <p:cNvPr id="17" name="Rounded Rectangle 16">
              <a:extLst>
                <a:ext uri="{FF2B5EF4-FFF2-40B4-BE49-F238E27FC236}">
                  <a16:creationId xmlns:a16="http://schemas.microsoft.com/office/drawing/2014/main" id="{DBA88860-F4DE-FC37-0D06-C10C063C3C86}"/>
                </a:ext>
              </a:extLst>
            </p:cNvPr>
            <p:cNvSpPr/>
            <p:nvPr/>
          </p:nvSpPr>
          <p:spPr bwMode="gray">
            <a:xfrm>
              <a:off x="914398" y="5264068"/>
              <a:ext cx="1280160" cy="648594"/>
            </a:xfrm>
            <a:prstGeom prst="roundRect">
              <a:avLst/>
            </a:prstGeom>
            <a:solidFill>
              <a:schemeClr val="accent3">
                <a:lumMod val="60000"/>
                <a:lumOff val="40000"/>
              </a:schemeClr>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2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Open Sans"/>
                  <a:ea typeface="+mn-ea"/>
                  <a:cs typeface="+mn-cs"/>
                </a:rPr>
                <a:t>Model 1</a:t>
              </a:r>
            </a:p>
            <a:p>
              <a:pPr marL="0" marR="0" lvl="0" indent="0" algn="l" defTabSz="914400" rtl="0" eaLnBrk="1" fontAlgn="auto" latinLnBrk="0" hangingPunct="1">
                <a:lnSpc>
                  <a:spcPct val="120000"/>
                </a:lnSpc>
                <a:spcBef>
                  <a:spcPts val="0"/>
                </a:spcBef>
                <a:spcAft>
                  <a:spcPts val="0"/>
                </a:spcAft>
                <a:buClrTx/>
                <a:buSzPct val="100000"/>
                <a:buFontTx/>
                <a:buNone/>
                <a:tabLst/>
                <a:defRPr/>
              </a:pPr>
              <a:r>
                <a:rPr lang="en-US" sz="900" dirty="0">
                  <a:solidFill>
                    <a:prstClr val="black"/>
                  </a:solidFill>
                  <a:latin typeface="Open Sans"/>
                </a:rPr>
                <a:t>XGBoost</a:t>
              </a:r>
              <a:r>
                <a:rPr kumimoji="0" lang="en-US" sz="900" b="0" i="0" u="none" strike="noStrike" kern="1200" cap="none" spc="0" normalizeH="0" baseline="0" noProof="0" dirty="0">
                  <a:ln>
                    <a:noFill/>
                  </a:ln>
                  <a:solidFill>
                    <a:prstClr val="black"/>
                  </a:solidFill>
                  <a:effectLst/>
                  <a:uLnTx/>
                  <a:uFillTx/>
                  <a:latin typeface="Open Sans"/>
                  <a:ea typeface="+mn-ea"/>
                  <a:cs typeface="+mn-cs"/>
                </a:rPr>
                <a:t> </a:t>
              </a:r>
              <a:br>
                <a:rPr kumimoji="0" lang="en-US" sz="900" b="0" i="0" u="none" strike="noStrike" kern="1200" cap="none" spc="0" normalizeH="0" baseline="0" noProof="0" dirty="0">
                  <a:ln>
                    <a:noFill/>
                  </a:ln>
                  <a:solidFill>
                    <a:prstClr val="black"/>
                  </a:solidFill>
                  <a:effectLst/>
                  <a:uLnTx/>
                  <a:uFillTx/>
                  <a:latin typeface="Open Sans"/>
                  <a:ea typeface="+mn-ea"/>
                  <a:cs typeface="+mn-cs"/>
                </a:rPr>
              </a:br>
              <a:r>
                <a:rPr lang="en-US" sz="1000" b="1">
                  <a:latin typeface="Consolas" panose="020B0609020204030204" pitchFamily="49" charset="0"/>
                  <a:cs typeface="Consolas" panose="020B0609020204030204" pitchFamily="49" charset="0"/>
                </a:rPr>
                <a:t>0.044423</a:t>
              </a:r>
              <a:endParaRPr lang="en-US" sz="1000" b="1">
                <a:latin typeface="Consolas" panose="020B0609020204030204" pitchFamily="49" charset="0"/>
                <a:ea typeface="Menlo" panose="020B060903080402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031F29C7-05C4-DBDF-2901-A5E11604BB74}"/>
                </a:ext>
              </a:extLst>
            </p:cNvPr>
            <p:cNvSpPr txBox="1"/>
            <p:nvPr/>
          </p:nvSpPr>
          <p:spPr>
            <a:xfrm>
              <a:off x="914400" y="4955046"/>
              <a:ext cx="1864293" cy="184666"/>
            </a:xfrm>
            <a:prstGeom prst="rect">
              <a:avLst/>
            </a:prstGeom>
            <a:noFill/>
          </p:spPr>
          <p:txBody>
            <a:bodyPr wrap="none" lIns="0" tIns="0" rIns="0" bIns="0" rtlCol="0">
              <a:spAutoFit/>
            </a:bodyPr>
            <a:lstStyle/>
            <a:p>
              <a:pPr algn="l">
                <a:spcBef>
                  <a:spcPts val="600"/>
                </a:spcBef>
                <a:buSzPct val="100000"/>
              </a:pPr>
              <a:r>
                <a:rPr lang="en-US" sz="1200" dirty="0">
                  <a:latin typeface="+mj-lt"/>
                </a:rPr>
                <a:t>Prediction accuracy (RMSE)</a:t>
              </a:r>
            </a:p>
          </p:txBody>
        </p:sp>
        <p:sp>
          <p:nvSpPr>
            <p:cNvPr id="22" name="Rounded Rectangle 21">
              <a:extLst>
                <a:ext uri="{FF2B5EF4-FFF2-40B4-BE49-F238E27FC236}">
                  <a16:creationId xmlns:a16="http://schemas.microsoft.com/office/drawing/2014/main" id="{2FCF7F8A-FB2D-3E63-08A1-043868AA31C0}"/>
                </a:ext>
              </a:extLst>
            </p:cNvPr>
            <p:cNvSpPr/>
            <p:nvPr/>
          </p:nvSpPr>
          <p:spPr bwMode="gray">
            <a:xfrm>
              <a:off x="2295224" y="5264068"/>
              <a:ext cx="1280160" cy="648594"/>
            </a:xfrm>
            <a:prstGeom prst="roundRect">
              <a:avLst/>
            </a:prstGeom>
            <a:solidFill>
              <a:schemeClr val="accent3">
                <a:lumMod val="60000"/>
                <a:lumOff val="40000"/>
              </a:schemeClr>
            </a:solidFill>
            <a:ln w="19050" algn="ctr">
              <a:noFill/>
              <a:miter lim="800000"/>
              <a:headEnd/>
              <a:tailEnd/>
            </a:ln>
          </p:spPr>
          <p:txBody>
            <a:bodyPr wrap="square" lIns="91440" tIns="0" rIns="0" bIns="0" rtlCol="0" anchor="ctr"/>
            <a:lstStyle/>
            <a:p>
              <a:pPr marL="0" marR="0" lvl="0" indent="0" algn="l" defTabSz="914400" rtl="0" eaLnBrk="1" fontAlgn="auto" latinLnBrk="0" hangingPunct="1">
                <a:lnSpc>
                  <a:spcPct val="12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Open Sans"/>
                  <a:ea typeface="+mn-ea"/>
                  <a:cs typeface="+mn-cs"/>
                </a:rPr>
                <a:t>Model 2</a:t>
              </a:r>
            </a:p>
            <a:p>
              <a:pPr>
                <a:lnSpc>
                  <a:spcPct val="120000"/>
                </a:lnSpc>
                <a:buSzPct val="100000"/>
                <a:defRPr/>
              </a:pPr>
              <a:r>
                <a:rPr lang="en-US" sz="900" dirty="0">
                  <a:solidFill>
                    <a:prstClr val="black"/>
                  </a:solidFill>
                  <a:latin typeface="Open Sans"/>
                </a:rPr>
                <a:t>XGBoost &amp; Ray Tune</a:t>
              </a:r>
              <a:br>
                <a:rPr kumimoji="0" lang="en-US" sz="900" b="0" i="0" u="none" strike="noStrike" kern="1200" cap="none" spc="0" normalizeH="0" baseline="0" noProof="0" dirty="0">
                  <a:ln>
                    <a:noFill/>
                  </a:ln>
                  <a:solidFill>
                    <a:prstClr val="black"/>
                  </a:solidFill>
                  <a:effectLst/>
                  <a:uLnTx/>
                  <a:uFillTx/>
                  <a:latin typeface="Open Sans"/>
                  <a:ea typeface="+mn-ea"/>
                  <a:cs typeface="+mn-cs"/>
                </a:rPr>
              </a:br>
              <a:r>
                <a:rPr lang="en-US" sz="1000" b="1">
                  <a:latin typeface="Consolas" panose="020B0609020204030204" pitchFamily="49" charset="0"/>
                  <a:cs typeface="Consolas" panose="020B0609020204030204" pitchFamily="49" charset="0"/>
                </a:rPr>
                <a:t>0.043132</a:t>
              </a:r>
              <a:endParaRPr lang="en-US" sz="1000" b="1">
                <a:latin typeface="Consolas" panose="020B0609020204030204" pitchFamily="49" charset="0"/>
                <a:ea typeface="Menlo" panose="020B060903080402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E9BBCF4F-19A9-CA05-8776-4706CB2308E1}"/>
                </a:ext>
              </a:extLst>
            </p:cNvPr>
            <p:cNvSpPr/>
            <p:nvPr/>
          </p:nvSpPr>
          <p:spPr bwMode="gray">
            <a:xfrm>
              <a:off x="3676050" y="5264068"/>
              <a:ext cx="1429350" cy="648594"/>
            </a:xfrm>
            <a:prstGeom prst="roundRect">
              <a:avLst/>
            </a:prstGeom>
            <a:solidFill>
              <a:schemeClr val="accent3">
                <a:lumMod val="60000"/>
                <a:lumOff val="40000"/>
              </a:schemeClr>
            </a:solidFill>
            <a:ln w="19050" algn="ctr">
              <a:noFill/>
              <a:miter lim="800000"/>
              <a:headEnd/>
              <a:tailEnd/>
            </a:ln>
          </p:spPr>
          <p:txBody>
            <a:bodyPr wrap="square" lIns="91440" tIns="0" rIns="0" bIns="0" rtlCol="0" anchor="ctr"/>
            <a:lstStyle/>
            <a:p>
              <a:pPr marL="0" marR="0" lvl="0" indent="0" algn="l" defTabSz="914400" rtl="0" eaLnBrk="1" fontAlgn="auto" latinLnBrk="0" hangingPunct="1">
                <a:lnSpc>
                  <a:spcPct val="12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Open Sans"/>
                  <a:ea typeface="+mn-ea"/>
                  <a:cs typeface="+mn-cs"/>
                </a:rPr>
                <a:t>Model 3</a:t>
              </a:r>
            </a:p>
            <a:p>
              <a:pPr>
                <a:lnSpc>
                  <a:spcPct val="120000"/>
                </a:lnSpc>
                <a:buSzPct val="100000"/>
                <a:defRPr/>
              </a:pPr>
              <a:r>
                <a:rPr lang="en-US" sz="900" dirty="0">
                  <a:solidFill>
                    <a:prstClr val="black"/>
                  </a:solidFill>
                  <a:latin typeface="Open Sans"/>
                </a:rPr>
                <a:t>WeightedEnsemble_L3</a:t>
              </a:r>
              <a:br>
                <a:rPr kumimoji="0" lang="en-US" sz="900" b="0" i="0" u="none" strike="noStrike" kern="1200" cap="none" spc="0" normalizeH="0" baseline="0" noProof="0" dirty="0">
                  <a:ln>
                    <a:noFill/>
                  </a:ln>
                  <a:solidFill>
                    <a:prstClr val="black"/>
                  </a:solidFill>
                  <a:effectLst/>
                  <a:uLnTx/>
                  <a:uFillTx/>
                  <a:latin typeface="Open Sans"/>
                  <a:ea typeface="+mn-ea"/>
                  <a:cs typeface="+mn-cs"/>
                </a:rPr>
              </a:br>
              <a:r>
                <a:rPr lang="en-US" sz="1000" b="1">
                  <a:latin typeface="Consolas" panose="020B0609020204030204" pitchFamily="49" charset="0"/>
                  <a:cs typeface="Consolas" panose="020B0609020204030204" pitchFamily="49" charset="0"/>
                </a:rPr>
                <a:t>0.039900</a:t>
              </a:r>
              <a:endParaRPr lang="en-US" sz="1000" b="1">
                <a:latin typeface="Consolas" panose="020B0609020204030204" pitchFamily="49" charset="0"/>
                <a:ea typeface="Menlo" panose="020B0609030804020204" pitchFamily="49" charset="0"/>
                <a:cs typeface="Consolas" panose="020B0609020204030204" pitchFamily="49" charset="0"/>
              </a:endParaRPr>
            </a:p>
          </p:txBody>
        </p:sp>
      </p:grpSp>
    </p:spTree>
    <p:extLst>
      <p:ext uri="{BB962C8B-B14F-4D97-AF65-F5344CB8AC3E}">
        <p14:creationId xmlns:p14="http://schemas.microsoft.com/office/powerpoint/2010/main" val="181030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D 2021 Theme Colors KN">
  <a:themeElements>
    <a:clrScheme name="Custom 1">
      <a:dk1>
        <a:sysClr val="windowText" lastClr="000000"/>
      </a:dk1>
      <a:lt1>
        <a:sysClr val="window" lastClr="FFFFFF"/>
      </a:lt1>
      <a:dk2>
        <a:srgbClr val="D0D0CE"/>
      </a:dk2>
      <a:lt2>
        <a:srgbClr val="53565A"/>
      </a:lt2>
      <a:accent1>
        <a:srgbClr val="E3E48D"/>
      </a:accent1>
      <a:accent2>
        <a:srgbClr val="A0DCFF"/>
      </a:accent2>
      <a:accent3>
        <a:srgbClr val="9DD4CF"/>
      </a:accent3>
      <a:accent4>
        <a:srgbClr val="62B5E5"/>
      </a:accent4>
      <a:accent5>
        <a:srgbClr val="6FC2B4"/>
      </a:accent5>
      <a:accent6>
        <a:srgbClr val="00ABAB"/>
      </a:accent6>
      <a:hlink>
        <a:srgbClr val="9DD4CF"/>
      </a:hlink>
      <a:folHlink>
        <a:srgbClr val="9DD4CF"/>
      </a:folHlink>
    </a:clrScheme>
    <a:fontScheme name="DeloitteDigital2021">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0" tIns="0" rIns="0" bIns="0" rtlCol="0" anchor="ct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spcBef>
            <a:spcPts val="600"/>
          </a:spcBef>
          <a:buSzPct val="100000"/>
          <a:defRPr sz="1200" dirty="0" smtClean="0"/>
        </a:defPPr>
      </a:lstStyle>
    </a:txDef>
  </a:objectDefaults>
  <a:extraClrSchemeLst/>
  <a:custClrLst>
    <a:custClr name="Blue 3">
      <a:srgbClr val="00A3E0"/>
    </a:custClr>
    <a:custClr name="Green 5">
      <a:srgbClr val="009A44"/>
    </a:custClr>
    <a:custClr name="Green 6">
      <a:srgbClr val="046A38"/>
    </a:custClr>
    <a:custClr name="Deloitte Green">
      <a:srgbClr val="86BC25"/>
    </a:custClr>
  </a:custClrLst>
  <a:extLst>
    <a:ext uri="{05A4C25C-085E-4340-85A3-A5531E510DB2}">
      <thm15:themeFamily xmlns:thm15="http://schemas.microsoft.com/office/thememl/2012/main" name="DD 2021 Theme Colors KN" id="{93D8CFC8-2B43-3247-BE79-DCDD4FA900DF}" vid="{F8E4500E-2F27-3440-ABE2-055120521E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1C67CBA333344DB31650D1845D053B" ma:contentTypeVersion="13" ma:contentTypeDescription="Create a new document." ma:contentTypeScope="" ma:versionID="98a745ea631ee747bbd81fd302347eb5">
  <xsd:schema xmlns:xsd="http://www.w3.org/2001/XMLSchema" xmlns:xs="http://www.w3.org/2001/XMLSchema" xmlns:p="http://schemas.microsoft.com/office/2006/metadata/properties" xmlns:ns2="e8900efd-31ba-43b2-9015-2d8b6c05f6f5" xmlns:ns3="a9cd2c4a-c670-4e64-adbf-5a2e888fe10c" targetNamespace="http://schemas.microsoft.com/office/2006/metadata/properties" ma:root="true" ma:fieldsID="655edcac1277b0c2826cab5299ddd0bd" ns2:_="" ns3:_="">
    <xsd:import namespace="e8900efd-31ba-43b2-9015-2d8b6c05f6f5"/>
    <xsd:import namespace="a9cd2c4a-c670-4e64-adbf-5a2e888fe10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Description_x002f__x0020_Sourc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900efd-31ba-43b2-9015-2d8b6c05f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Description_x002f__x0020_Source" ma:index="15" nillable="true" ma:displayName="Description/ Source" ma:internalName="Description_x002f__x0020_Sourc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9cd2c4a-c670-4e64-adbf-5a2e888fe10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9cd2c4a-c670-4e64-adbf-5a2e888fe10c">
      <UserInfo>
        <DisplayName>Pasterczyk, Agnes</DisplayName>
        <AccountId>24</AccountId>
        <AccountType/>
      </UserInfo>
      <UserInfo>
        <DisplayName>Chelski, Ashley</DisplayName>
        <AccountId>18</AccountId>
        <AccountType/>
      </UserInfo>
      <UserInfo>
        <DisplayName>Tonnu, Marry</DisplayName>
        <AccountId>14</AccountId>
        <AccountType/>
      </UserInfo>
    </SharedWithUsers>
    <Description_x002f__x0020_Source xmlns="e8900efd-31ba-43b2-9015-2d8b6c05f6f5" xsi:nil="true"/>
  </documentManagement>
</p:properties>
</file>

<file path=customXml/itemProps1.xml><?xml version="1.0" encoding="utf-8"?>
<ds:datastoreItem xmlns:ds="http://schemas.openxmlformats.org/officeDocument/2006/customXml" ds:itemID="{1A93B259-8AEB-48BB-B30C-FB95FB02B5FC}">
  <ds:schemaRefs>
    <ds:schemaRef ds:uri="a9cd2c4a-c670-4e64-adbf-5a2e888fe10c"/>
    <ds:schemaRef ds:uri="e8900efd-31ba-43b2-9015-2d8b6c05f6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73C47B-5166-4DCA-9963-9B1C8CA33744}">
  <ds:schemaRefs>
    <ds:schemaRef ds:uri="http://schemas.microsoft.com/sharepoint/v3/contenttype/forms"/>
  </ds:schemaRefs>
</ds:datastoreItem>
</file>

<file path=customXml/itemProps3.xml><?xml version="1.0" encoding="utf-8"?>
<ds:datastoreItem xmlns:ds="http://schemas.openxmlformats.org/officeDocument/2006/customXml" ds:itemID="{F5233D68-E066-4945-9C3D-046DDB7DCA60}">
  <ds:schemaRefs>
    <ds:schemaRef ds:uri="http://www.w3.org/XML/1998/namespace"/>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a9cd2c4a-c670-4e64-adbf-5a2e888fe10c"/>
    <ds:schemaRef ds:uri="http://schemas.microsoft.com/office/infopath/2007/PartnerControls"/>
    <ds:schemaRef ds:uri="e8900efd-31ba-43b2-9015-2d8b6c05f6f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2551</TotalTime>
  <Words>3584</Words>
  <Application>Microsoft Macintosh PowerPoint</Application>
  <PresentationFormat>Widescreen</PresentationFormat>
  <Paragraphs>435</Paragraphs>
  <Slides>17</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8" baseType="lpstr">
      <vt:lpstr>Arial</vt:lpstr>
      <vt:lpstr>Consolas</vt:lpstr>
      <vt:lpstr>Courier New</vt:lpstr>
      <vt:lpstr>Open Sans</vt:lpstr>
      <vt:lpstr>Open Sans Light</vt:lpstr>
      <vt:lpstr>Open Sans SemiBold</vt:lpstr>
      <vt:lpstr>Source Sans Pro</vt:lpstr>
      <vt:lpstr>Verdana</vt:lpstr>
      <vt:lpstr>Wingdings</vt:lpstr>
      <vt:lpstr>DD 2021 Theme Colors KN</vt:lpstr>
      <vt:lpstr>think-cell Slide</vt:lpstr>
      <vt:lpstr>PowerPoint Presentation</vt:lpstr>
      <vt:lpstr>PowerPoint Presentation</vt:lpstr>
      <vt:lpstr>PowerPoint Presentation</vt:lpstr>
      <vt:lpstr>About the Data</vt:lpstr>
      <vt:lpstr>Features Correlation </vt:lpstr>
      <vt:lpstr>Scatter Plot of Key Features</vt:lpstr>
      <vt:lpstr>XGBoost Regressor</vt:lpstr>
      <vt:lpstr>Hyperparameter Tuning: XGBoost with Ray Tune</vt:lpstr>
      <vt:lpstr>AutoGluon</vt:lpstr>
      <vt:lpstr>Model Explanation</vt:lpstr>
      <vt:lpstr>PowerPoint Presentation</vt:lpstr>
      <vt:lpstr>PowerPoint Presentation</vt:lpstr>
      <vt:lpstr>PowerPoint Presentation</vt:lpstr>
      <vt:lpstr>Data Notes</vt:lpstr>
      <vt:lpstr>XGBoost Regressor</vt:lpstr>
      <vt:lpstr>XGBoost Regressor with Ray Tune</vt:lpstr>
      <vt:lpstr>AutoGluon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Vu, Bic</cp:lastModifiedBy>
  <cp:revision>5</cp:revision>
  <dcterms:created xsi:type="dcterms:W3CDTF">2020-04-27T14:54:24Z</dcterms:created>
  <dcterms:modified xsi:type="dcterms:W3CDTF">2023-06-13T03:09:06Z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0x0101004F1C67CBA333344DB31650D1845D053B</vt:lpwstr>
  </property>
  <property fmtid="{D5CDD505-2E9C-101B-9397-08002B2CF9AE}" pid="3" name="MSIP_Label_ea60d57e-af5b-4752-ac57-3e4f28ca11dc_SiteId">
    <vt:lpwstr>36da45f1-dd2c-4d1f-af13-5abe46b99921</vt:lpwstr>
  </property>
  <property fmtid="{D5CDD505-2E9C-101B-9397-08002B2CF9AE}" pid="4" name="MSIP_Label_ea60d57e-af5b-4752-ac57-3e4f28ca11dc_Method">
    <vt:lpwstr>Standard</vt:lpwstr>
  </property>
  <property fmtid="{D5CDD505-2E9C-101B-9397-08002B2CF9AE}" pid="5" name="MSIP_Label_ea60d57e-af5b-4752-ac57-3e4f28ca11dc_Enabled">
    <vt:lpwstr>true</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etDate">
    <vt:lpwstr>2021-03-16T23:04:15Z</vt:lpwstr>
  </property>
  <property fmtid="{D5CDD505-2E9C-101B-9397-08002B2CF9AE}" pid="8" name="MSIP_Label_ea60d57e-af5b-4752-ac57-3e4f28ca11dc_ContentBits">
    <vt:lpwstr>0</vt:lpwstr>
  </property>
  <property fmtid="{D5CDD505-2E9C-101B-9397-08002B2CF9AE}" pid="9" name="MSIP_Label_ea60d57e-af5b-4752-ac57-3e4f28ca11dc_ActionId">
    <vt:lpwstr>eefdd777-cb2e-454d-837b-4120f4a007d7</vt:lpwstr>
  </property>
</Properties>
</file>